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notesMasterIdLst>
    <p:notesMasterId r:id="rId18"/>
  </p:notesMasterIdLst>
  <p:handoutMasterIdLst>
    <p:handoutMasterId r:id="rId19"/>
  </p:handoutMasterIdLst>
  <p:sldIdLst>
    <p:sldId id="274" r:id="rId2"/>
    <p:sldId id="269" r:id="rId3"/>
    <p:sldId id="268" r:id="rId4"/>
    <p:sldId id="261" r:id="rId5"/>
    <p:sldId id="257" r:id="rId6"/>
    <p:sldId id="259" r:id="rId7"/>
    <p:sldId id="260" r:id="rId8"/>
    <p:sldId id="275" r:id="rId9"/>
    <p:sldId id="267" r:id="rId10"/>
    <p:sldId id="273" r:id="rId11"/>
    <p:sldId id="276" r:id="rId12"/>
    <p:sldId id="277" r:id="rId13"/>
    <p:sldId id="278" r:id="rId14"/>
    <p:sldId id="279" r:id="rId15"/>
    <p:sldId id="280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FC646F"/>
    <a:srgbClr val="57623C"/>
    <a:srgbClr val="946B18"/>
    <a:srgbClr val="E1CA8B"/>
    <a:srgbClr val="D2C69A"/>
    <a:srgbClr val="89811F"/>
    <a:srgbClr val="C898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539" autoAdjust="0"/>
  </p:normalViewPr>
  <p:slideViewPr>
    <p:cSldViewPr>
      <p:cViewPr>
        <p:scale>
          <a:sx n="60" d="100"/>
          <a:sy n="60" d="100"/>
        </p:scale>
        <p:origin x="-37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DF492-479D-4127-A8C6-31C1C9D80E63}" type="doc">
      <dgm:prSet loTypeId="urn:microsoft.com/office/officeart/2005/8/layout/vList4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uk-UA"/>
        </a:p>
      </dgm:t>
    </dgm:pt>
    <dgm:pt modelId="{0F1CDCFF-0994-4360-A117-669BDB6C245F}">
      <dgm:prSet custT="1"/>
      <dgm:spPr>
        <a:effectLst/>
      </dgm:spPr>
      <dgm:t>
        <a:bodyPr/>
        <a:lstStyle/>
        <a:p>
          <a:pPr algn="l" rtl="0"/>
          <a:r>
            <a:rPr lang="uk-UA" sz="2000" dirty="0" smtClean="0">
              <a:solidFill>
                <a:schemeClr val="tx1"/>
              </a:solidFill>
            </a:rPr>
            <a:t>«</a:t>
          </a:r>
          <a:r>
            <a:rPr lang="uk-UA" sz="2000" dirty="0" smtClean="0">
              <a:solidFill>
                <a:schemeClr val="tx1"/>
              </a:solidFill>
              <a:latin typeface="+mn-lt"/>
            </a:rPr>
            <a:t>25 років незалежності України. Народжені незалежними»</a:t>
          </a:r>
        </a:p>
        <a:p>
          <a:pPr algn="just" rtl="0"/>
          <a:r>
            <a:rPr lang="uk-UA" sz="1200" b="0" i="0" noProof="0" dirty="0" smtClean="0">
              <a:solidFill>
                <a:schemeClr val="tx1"/>
              </a:solidFill>
              <a:latin typeface="+mn-lt"/>
            </a:rPr>
            <a:t>Круглий стіл проведено спільно з райдержадміністрацією. З цікавими та пізнавальними доповідями виступили: кандидат філологічних наук, доцент кафедри сучасних європейських  мов Київського національного торговельно-економічного університету, член правління Фонду сприяння розвитку мистецтв, автор підручника «Українська мова у діловому спілкуванні» Ірина Олійник; голова комітету з гуманітарних питань, культурно-освітніх проблем, охорони здоров’я, спорту, молодіжної політики та збереження культурної спадщини Громадської </a:t>
          </a:r>
          <a:r>
            <a:rPr lang="uk-UA" sz="1200" b="0" i="0" noProof="0" dirty="0" smtClean="0">
              <a:solidFill>
                <a:schemeClr val="tx1"/>
              </a:solidFill>
            </a:rPr>
            <a:t>ради при Подільській районній в місті Києві державній адміністрації Ігор Мельник та завідуючий відділом «Україна у XXI ст.» Національного музею історії України Антон Богдалов.</a:t>
          </a:r>
          <a:endParaRPr lang="uk-UA" sz="1200" noProof="0" dirty="0">
            <a:solidFill>
              <a:schemeClr val="tx1"/>
            </a:solidFill>
          </a:endParaRPr>
        </a:p>
      </dgm:t>
    </dgm:pt>
    <dgm:pt modelId="{00BC992B-7409-44F7-8CB3-6F7BA5305F3A}" type="parTrans" cxnId="{B5DF9715-8D75-4991-9E94-CDFE6BAAF870}">
      <dgm:prSet/>
      <dgm:spPr/>
      <dgm:t>
        <a:bodyPr/>
        <a:lstStyle/>
        <a:p>
          <a:endParaRPr lang="uk-UA"/>
        </a:p>
      </dgm:t>
    </dgm:pt>
    <dgm:pt modelId="{1FFD4835-BF8B-495E-9DC4-90D45BA5CABE}" type="sibTrans" cxnId="{B5DF9715-8D75-4991-9E94-CDFE6BAAF870}">
      <dgm:prSet/>
      <dgm:spPr/>
      <dgm:t>
        <a:bodyPr/>
        <a:lstStyle/>
        <a:p>
          <a:endParaRPr lang="uk-UA"/>
        </a:p>
      </dgm:t>
    </dgm:pt>
    <dgm:pt modelId="{4082A304-DD86-4D93-9A8B-7D58E49C2D61}">
      <dgm:prSet custT="1"/>
      <dgm:spPr/>
      <dgm:t>
        <a:bodyPr/>
        <a:lstStyle/>
        <a:p>
          <a:pPr algn="l" rtl="0"/>
          <a:r>
            <a:rPr lang="uk-UA" sz="2000" noProof="0" dirty="0" smtClean="0">
              <a:solidFill>
                <a:schemeClr val="tx1"/>
              </a:solidFill>
            </a:rPr>
            <a:t>«Партнерство заради </a:t>
          </a:r>
          <a:r>
            <a:rPr lang="uk-UA" sz="2000" dirty="0" smtClean="0">
              <a:solidFill>
                <a:schemeClr val="tx1"/>
              </a:solidFill>
            </a:rPr>
            <a:t>рівності»</a:t>
          </a:r>
        </a:p>
        <a:p>
          <a:pPr algn="just" rtl="0"/>
          <a:r>
            <a:rPr lang="uk-UA" sz="1200" b="0" i="0" dirty="0" smtClean="0">
              <a:solidFill>
                <a:schemeClr val="tx1"/>
              </a:solidFill>
            </a:rPr>
            <a:t>За ініціативи ВБО «КОНВІКТУС УКРАЇНА», МБФ «Альянс громадського здоров’я» спільно з Громадською радою Подільської </a:t>
          </a:r>
          <a:r>
            <a:rPr lang="uk-UA" sz="1200" b="0" i="0" u="none" dirty="0" smtClean="0">
              <a:solidFill>
                <a:schemeClr val="tx1"/>
              </a:solidFill>
            </a:rPr>
            <a:t>районної в місті Києві державної адміністрації 14 грудня відбувся круглий стіл «Партнерство </a:t>
          </a:r>
          <a:r>
            <a:rPr lang="uk-UA" sz="1200" b="0" i="0" dirty="0" smtClean="0">
              <a:solidFill>
                <a:schemeClr val="tx1"/>
              </a:solidFill>
            </a:rPr>
            <a:t>заради рівності». </a:t>
          </a:r>
          <a:r>
            <a:rPr lang="ru-RU" sz="1200" b="0" i="0" dirty="0" smtClean="0">
              <a:solidFill>
                <a:schemeClr val="tx1"/>
              </a:solidFill>
            </a:rPr>
            <a:t>Усі учасники круглого столу активно долучились до обговорення питання надання якісних гендерно-чутливих послуг населенню.</a:t>
          </a:r>
          <a:endParaRPr lang="uk-UA" sz="1200" dirty="0">
            <a:solidFill>
              <a:schemeClr val="tx1"/>
            </a:solidFill>
          </a:endParaRPr>
        </a:p>
      </dgm:t>
    </dgm:pt>
    <dgm:pt modelId="{5E176F47-CFB7-4ECF-9E21-5F6A3940E1B1}" type="parTrans" cxnId="{78423B1A-C0AC-4B49-A4B3-7D4A197F8FE0}">
      <dgm:prSet/>
      <dgm:spPr/>
      <dgm:t>
        <a:bodyPr/>
        <a:lstStyle/>
        <a:p>
          <a:endParaRPr lang="uk-UA"/>
        </a:p>
      </dgm:t>
    </dgm:pt>
    <dgm:pt modelId="{AE62CC35-DD91-41C1-9BAF-1D42FA148DCE}" type="sibTrans" cxnId="{78423B1A-C0AC-4B49-A4B3-7D4A197F8FE0}">
      <dgm:prSet/>
      <dgm:spPr/>
      <dgm:t>
        <a:bodyPr/>
        <a:lstStyle/>
        <a:p>
          <a:endParaRPr lang="uk-UA"/>
        </a:p>
      </dgm:t>
    </dgm:pt>
    <dgm:pt modelId="{208D13A9-637B-4957-B99A-1FD465464C6A}" type="pres">
      <dgm:prSet presAssocID="{353DF492-479D-4127-A8C6-31C1C9D80E6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EA9C5B1-0BD1-4057-9178-426098588E07}" type="pres">
      <dgm:prSet presAssocID="{0F1CDCFF-0994-4360-A117-669BDB6C245F}" presName="comp" presStyleCnt="0"/>
      <dgm:spPr/>
    </dgm:pt>
    <dgm:pt modelId="{6CBD2EB4-1B19-4541-B7DA-9B7BA46663C0}" type="pres">
      <dgm:prSet presAssocID="{0F1CDCFF-0994-4360-A117-669BDB6C245F}" presName="box" presStyleLbl="node1" presStyleIdx="0" presStyleCnt="2" custScaleX="75320" custScaleY="121106" custLinFactNeighborX="6841" custLinFactNeighborY="-3469"/>
      <dgm:spPr/>
      <dgm:t>
        <a:bodyPr/>
        <a:lstStyle/>
        <a:p>
          <a:endParaRPr lang="uk-UA"/>
        </a:p>
      </dgm:t>
    </dgm:pt>
    <dgm:pt modelId="{F0B86C1E-D427-4AB9-97C8-D906AD1CE943}" type="pres">
      <dgm:prSet presAssocID="{0F1CDCFF-0994-4360-A117-669BDB6C245F}" presName="img" presStyleLbl="fgImgPlace1" presStyleIdx="0" presStyleCnt="2" custScaleX="193680" custLinFactNeighborX="-25000" custLinFactNeighborY="5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BE4E058-1DD2-45B3-B580-374271C0FEB3}" type="pres">
      <dgm:prSet presAssocID="{0F1CDCFF-0994-4360-A117-669BDB6C245F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857F9F-7B91-4E1B-8BF8-4DF373F81F0E}" type="pres">
      <dgm:prSet presAssocID="{1FFD4835-BF8B-495E-9DC4-90D45BA5CABE}" presName="spacer" presStyleCnt="0"/>
      <dgm:spPr/>
    </dgm:pt>
    <dgm:pt modelId="{BC41DE17-71E5-4142-BF9C-72977B0ADBBB}" type="pres">
      <dgm:prSet presAssocID="{4082A304-DD86-4D93-9A8B-7D58E49C2D61}" presName="comp" presStyleCnt="0"/>
      <dgm:spPr/>
    </dgm:pt>
    <dgm:pt modelId="{EE5EC020-408E-473E-8411-034D21F8EC70}" type="pres">
      <dgm:prSet presAssocID="{4082A304-DD86-4D93-9A8B-7D58E49C2D61}" presName="box" presStyleLbl="node1" presStyleIdx="1" presStyleCnt="2" custScaleX="75937" custLinFactNeighborX="3006" custLinFactNeighborY="-672"/>
      <dgm:spPr/>
      <dgm:t>
        <a:bodyPr/>
        <a:lstStyle/>
        <a:p>
          <a:endParaRPr lang="uk-UA"/>
        </a:p>
      </dgm:t>
    </dgm:pt>
    <dgm:pt modelId="{626204A8-51D1-4993-8036-3C52838F2B3E}" type="pres">
      <dgm:prSet presAssocID="{4082A304-DD86-4D93-9A8B-7D58E49C2D61}" presName="img" presStyleLbl="fgImgPlace1" presStyleIdx="1" presStyleCnt="2" custScaleX="198280" custLinFactNeighborX="-12206" custLinFactNeighborY="-254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136A302-7C73-4CD4-98B5-A349B869D219}" type="pres">
      <dgm:prSet presAssocID="{4082A304-DD86-4D93-9A8B-7D58E49C2D61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25F9EB7-0DA5-4D7D-B59D-CCCA19112E82}" type="presOf" srcId="{353DF492-479D-4127-A8C6-31C1C9D80E63}" destId="{208D13A9-637B-4957-B99A-1FD465464C6A}" srcOrd="0" destOrd="0" presId="urn:microsoft.com/office/officeart/2005/8/layout/vList4"/>
    <dgm:cxn modelId="{A024A3E2-B7BE-4135-B429-A8EC8F68A8A5}" type="presOf" srcId="{0F1CDCFF-0994-4360-A117-669BDB6C245F}" destId="{6CBD2EB4-1B19-4541-B7DA-9B7BA46663C0}" srcOrd="0" destOrd="0" presId="urn:microsoft.com/office/officeart/2005/8/layout/vList4"/>
    <dgm:cxn modelId="{A2C4DB3E-938C-4A5F-BA61-3D6E7E2C9753}" type="presOf" srcId="{4082A304-DD86-4D93-9A8B-7D58E49C2D61}" destId="{9136A302-7C73-4CD4-98B5-A349B869D219}" srcOrd="1" destOrd="0" presId="urn:microsoft.com/office/officeart/2005/8/layout/vList4"/>
    <dgm:cxn modelId="{B0C96721-6C9D-4EF8-AB27-2B702012CFFE}" type="presOf" srcId="{0F1CDCFF-0994-4360-A117-669BDB6C245F}" destId="{ABE4E058-1DD2-45B3-B580-374271C0FEB3}" srcOrd="1" destOrd="0" presId="urn:microsoft.com/office/officeart/2005/8/layout/vList4"/>
    <dgm:cxn modelId="{B5DF9715-8D75-4991-9E94-CDFE6BAAF870}" srcId="{353DF492-479D-4127-A8C6-31C1C9D80E63}" destId="{0F1CDCFF-0994-4360-A117-669BDB6C245F}" srcOrd="0" destOrd="0" parTransId="{00BC992B-7409-44F7-8CB3-6F7BA5305F3A}" sibTransId="{1FFD4835-BF8B-495E-9DC4-90D45BA5CABE}"/>
    <dgm:cxn modelId="{78423B1A-C0AC-4B49-A4B3-7D4A197F8FE0}" srcId="{353DF492-479D-4127-A8C6-31C1C9D80E63}" destId="{4082A304-DD86-4D93-9A8B-7D58E49C2D61}" srcOrd="1" destOrd="0" parTransId="{5E176F47-CFB7-4ECF-9E21-5F6A3940E1B1}" sibTransId="{AE62CC35-DD91-41C1-9BAF-1D42FA148DCE}"/>
    <dgm:cxn modelId="{D144A981-3D6D-42CA-A1EB-0F513D0E1E3D}" type="presOf" srcId="{4082A304-DD86-4D93-9A8B-7D58E49C2D61}" destId="{EE5EC020-408E-473E-8411-034D21F8EC70}" srcOrd="0" destOrd="0" presId="urn:microsoft.com/office/officeart/2005/8/layout/vList4"/>
    <dgm:cxn modelId="{8E2B54C8-282E-4139-9BBC-D498FCE80E1C}" type="presParOf" srcId="{208D13A9-637B-4957-B99A-1FD465464C6A}" destId="{3EA9C5B1-0BD1-4057-9178-426098588E07}" srcOrd="0" destOrd="0" presId="urn:microsoft.com/office/officeart/2005/8/layout/vList4"/>
    <dgm:cxn modelId="{090BA366-CB9D-428B-A958-E3ED3BA87DEA}" type="presParOf" srcId="{3EA9C5B1-0BD1-4057-9178-426098588E07}" destId="{6CBD2EB4-1B19-4541-B7DA-9B7BA46663C0}" srcOrd="0" destOrd="0" presId="urn:microsoft.com/office/officeart/2005/8/layout/vList4"/>
    <dgm:cxn modelId="{96F63C34-9AC9-4A8B-B158-C59B893E292D}" type="presParOf" srcId="{3EA9C5B1-0BD1-4057-9178-426098588E07}" destId="{F0B86C1E-D427-4AB9-97C8-D906AD1CE943}" srcOrd="1" destOrd="0" presId="urn:microsoft.com/office/officeart/2005/8/layout/vList4"/>
    <dgm:cxn modelId="{55FCB1A7-A4CE-4D1D-9302-2B3A5B60A1E5}" type="presParOf" srcId="{3EA9C5B1-0BD1-4057-9178-426098588E07}" destId="{ABE4E058-1DD2-45B3-B580-374271C0FEB3}" srcOrd="2" destOrd="0" presId="urn:microsoft.com/office/officeart/2005/8/layout/vList4"/>
    <dgm:cxn modelId="{E0A465F1-ABEF-40F3-A3D4-4BF3C30705E4}" type="presParOf" srcId="{208D13A9-637B-4957-B99A-1FD465464C6A}" destId="{C0857F9F-7B91-4E1B-8BF8-4DF373F81F0E}" srcOrd="1" destOrd="0" presId="urn:microsoft.com/office/officeart/2005/8/layout/vList4"/>
    <dgm:cxn modelId="{058A40C9-5639-4419-8E1F-F35FDD05DBB7}" type="presParOf" srcId="{208D13A9-637B-4957-B99A-1FD465464C6A}" destId="{BC41DE17-71E5-4142-BF9C-72977B0ADBBB}" srcOrd="2" destOrd="0" presId="urn:microsoft.com/office/officeart/2005/8/layout/vList4"/>
    <dgm:cxn modelId="{53ACC436-B24F-4C0C-AE55-B389B9732AFC}" type="presParOf" srcId="{BC41DE17-71E5-4142-BF9C-72977B0ADBBB}" destId="{EE5EC020-408E-473E-8411-034D21F8EC70}" srcOrd="0" destOrd="0" presId="urn:microsoft.com/office/officeart/2005/8/layout/vList4"/>
    <dgm:cxn modelId="{7880D9B5-1405-40CE-9338-853EE1229F18}" type="presParOf" srcId="{BC41DE17-71E5-4142-BF9C-72977B0ADBBB}" destId="{626204A8-51D1-4993-8036-3C52838F2B3E}" srcOrd="1" destOrd="0" presId="urn:microsoft.com/office/officeart/2005/8/layout/vList4"/>
    <dgm:cxn modelId="{464E4C40-56C9-4005-B7B5-6A53404A3D5D}" type="presParOf" srcId="{BC41DE17-71E5-4142-BF9C-72977B0ADBBB}" destId="{9136A302-7C73-4CD4-98B5-A349B869D219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535A1A-F403-4C6A-AB43-54CA5C8FAD4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986512A-9BB1-44B6-87EE-9934EB2DFF79}">
      <dgm:prSet/>
      <dgm:spPr>
        <a:solidFill>
          <a:schemeClr val="accent6">
            <a:lumMod val="50000"/>
          </a:schemeClr>
        </a:solidFill>
        <a:ln>
          <a:noFill/>
        </a:ln>
      </dgm:spPr>
      <dgm:t>
        <a:bodyPr/>
        <a:lstStyle/>
        <a:p>
          <a:pPr rtl="0"/>
          <a:r>
            <a:rPr lang="uk-UA" dirty="0" smtClean="0"/>
            <a:t>Громадською радою підписано Меморандум про партнерство та співпрацю у сфері забезпечення рівноправного доступу до гендерно-чутливих послуг в Україні з ВБО «КОНВІКТУС Україна» та ГО «Фундація «Гармонізоване суспільство»</a:t>
          </a:r>
          <a:endParaRPr lang="uk-UA" dirty="0"/>
        </a:p>
      </dgm:t>
    </dgm:pt>
    <dgm:pt modelId="{129FE61B-1314-4742-AE5B-1C3CB450230C}" type="parTrans" cxnId="{8E1786B9-96E0-4E08-AB9B-EFB87E9B5DFD}">
      <dgm:prSet/>
      <dgm:spPr/>
      <dgm:t>
        <a:bodyPr/>
        <a:lstStyle/>
        <a:p>
          <a:endParaRPr lang="uk-UA"/>
        </a:p>
      </dgm:t>
    </dgm:pt>
    <dgm:pt modelId="{4E84E284-19F6-4679-99B1-CBB76470E1F7}" type="sibTrans" cxnId="{8E1786B9-96E0-4E08-AB9B-EFB87E9B5DFD}">
      <dgm:prSet/>
      <dgm:spPr/>
      <dgm:t>
        <a:bodyPr/>
        <a:lstStyle/>
        <a:p>
          <a:endParaRPr lang="uk-UA"/>
        </a:p>
      </dgm:t>
    </dgm:pt>
    <dgm:pt modelId="{1C36E641-2366-4441-A35B-FEF340189AB1}">
      <dgm:prSet/>
      <dgm:spPr>
        <a:solidFill>
          <a:srgbClr val="E1CA8B"/>
        </a:solidFill>
        <a:ln w="3175">
          <a:noFill/>
          <a:prstDash val="solid"/>
        </a:ln>
      </dgm:spPr>
      <dgm:t>
        <a:bodyPr/>
        <a:lstStyle/>
        <a:p>
          <a:pPr rtl="0"/>
          <a:r>
            <a:rPr lang="uk-UA" b="0" dirty="0" smtClean="0">
              <a:solidFill>
                <a:srgbClr val="760000"/>
              </a:solidFill>
            </a:rPr>
            <a:t>Члени Громадської ради активно долучилися до впровадження громадського бюджету (бюджет участі) </a:t>
          </a:r>
          <a:r>
            <a:rPr lang="en-US" b="0" dirty="0" smtClean="0">
              <a:solidFill>
                <a:srgbClr val="760000"/>
              </a:solidFill>
            </a:rPr>
            <a:t>        </a:t>
          </a:r>
          <a:r>
            <a:rPr lang="uk-UA" b="0" dirty="0" smtClean="0">
              <a:solidFill>
                <a:srgbClr val="760000"/>
              </a:solidFill>
            </a:rPr>
            <a:t> м. Києва та реалізації проектів, що стосуються Подільського району</a:t>
          </a:r>
        </a:p>
      </dgm:t>
    </dgm:pt>
    <dgm:pt modelId="{4F949DF7-566F-4055-BABB-CA9686DE7BA4}" type="parTrans" cxnId="{62BFBEE0-096A-413D-A231-A6EF236185E0}">
      <dgm:prSet/>
      <dgm:spPr/>
      <dgm:t>
        <a:bodyPr/>
        <a:lstStyle/>
        <a:p>
          <a:endParaRPr lang="uk-UA"/>
        </a:p>
      </dgm:t>
    </dgm:pt>
    <dgm:pt modelId="{33AB1534-F0DA-4B01-AA16-DB280727FB3E}" type="sibTrans" cxnId="{62BFBEE0-096A-413D-A231-A6EF236185E0}">
      <dgm:prSet/>
      <dgm:spPr/>
      <dgm:t>
        <a:bodyPr/>
        <a:lstStyle/>
        <a:p>
          <a:endParaRPr lang="uk-UA"/>
        </a:p>
      </dgm:t>
    </dgm:pt>
    <dgm:pt modelId="{3A2373FE-2C2F-47D6-8AAB-E07A5897339F}" type="pres">
      <dgm:prSet presAssocID="{71535A1A-F403-4C6A-AB43-54CA5C8FAD4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0806A5CB-A1E9-49B7-A0E9-F35FD8F2F7B2}" type="pres">
      <dgm:prSet presAssocID="{2986512A-9BB1-44B6-87EE-9934EB2DFF79}" presName="linNode" presStyleCnt="0"/>
      <dgm:spPr/>
    </dgm:pt>
    <dgm:pt modelId="{9A8BDD9C-F1BC-4C0D-BA11-D7EF8A3AC06D}" type="pres">
      <dgm:prSet presAssocID="{2986512A-9BB1-44B6-87EE-9934EB2DFF79}" presName="parentShp" presStyleLbl="node1" presStyleIdx="0" presStyleCnt="2" custScaleX="297313" custScaleY="113239" custLinFactX="11375" custLinFactNeighborX="100000" custLinFactNeighborY="25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00907E-B269-468D-A424-D0658025BB33}" type="pres">
      <dgm:prSet presAssocID="{2986512A-9BB1-44B6-87EE-9934EB2DFF79}" presName="childShp" presStyleLbl="bgAccFollowNode1" presStyleIdx="0" presStyleCnt="2" custAng="10800000" custScaleX="109603" custScaleY="86969" custLinFactX="-100000" custLinFactNeighborX="-102824" custLinFactNeighborY="-986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  <a:ln>
          <a:noFill/>
        </a:ln>
      </dgm:spPr>
    </dgm:pt>
    <dgm:pt modelId="{F2F93981-670D-4940-9082-989A451D483C}" type="pres">
      <dgm:prSet presAssocID="{4E84E284-19F6-4679-99B1-CBB76470E1F7}" presName="spacing" presStyleCnt="0"/>
      <dgm:spPr/>
    </dgm:pt>
    <dgm:pt modelId="{0B54D972-CA94-430F-B032-C8EF5515690A}" type="pres">
      <dgm:prSet presAssocID="{1C36E641-2366-4441-A35B-FEF340189AB1}" presName="linNode" presStyleCnt="0"/>
      <dgm:spPr/>
    </dgm:pt>
    <dgm:pt modelId="{BCBD1D7C-2920-47ED-9263-534C834A0929}" type="pres">
      <dgm:prSet presAssocID="{1C36E641-2366-4441-A35B-FEF340189AB1}" presName="parentShp" presStyleLbl="node1" presStyleIdx="1" presStyleCnt="2" custScaleX="273240" custScaleY="101004" custLinFactNeighborX="98221" custLinFactNeighborY="-15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8D351A-3AE4-4A03-9D39-9AFC3FB4AD4F}" type="pres">
      <dgm:prSet presAssocID="{1C36E641-2366-4441-A35B-FEF340189AB1}" presName="childShp" presStyleLbl="bgAccFollowNode1" presStyleIdx="1" presStyleCnt="2" custAng="10800000" custScaleY="83050" custLinFactX="-88374" custLinFactNeighborX="-100000" custLinFactNeighborY="-1621">
        <dgm:presLayoutVars>
          <dgm:bulletEnabled val="1"/>
        </dgm:presLayoutVars>
      </dgm:prSet>
      <dgm:spPr>
        <a:solidFill>
          <a:srgbClr val="7030A0">
            <a:alpha val="90000"/>
          </a:srgbClr>
        </a:solidFill>
        <a:ln>
          <a:noFill/>
        </a:ln>
      </dgm:spPr>
    </dgm:pt>
  </dgm:ptLst>
  <dgm:cxnLst>
    <dgm:cxn modelId="{C3D49C41-7986-42F3-BA7A-F3268AF477ED}" type="presOf" srcId="{2986512A-9BB1-44B6-87EE-9934EB2DFF79}" destId="{9A8BDD9C-F1BC-4C0D-BA11-D7EF8A3AC06D}" srcOrd="0" destOrd="0" presId="urn:microsoft.com/office/officeart/2005/8/layout/vList6"/>
    <dgm:cxn modelId="{8E1786B9-96E0-4E08-AB9B-EFB87E9B5DFD}" srcId="{71535A1A-F403-4C6A-AB43-54CA5C8FAD45}" destId="{2986512A-9BB1-44B6-87EE-9934EB2DFF79}" srcOrd="0" destOrd="0" parTransId="{129FE61B-1314-4742-AE5B-1C3CB450230C}" sibTransId="{4E84E284-19F6-4679-99B1-CBB76470E1F7}"/>
    <dgm:cxn modelId="{62BFBEE0-096A-413D-A231-A6EF236185E0}" srcId="{71535A1A-F403-4C6A-AB43-54CA5C8FAD45}" destId="{1C36E641-2366-4441-A35B-FEF340189AB1}" srcOrd="1" destOrd="0" parTransId="{4F949DF7-566F-4055-BABB-CA9686DE7BA4}" sibTransId="{33AB1534-F0DA-4B01-AA16-DB280727FB3E}"/>
    <dgm:cxn modelId="{C739D932-54DD-4DF0-A3B7-E3E4DBA256C9}" type="presOf" srcId="{71535A1A-F403-4C6A-AB43-54CA5C8FAD45}" destId="{3A2373FE-2C2F-47D6-8AAB-E07A5897339F}" srcOrd="0" destOrd="0" presId="urn:microsoft.com/office/officeart/2005/8/layout/vList6"/>
    <dgm:cxn modelId="{D7780FF5-8FF5-4484-AEB7-7B0ECFDC14E4}" type="presOf" srcId="{1C36E641-2366-4441-A35B-FEF340189AB1}" destId="{BCBD1D7C-2920-47ED-9263-534C834A0929}" srcOrd="0" destOrd="0" presId="urn:microsoft.com/office/officeart/2005/8/layout/vList6"/>
    <dgm:cxn modelId="{CE22FDBD-27BD-44C7-BE21-0FF733459FE6}" type="presParOf" srcId="{3A2373FE-2C2F-47D6-8AAB-E07A5897339F}" destId="{0806A5CB-A1E9-49B7-A0E9-F35FD8F2F7B2}" srcOrd="0" destOrd="0" presId="urn:microsoft.com/office/officeart/2005/8/layout/vList6"/>
    <dgm:cxn modelId="{BD74BAF3-E0C7-4D21-85D6-028784472335}" type="presParOf" srcId="{0806A5CB-A1E9-49B7-A0E9-F35FD8F2F7B2}" destId="{9A8BDD9C-F1BC-4C0D-BA11-D7EF8A3AC06D}" srcOrd="0" destOrd="0" presId="urn:microsoft.com/office/officeart/2005/8/layout/vList6"/>
    <dgm:cxn modelId="{58397042-7F0C-420E-9072-86CF0AB490ED}" type="presParOf" srcId="{0806A5CB-A1E9-49B7-A0E9-F35FD8F2F7B2}" destId="{7E00907E-B269-468D-A424-D0658025BB33}" srcOrd="1" destOrd="0" presId="urn:microsoft.com/office/officeart/2005/8/layout/vList6"/>
    <dgm:cxn modelId="{4A73F37E-D08F-4891-B85E-64501FB8D0F1}" type="presParOf" srcId="{3A2373FE-2C2F-47D6-8AAB-E07A5897339F}" destId="{F2F93981-670D-4940-9082-989A451D483C}" srcOrd="1" destOrd="0" presId="urn:microsoft.com/office/officeart/2005/8/layout/vList6"/>
    <dgm:cxn modelId="{6D6706E7-D02A-4DB0-8C52-8648BC07D1E5}" type="presParOf" srcId="{3A2373FE-2C2F-47D6-8AAB-E07A5897339F}" destId="{0B54D972-CA94-430F-B032-C8EF5515690A}" srcOrd="2" destOrd="0" presId="urn:microsoft.com/office/officeart/2005/8/layout/vList6"/>
    <dgm:cxn modelId="{E4D87382-5C05-4239-AE97-CE8AA66E241A}" type="presParOf" srcId="{0B54D972-CA94-430F-B032-C8EF5515690A}" destId="{BCBD1D7C-2920-47ED-9263-534C834A0929}" srcOrd="0" destOrd="0" presId="urn:microsoft.com/office/officeart/2005/8/layout/vList6"/>
    <dgm:cxn modelId="{4DFFC358-39C2-4162-8E92-DDEDE2463830}" type="presParOf" srcId="{0B54D972-CA94-430F-B032-C8EF5515690A}" destId="{DA8D351A-3AE4-4A03-9D39-9AFC3FB4AD4F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3AACC7-9C92-4B03-8C1A-97DC81CF248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C785C88-54E4-4E57-B597-178FE820F692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uk-UA" dirty="0" smtClean="0"/>
            <a:t>До Громадської ради надійшло            15 листів з проханням допомогти у вирішенні проблем та для отримання роз’яснень з важливих питань</a:t>
          </a:r>
          <a:endParaRPr lang="uk-UA" dirty="0"/>
        </a:p>
      </dgm:t>
    </dgm:pt>
    <dgm:pt modelId="{009E5147-2651-4CB5-BD66-D7D9E9D7A419}" type="parTrans" cxnId="{7A2E74EA-C350-4F16-BEF9-2D631924FAC7}">
      <dgm:prSet/>
      <dgm:spPr/>
      <dgm:t>
        <a:bodyPr/>
        <a:lstStyle/>
        <a:p>
          <a:endParaRPr lang="uk-UA"/>
        </a:p>
      </dgm:t>
    </dgm:pt>
    <dgm:pt modelId="{FACB8D7F-4A8D-42B3-B7DB-84DE154BBB40}" type="sibTrans" cxnId="{7A2E74EA-C350-4F16-BEF9-2D631924FAC7}">
      <dgm:prSet/>
      <dgm:spPr/>
      <dgm:t>
        <a:bodyPr/>
        <a:lstStyle/>
        <a:p>
          <a:endParaRPr lang="uk-UA"/>
        </a:p>
      </dgm:t>
    </dgm:pt>
    <dgm:pt modelId="{FF05E672-C0AB-407D-AE5D-368A75429928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uk-UA" dirty="0" smtClean="0"/>
            <a:t>Громадською радою направлено          29 листів до органів виконавчої влади, державних та недержавних організацій</a:t>
          </a:r>
          <a:endParaRPr lang="uk-UA" dirty="0"/>
        </a:p>
      </dgm:t>
    </dgm:pt>
    <dgm:pt modelId="{0A33DFEA-E497-4C84-ABD9-AB6A7A8FD6F8}" type="parTrans" cxnId="{FF93CEAA-57A5-49F1-A293-25E3C4D7B0FA}">
      <dgm:prSet/>
      <dgm:spPr/>
      <dgm:t>
        <a:bodyPr/>
        <a:lstStyle/>
        <a:p>
          <a:endParaRPr lang="uk-UA"/>
        </a:p>
      </dgm:t>
    </dgm:pt>
    <dgm:pt modelId="{AA987E3D-2125-4CD4-ACB7-C0D1FA65439F}" type="sibTrans" cxnId="{FF93CEAA-57A5-49F1-A293-25E3C4D7B0FA}">
      <dgm:prSet/>
      <dgm:spPr/>
      <dgm:t>
        <a:bodyPr/>
        <a:lstStyle/>
        <a:p>
          <a:endParaRPr lang="uk-UA"/>
        </a:p>
      </dgm:t>
    </dgm:pt>
    <dgm:pt modelId="{8EFD728D-9524-40B4-9ECC-937FDFD8F3C4}">
      <dgm:prSet/>
      <dgm:spPr>
        <a:ln>
          <a:solidFill>
            <a:schemeClr val="tx2">
              <a:lumMod val="40000"/>
              <a:lumOff val="60000"/>
            </a:schemeClr>
          </a:solidFill>
        </a:ln>
      </dgm:spPr>
      <dgm:t>
        <a:bodyPr/>
        <a:lstStyle/>
        <a:p>
          <a:pPr rtl="0"/>
          <a:r>
            <a:rPr lang="uk-UA" dirty="0" smtClean="0"/>
            <a:t>4 депутата Київської міської ради відзвітували перед громадськістю на засіданнях Громадської ради</a:t>
          </a:r>
          <a:endParaRPr lang="uk-UA" dirty="0"/>
        </a:p>
      </dgm:t>
    </dgm:pt>
    <dgm:pt modelId="{D37C7C5E-B644-43A9-BC23-AA62C58A27E3}" type="parTrans" cxnId="{24E37A09-0493-422E-AEF3-8B4BA34DFD0B}">
      <dgm:prSet/>
      <dgm:spPr/>
      <dgm:t>
        <a:bodyPr/>
        <a:lstStyle/>
        <a:p>
          <a:endParaRPr lang="uk-UA"/>
        </a:p>
      </dgm:t>
    </dgm:pt>
    <dgm:pt modelId="{9D3112D1-1AD5-4ABD-9FF7-54995644F88F}" type="sibTrans" cxnId="{24E37A09-0493-422E-AEF3-8B4BA34DFD0B}">
      <dgm:prSet/>
      <dgm:spPr/>
      <dgm:t>
        <a:bodyPr/>
        <a:lstStyle/>
        <a:p>
          <a:endParaRPr lang="uk-UA"/>
        </a:p>
      </dgm:t>
    </dgm:pt>
    <dgm:pt modelId="{EB2446EB-C58F-4626-A1D6-D1888A6B59A6}" type="pres">
      <dgm:prSet presAssocID="{993AACC7-9C92-4B03-8C1A-97DC81CF248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970558C1-9506-4057-8675-6329D39A0B80}" type="pres">
      <dgm:prSet presAssocID="{993AACC7-9C92-4B03-8C1A-97DC81CF2483}" presName="pyramid" presStyleLbl="node1" presStyleIdx="0" presStyleCnt="1" custLinFactNeighborX="-254" custLinFactNeighborY="-2287"/>
      <dgm:spPr>
        <a:solidFill>
          <a:schemeClr val="bg2">
            <a:lumMod val="25000"/>
          </a:schemeClr>
        </a:solidFill>
      </dgm:spPr>
    </dgm:pt>
    <dgm:pt modelId="{943C73F7-5188-4D40-84FD-1F935DA42557}" type="pres">
      <dgm:prSet presAssocID="{993AACC7-9C92-4B03-8C1A-97DC81CF2483}" presName="theList" presStyleCnt="0"/>
      <dgm:spPr/>
    </dgm:pt>
    <dgm:pt modelId="{FE8FC089-50DE-4309-B6CE-6762C973D55C}" type="pres">
      <dgm:prSet presAssocID="{0C785C88-54E4-4E57-B597-178FE820F692}" presName="aNode" presStyleLbl="fgAcc1" presStyleIdx="0" presStyleCnt="3" custLinFactY="-984" custLinFactNeighborX="982" custLinFactNeighborY="-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1FDBF3-98E8-4674-80F6-315E93C936F5}" type="pres">
      <dgm:prSet presAssocID="{0C785C88-54E4-4E57-B597-178FE820F692}" presName="aSpace" presStyleCnt="0"/>
      <dgm:spPr/>
    </dgm:pt>
    <dgm:pt modelId="{F7004572-1753-49FC-BE21-959EBCCA7CE1}" type="pres">
      <dgm:prSet presAssocID="{FF05E672-C0AB-407D-AE5D-368A75429928}" presName="aNode" presStyleLbl="fgAcc1" presStyleIdx="1" presStyleCnt="3" custLinFactX="-6721" custLinFactNeighborX="-100000" custLinFactNeighborY="-296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6797BC-D9AF-475F-A468-5D87E164CD44}" type="pres">
      <dgm:prSet presAssocID="{FF05E672-C0AB-407D-AE5D-368A75429928}" presName="aSpace" presStyleCnt="0"/>
      <dgm:spPr/>
    </dgm:pt>
    <dgm:pt modelId="{62C62880-2D10-42F9-AB79-E2AFA7C89486}" type="pres">
      <dgm:prSet presAssocID="{8EFD728D-9524-40B4-9ECC-937FDFD8F3C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783BE7-4E50-49A8-93E5-C16F97D547D7}" type="pres">
      <dgm:prSet presAssocID="{8EFD728D-9524-40B4-9ECC-937FDFD8F3C4}" presName="aSpace" presStyleCnt="0"/>
      <dgm:spPr/>
    </dgm:pt>
  </dgm:ptLst>
  <dgm:cxnLst>
    <dgm:cxn modelId="{FF93CEAA-57A5-49F1-A293-25E3C4D7B0FA}" srcId="{993AACC7-9C92-4B03-8C1A-97DC81CF2483}" destId="{FF05E672-C0AB-407D-AE5D-368A75429928}" srcOrd="1" destOrd="0" parTransId="{0A33DFEA-E497-4C84-ABD9-AB6A7A8FD6F8}" sibTransId="{AA987E3D-2125-4CD4-ACB7-C0D1FA65439F}"/>
    <dgm:cxn modelId="{3A8CF116-7247-49E2-B2B8-E68CAEC39E8F}" type="presOf" srcId="{993AACC7-9C92-4B03-8C1A-97DC81CF2483}" destId="{EB2446EB-C58F-4626-A1D6-D1888A6B59A6}" srcOrd="0" destOrd="0" presId="urn:microsoft.com/office/officeart/2005/8/layout/pyramid2"/>
    <dgm:cxn modelId="{1CCB8A46-0B42-4C6E-A525-861D20CE645E}" type="presOf" srcId="{8EFD728D-9524-40B4-9ECC-937FDFD8F3C4}" destId="{62C62880-2D10-42F9-AB79-E2AFA7C89486}" srcOrd="0" destOrd="0" presId="urn:microsoft.com/office/officeart/2005/8/layout/pyramid2"/>
    <dgm:cxn modelId="{24E37A09-0493-422E-AEF3-8B4BA34DFD0B}" srcId="{993AACC7-9C92-4B03-8C1A-97DC81CF2483}" destId="{8EFD728D-9524-40B4-9ECC-937FDFD8F3C4}" srcOrd="2" destOrd="0" parTransId="{D37C7C5E-B644-43A9-BC23-AA62C58A27E3}" sibTransId="{9D3112D1-1AD5-4ABD-9FF7-54995644F88F}"/>
    <dgm:cxn modelId="{61ADE855-97DD-421F-99A8-D3723B432809}" type="presOf" srcId="{FF05E672-C0AB-407D-AE5D-368A75429928}" destId="{F7004572-1753-49FC-BE21-959EBCCA7CE1}" srcOrd="0" destOrd="0" presId="urn:microsoft.com/office/officeart/2005/8/layout/pyramid2"/>
    <dgm:cxn modelId="{7A2E74EA-C350-4F16-BEF9-2D631924FAC7}" srcId="{993AACC7-9C92-4B03-8C1A-97DC81CF2483}" destId="{0C785C88-54E4-4E57-B597-178FE820F692}" srcOrd="0" destOrd="0" parTransId="{009E5147-2651-4CB5-BD66-D7D9E9D7A419}" sibTransId="{FACB8D7F-4A8D-42B3-B7DB-84DE154BBB40}"/>
    <dgm:cxn modelId="{A7CC7E1C-1E89-46EF-9625-BE041C232583}" type="presOf" srcId="{0C785C88-54E4-4E57-B597-178FE820F692}" destId="{FE8FC089-50DE-4309-B6CE-6762C973D55C}" srcOrd="0" destOrd="0" presId="urn:microsoft.com/office/officeart/2005/8/layout/pyramid2"/>
    <dgm:cxn modelId="{B93D67BC-23FD-4DCF-99C1-0BA2F50CE999}" type="presParOf" srcId="{EB2446EB-C58F-4626-A1D6-D1888A6B59A6}" destId="{970558C1-9506-4057-8675-6329D39A0B80}" srcOrd="0" destOrd="0" presId="urn:microsoft.com/office/officeart/2005/8/layout/pyramid2"/>
    <dgm:cxn modelId="{03446E9A-C798-456F-B44E-39B45544C112}" type="presParOf" srcId="{EB2446EB-C58F-4626-A1D6-D1888A6B59A6}" destId="{943C73F7-5188-4D40-84FD-1F935DA42557}" srcOrd="1" destOrd="0" presId="urn:microsoft.com/office/officeart/2005/8/layout/pyramid2"/>
    <dgm:cxn modelId="{7D7CB69C-0D8E-4F50-9E94-EBA18901FD71}" type="presParOf" srcId="{943C73F7-5188-4D40-84FD-1F935DA42557}" destId="{FE8FC089-50DE-4309-B6CE-6762C973D55C}" srcOrd="0" destOrd="0" presId="urn:microsoft.com/office/officeart/2005/8/layout/pyramid2"/>
    <dgm:cxn modelId="{64F8DF2C-05C4-45B8-838E-4297A9840DB1}" type="presParOf" srcId="{943C73F7-5188-4D40-84FD-1F935DA42557}" destId="{D61FDBF3-98E8-4674-80F6-315E93C936F5}" srcOrd="1" destOrd="0" presId="urn:microsoft.com/office/officeart/2005/8/layout/pyramid2"/>
    <dgm:cxn modelId="{D88FF53A-C7C2-41D4-AFA3-08005639F361}" type="presParOf" srcId="{943C73F7-5188-4D40-84FD-1F935DA42557}" destId="{F7004572-1753-49FC-BE21-959EBCCA7CE1}" srcOrd="2" destOrd="0" presId="urn:microsoft.com/office/officeart/2005/8/layout/pyramid2"/>
    <dgm:cxn modelId="{2DD6CD3B-4767-495C-9324-FD93E1E0BC6C}" type="presParOf" srcId="{943C73F7-5188-4D40-84FD-1F935DA42557}" destId="{F36797BC-D9AF-475F-A468-5D87E164CD44}" srcOrd="3" destOrd="0" presId="urn:microsoft.com/office/officeart/2005/8/layout/pyramid2"/>
    <dgm:cxn modelId="{00AC75FD-9260-43BE-8AC1-CD2E279B9D8C}" type="presParOf" srcId="{943C73F7-5188-4D40-84FD-1F935DA42557}" destId="{62C62880-2D10-42F9-AB79-E2AFA7C89486}" srcOrd="4" destOrd="0" presId="urn:microsoft.com/office/officeart/2005/8/layout/pyramid2"/>
    <dgm:cxn modelId="{0EF114E4-04AD-4B17-8D4B-F637A3781AF4}" type="presParOf" srcId="{943C73F7-5188-4D40-84FD-1F935DA42557}" destId="{15783BE7-4E50-49A8-93E5-C16F97D547D7}" srcOrd="5" destOrd="0" presId="urn:microsoft.com/office/officeart/2005/8/layout/pyramid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0F579E-1969-4C40-86DF-94FC886B904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1D2B906-E33A-4403-999D-CDB8D147A334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>
            <a:spcBef>
              <a:spcPts val="0"/>
            </a:spcBef>
            <a:spcAft>
              <a:spcPts val="0"/>
            </a:spcAft>
          </a:pPr>
          <a:r>
            <a:rPr lang="uk-UA" sz="1400" dirty="0" smtClean="0">
              <a:solidFill>
                <a:srgbClr val="002060"/>
              </a:solidFill>
            </a:rPr>
            <a:t>Комітет з питань взаємодії з правоохоронними органами, протидії корупції, прав людини та законності </a:t>
          </a:r>
        </a:p>
        <a:p>
          <a:pPr algn="l">
            <a:spcBef>
              <a:spcPct val="0"/>
            </a:spcBef>
            <a:spcAft>
              <a:spcPct val="35000"/>
            </a:spcAft>
          </a:pPr>
          <a:endParaRPr lang="uk-UA" sz="1400" dirty="0" smtClean="0">
            <a:solidFill>
              <a:srgbClr val="002060"/>
            </a:solidFill>
          </a:endParaRPr>
        </a:p>
        <a:p>
          <a:pPr algn="ctr">
            <a:spcBef>
              <a:spcPct val="0"/>
            </a:spcBef>
            <a:spcAft>
              <a:spcPct val="35000"/>
            </a:spcAft>
          </a:pPr>
          <a:r>
            <a:rPr lang="uk-UA" sz="1400" b="1" dirty="0" smtClean="0">
              <a:solidFill>
                <a:srgbClr val="002060"/>
              </a:solidFill>
            </a:rPr>
            <a:t>Білінський Тарас Володимирович</a:t>
          </a:r>
          <a:endParaRPr lang="uk-UA" sz="1400" b="1" dirty="0">
            <a:solidFill>
              <a:srgbClr val="002060"/>
            </a:solidFill>
          </a:endParaRPr>
        </a:p>
      </dgm:t>
    </dgm:pt>
    <dgm:pt modelId="{9CFCB7A7-387F-4919-88C8-C7968936B304}" type="parTrans" cxnId="{82969038-9781-470E-B89C-C69C709F1785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E4A52ABE-D572-408E-8498-AA1344CA360B}" type="sibTrans" cxnId="{82969038-9781-470E-B89C-C69C709F1785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13A6831F-73DE-4AEF-A315-22D80F21CF37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solidFill>
                <a:srgbClr val="002060"/>
              </a:solidFill>
            </a:rPr>
            <a:t>Комітет з питань інвалідів, учасників бойових дій, ветеранів і сімей загиблих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400" dirty="0" smtClean="0">
            <a:solidFill>
              <a:srgbClr val="00206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solidFill>
                <a:srgbClr val="002060"/>
              </a:solidFill>
            </a:rPr>
            <a:t>Іщенко В</a:t>
          </a:r>
          <a:r>
            <a:rPr lang="en-US" sz="1400" b="1" dirty="0" smtClean="0">
              <a:solidFill>
                <a:srgbClr val="002060"/>
              </a:solidFill>
            </a:rPr>
            <a:t>’</a:t>
          </a:r>
          <a:r>
            <a:rPr lang="uk-UA" sz="1400" b="1" dirty="0" smtClean="0">
              <a:solidFill>
                <a:srgbClr val="002060"/>
              </a:solidFill>
            </a:rPr>
            <a:t>ячеслав Леонідович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dirty="0" smtClean="0">
              <a:solidFill>
                <a:srgbClr val="002060"/>
              </a:solidFill>
            </a:rPr>
            <a:t> </a:t>
          </a:r>
          <a:endParaRPr lang="uk-UA" sz="1000" dirty="0">
            <a:solidFill>
              <a:srgbClr val="002060"/>
            </a:solidFill>
          </a:endParaRPr>
        </a:p>
      </dgm:t>
    </dgm:pt>
    <dgm:pt modelId="{06C156A3-3928-4C03-94E0-006AE29B2388}" type="parTrans" cxnId="{DC030C09-1D10-4BD2-9562-DF1596140A2A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56B419CD-A053-4E10-A374-ECF0C5BADEBF}" type="sibTrans" cxnId="{DC030C09-1D10-4BD2-9562-DF1596140A2A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3CEA700B-00C8-424C-A04A-2199E0E0DA03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solidFill>
                <a:srgbClr val="002060"/>
              </a:solidFill>
            </a:rPr>
            <a:t>Комітет з питань житлово-комунального господарства  </a:t>
          </a:r>
        </a:p>
        <a:p>
          <a:endParaRPr lang="uk-UA" sz="1400" b="1" dirty="0" smtClean="0">
            <a:solidFill>
              <a:srgbClr val="002060"/>
            </a:solidFill>
          </a:endParaRPr>
        </a:p>
        <a:p>
          <a:r>
            <a:rPr lang="uk-UA" sz="1400" b="1" dirty="0" smtClean="0">
              <a:solidFill>
                <a:srgbClr val="002060"/>
              </a:solidFill>
            </a:rPr>
            <a:t>Чепель Микола Іванович</a:t>
          </a:r>
          <a:endParaRPr lang="uk-UA" sz="1400" b="1" dirty="0">
            <a:solidFill>
              <a:srgbClr val="002060"/>
            </a:solidFill>
          </a:endParaRPr>
        </a:p>
      </dgm:t>
    </dgm:pt>
    <dgm:pt modelId="{405D5082-C652-46CC-9630-A3DD5BB30214}" type="parTrans" cxnId="{BD7B0955-CEF2-4DCD-85FC-CFAA0886CE22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1D4A8781-EECA-463B-9665-CA77CF03C087}" type="sibTrans" cxnId="{BD7B0955-CEF2-4DCD-85FC-CFAA0886CE22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A0F26E11-4F7D-4648-B183-AC8A906A8993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/>
          <a:r>
            <a:rPr lang="uk-UA" sz="1400" dirty="0" smtClean="0">
              <a:solidFill>
                <a:srgbClr val="002060"/>
              </a:solidFill>
            </a:rPr>
            <a:t>Комітет з питань благоустрою, архітектури, розвитку підприємництва та    </a:t>
          </a:r>
          <a:r>
            <a:rPr lang="uk-UA" sz="1400" dirty="0" smtClean="0">
              <a:solidFill>
                <a:schemeClr val="bg1"/>
              </a:solidFill>
            </a:rPr>
            <a:t>иии </a:t>
          </a:r>
          <a:r>
            <a:rPr lang="uk-UA" sz="1400" dirty="0" smtClean="0">
              <a:solidFill>
                <a:srgbClr val="002060"/>
              </a:solidFill>
            </a:rPr>
            <a:t>торгівлі </a:t>
          </a:r>
        </a:p>
        <a:p>
          <a:pPr algn="ctr"/>
          <a:r>
            <a:rPr lang="uk-UA" sz="1400" dirty="0" smtClean="0">
              <a:solidFill>
                <a:srgbClr val="002060"/>
              </a:solidFill>
            </a:rPr>
            <a:t>	</a:t>
          </a:r>
        </a:p>
        <a:p>
          <a:pPr algn="ctr"/>
          <a:r>
            <a:rPr lang="uk-UA" sz="1400" b="1" dirty="0" smtClean="0">
              <a:solidFill>
                <a:srgbClr val="002060"/>
              </a:solidFill>
            </a:rPr>
            <a:t>Кравченко Віктор Романович</a:t>
          </a:r>
          <a:endParaRPr lang="uk-UA" sz="1400" b="1" dirty="0">
            <a:solidFill>
              <a:srgbClr val="002060"/>
            </a:solidFill>
          </a:endParaRPr>
        </a:p>
      </dgm:t>
    </dgm:pt>
    <dgm:pt modelId="{B68DB89D-8F3C-4BE5-83BD-A0C315240100}" type="parTrans" cxnId="{650FF9C6-C40E-40EE-81A1-B20C194315E5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25EB0D5B-5DB5-4228-87AC-53860E0297A1}" type="sibTrans" cxnId="{650FF9C6-C40E-40EE-81A1-B20C194315E5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D4BBB7AF-FC64-4FBD-9803-836DAA6D1E49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solidFill>
                <a:srgbClr val="002060"/>
              </a:solidFill>
            </a:rPr>
            <a:t>Комітет з питань малозахищених верств населення та вимушених </a:t>
          </a:r>
          <a:r>
            <a:rPr lang="uk-UA" sz="1400" dirty="0" smtClean="0">
              <a:solidFill>
                <a:schemeClr val="bg1"/>
              </a:solidFill>
            </a:rPr>
            <a:t>ии   и      </a:t>
          </a:r>
          <a:r>
            <a:rPr lang="uk-UA" sz="1400" dirty="0" smtClean="0">
              <a:solidFill>
                <a:srgbClr val="002060"/>
              </a:solidFill>
            </a:rPr>
            <a:t> переселенців   	</a:t>
          </a:r>
        </a:p>
        <a:p>
          <a:endParaRPr lang="uk-UA" sz="1400" b="1" dirty="0" smtClean="0">
            <a:solidFill>
              <a:srgbClr val="002060"/>
            </a:solidFill>
          </a:endParaRPr>
        </a:p>
        <a:p>
          <a:r>
            <a:rPr lang="uk-UA" sz="1400" b="1" dirty="0" smtClean="0">
              <a:solidFill>
                <a:srgbClr val="002060"/>
              </a:solidFill>
            </a:rPr>
            <a:t>Матюкін Ігор Вікторович</a:t>
          </a:r>
          <a:endParaRPr lang="uk-UA" sz="1400" b="1" dirty="0">
            <a:solidFill>
              <a:srgbClr val="002060"/>
            </a:solidFill>
          </a:endParaRPr>
        </a:p>
      </dgm:t>
    </dgm:pt>
    <dgm:pt modelId="{9A476C71-0DDB-421A-BA87-90C89F8E74BE}" type="parTrans" cxnId="{368A2B03-1E14-447C-B43B-56DAEAE69D43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10B78F04-35CD-4A16-BAF0-A557BCFCC138}" type="sibTrans" cxnId="{368A2B03-1E14-447C-B43B-56DAEAE69D43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A5EEFF5A-80A7-477E-8391-E1FFA918A98C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solidFill>
                <a:srgbClr val="002060"/>
              </a:solidFill>
            </a:rPr>
            <a:t>Комітет з гуманітарних питань, культурно-освітніх проблем, охорони здоров’я, спорту, молодіжної політики та збереження культурної </a:t>
          </a:r>
          <a:r>
            <a:rPr lang="uk-UA" sz="1400" dirty="0" smtClean="0">
              <a:solidFill>
                <a:schemeClr val="bg1"/>
              </a:solidFill>
            </a:rPr>
            <a:t>и ии </a:t>
          </a:r>
          <a:r>
            <a:rPr lang="uk-UA" sz="1400" dirty="0" smtClean="0">
              <a:solidFill>
                <a:srgbClr val="002060"/>
              </a:solidFill>
            </a:rPr>
            <a:t>спадщини	</a:t>
          </a:r>
        </a:p>
        <a:p>
          <a:r>
            <a:rPr lang="uk-UA" sz="1400" b="1" dirty="0" smtClean="0">
              <a:solidFill>
                <a:srgbClr val="002060"/>
              </a:solidFill>
            </a:rPr>
            <a:t>Мельник Ігор Вікторович</a:t>
          </a:r>
          <a:endParaRPr lang="uk-UA" sz="1400" b="1" dirty="0">
            <a:solidFill>
              <a:srgbClr val="002060"/>
            </a:solidFill>
          </a:endParaRPr>
        </a:p>
      </dgm:t>
    </dgm:pt>
    <dgm:pt modelId="{01EB2F78-2C6F-4207-823B-1F5EA842733E}" type="parTrans" cxnId="{F2030835-44EE-4D29-94E1-C81EBEEA7C89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347CB561-696E-46F0-80E5-C721C9ECEE37}" type="sibTrans" cxnId="{F2030835-44EE-4D29-94E1-C81EBEEA7C89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ABF99FEE-38FD-44FB-99FF-A44D97860457}">
      <dgm:prSet custT="1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ctr"/>
          <a:r>
            <a:rPr lang="uk-UA" sz="1400" dirty="0" smtClean="0">
              <a:solidFill>
                <a:srgbClr val="002060"/>
              </a:solidFill>
            </a:rPr>
            <a:t>Комітет з питань екології та </a:t>
          </a:r>
          <a:r>
            <a:rPr lang="uk-UA" sz="1400" dirty="0" smtClean="0">
              <a:solidFill>
                <a:schemeClr val="bg1"/>
              </a:solidFill>
            </a:rPr>
            <a:t>иии</a:t>
          </a:r>
          <a:r>
            <a:rPr lang="uk-UA" sz="1400" dirty="0" smtClean="0">
              <a:solidFill>
                <a:srgbClr val="002060"/>
              </a:solidFill>
            </a:rPr>
            <a:t> туризму	</a:t>
          </a:r>
        </a:p>
        <a:p>
          <a:pPr algn="ctr"/>
          <a:r>
            <a:rPr lang="uk-UA" sz="1400" b="1" dirty="0" smtClean="0">
              <a:solidFill>
                <a:srgbClr val="002060"/>
              </a:solidFill>
            </a:rPr>
            <a:t>Коваленко Олексій Лелевич</a:t>
          </a:r>
          <a:endParaRPr lang="uk-UA" sz="1400" b="1" dirty="0">
            <a:solidFill>
              <a:srgbClr val="002060"/>
            </a:solidFill>
          </a:endParaRPr>
        </a:p>
      </dgm:t>
    </dgm:pt>
    <dgm:pt modelId="{A19F3C08-5C3C-46AA-8DE1-B424D4D40DB1}" type="parTrans" cxnId="{F12BB267-5BC8-42B1-8EF3-C5EA0F891C46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75238753-CD92-41C0-8B95-910BDE08C5C9}" type="sibTrans" cxnId="{F12BB267-5BC8-42B1-8EF3-C5EA0F891C46}">
      <dgm:prSet/>
      <dgm:spPr/>
      <dgm:t>
        <a:bodyPr/>
        <a:lstStyle/>
        <a:p>
          <a:endParaRPr lang="uk-UA">
            <a:solidFill>
              <a:srgbClr val="002060"/>
            </a:solidFill>
          </a:endParaRPr>
        </a:p>
      </dgm:t>
    </dgm:pt>
    <dgm:pt modelId="{D4C94341-A9F3-4D3E-B40A-71A942A975C5}" type="pres">
      <dgm:prSet presAssocID="{8B0F579E-1969-4C40-86DF-94FC886B904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FA5918B-6785-489A-8B15-86C0AF39B48F}" type="pres">
      <dgm:prSet presAssocID="{11D2B906-E33A-4403-999D-CDB8D147A334}" presName="node" presStyleLbl="node1" presStyleIdx="0" presStyleCnt="7" custLinFactX="100000" custLinFactNeighborX="114435" custLinFactNeighborY="53264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339FE2DA-5F45-4FB1-A4B5-81979C34C52B}" type="pres">
      <dgm:prSet presAssocID="{E4A52ABE-D572-408E-8498-AA1344CA360B}" presName="sibTrans" presStyleCnt="0"/>
      <dgm:spPr/>
    </dgm:pt>
    <dgm:pt modelId="{EFEEE5F0-FB7D-4259-9C1A-8266CC9A388C}" type="pres">
      <dgm:prSet presAssocID="{13A6831F-73DE-4AEF-A315-22D80F21CF37}" presName="node" presStyleLbl="node1" presStyleIdx="1" presStyleCnt="7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421A2045-9CC1-45DE-BCC6-3BCA8C5C9DAF}" type="pres">
      <dgm:prSet presAssocID="{56B419CD-A053-4E10-A374-ECF0C5BADEBF}" presName="sibTrans" presStyleCnt="0"/>
      <dgm:spPr/>
    </dgm:pt>
    <dgm:pt modelId="{DB4FE42A-EA8F-4598-B5EB-CA0625E82E74}" type="pres">
      <dgm:prSet presAssocID="{3CEA700B-00C8-424C-A04A-2199E0E0DA03}" presName="node" presStyleLbl="node1" presStyleIdx="2" presStyleCnt="7" custLinFactX="-100000" custLinFactNeighborX="-116361" custLinFactNeighborY="48817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5FCCE429-82DE-4DBB-8C95-5135081F4C33}" type="pres">
      <dgm:prSet presAssocID="{1D4A8781-EECA-463B-9665-CA77CF03C087}" presName="sibTrans" presStyleCnt="0"/>
      <dgm:spPr/>
    </dgm:pt>
    <dgm:pt modelId="{7CD69C4B-7F5B-4AEA-8EBC-FE177C1C87F8}" type="pres">
      <dgm:prSet presAssocID="{A0F26E11-4F7D-4648-B183-AC8A906A8993}" presName="node" presStyleLbl="node1" presStyleIdx="3" presStyleCnt="7" custLinFactNeighborX="1387" custLinFactNeighborY="51347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2D1E9C10-D1BF-4FDA-A41E-5302AFED6348}" type="pres">
      <dgm:prSet presAssocID="{25EB0D5B-5DB5-4228-87AC-53860E0297A1}" presName="sibTrans" presStyleCnt="0"/>
      <dgm:spPr/>
    </dgm:pt>
    <dgm:pt modelId="{0C140853-F528-4B35-A03B-935A12DE65B8}" type="pres">
      <dgm:prSet presAssocID="{D4BBB7AF-FC64-4FBD-9803-836DAA6D1E49}" presName="node" presStyleLbl="node1" presStyleIdx="4" presStyleCnt="7" custLinFactX="4435" custLinFactNeighborX="100000" custLinFactNeighborY="52224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FCB3AED9-5DD1-4723-8C48-5F9BD7E49A57}" type="pres">
      <dgm:prSet presAssocID="{10B78F04-35CD-4A16-BAF0-A557BCFCC138}" presName="sibTrans" presStyleCnt="0"/>
      <dgm:spPr/>
    </dgm:pt>
    <dgm:pt modelId="{04A3F118-0208-437D-B6EC-1C7C5AA3C979}" type="pres">
      <dgm:prSet presAssocID="{A5EEFF5A-80A7-477E-8391-E1FFA918A98C}" presName="node" presStyleLbl="node1" presStyleIdx="5" presStyleCnt="7" custLinFactX="-12297" custLinFactNeighborX="-100000" custLinFactNeighborY="3305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  <dgm:pt modelId="{3DFC7F52-29B3-42E2-B7C1-0C09F48DD4B5}" type="pres">
      <dgm:prSet presAssocID="{347CB561-696E-46F0-80E5-C721C9ECEE37}" presName="sibTrans" presStyleCnt="0"/>
      <dgm:spPr/>
    </dgm:pt>
    <dgm:pt modelId="{F7AB686F-D3AE-4701-8E30-9939FA72974F}" type="pres">
      <dgm:prSet presAssocID="{ABF99FEE-38FD-44FB-99FF-A44D97860457}" presName="node" presStyleLbl="node1" presStyleIdx="6" presStyleCnt="7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uk-UA"/>
        </a:p>
      </dgm:t>
    </dgm:pt>
  </dgm:ptLst>
  <dgm:cxnLst>
    <dgm:cxn modelId="{F2030835-44EE-4D29-94E1-C81EBEEA7C89}" srcId="{8B0F579E-1969-4C40-86DF-94FC886B904F}" destId="{A5EEFF5A-80A7-477E-8391-E1FFA918A98C}" srcOrd="5" destOrd="0" parTransId="{01EB2F78-2C6F-4207-823B-1F5EA842733E}" sibTransId="{347CB561-696E-46F0-80E5-C721C9ECEE37}"/>
    <dgm:cxn modelId="{BD7B0955-CEF2-4DCD-85FC-CFAA0886CE22}" srcId="{8B0F579E-1969-4C40-86DF-94FC886B904F}" destId="{3CEA700B-00C8-424C-A04A-2199E0E0DA03}" srcOrd="2" destOrd="0" parTransId="{405D5082-C652-46CC-9630-A3DD5BB30214}" sibTransId="{1D4A8781-EECA-463B-9665-CA77CF03C087}"/>
    <dgm:cxn modelId="{82969038-9781-470E-B89C-C69C709F1785}" srcId="{8B0F579E-1969-4C40-86DF-94FC886B904F}" destId="{11D2B906-E33A-4403-999D-CDB8D147A334}" srcOrd="0" destOrd="0" parTransId="{9CFCB7A7-387F-4919-88C8-C7968936B304}" sibTransId="{E4A52ABE-D572-408E-8498-AA1344CA360B}"/>
    <dgm:cxn modelId="{D123CB1C-8FD9-4A9F-8999-11EC440BF2F4}" type="presOf" srcId="{11D2B906-E33A-4403-999D-CDB8D147A334}" destId="{0FA5918B-6785-489A-8B15-86C0AF39B48F}" srcOrd="0" destOrd="0" presId="urn:microsoft.com/office/officeart/2005/8/layout/default"/>
    <dgm:cxn modelId="{368A2B03-1E14-447C-B43B-56DAEAE69D43}" srcId="{8B0F579E-1969-4C40-86DF-94FC886B904F}" destId="{D4BBB7AF-FC64-4FBD-9803-836DAA6D1E49}" srcOrd="4" destOrd="0" parTransId="{9A476C71-0DDB-421A-BA87-90C89F8E74BE}" sibTransId="{10B78F04-35CD-4A16-BAF0-A557BCFCC138}"/>
    <dgm:cxn modelId="{B8725D46-D0C2-4BFE-9A4C-EEA464E181D3}" type="presOf" srcId="{A0F26E11-4F7D-4648-B183-AC8A906A8993}" destId="{7CD69C4B-7F5B-4AEA-8EBC-FE177C1C87F8}" srcOrd="0" destOrd="0" presId="urn:microsoft.com/office/officeart/2005/8/layout/default"/>
    <dgm:cxn modelId="{DC030C09-1D10-4BD2-9562-DF1596140A2A}" srcId="{8B0F579E-1969-4C40-86DF-94FC886B904F}" destId="{13A6831F-73DE-4AEF-A315-22D80F21CF37}" srcOrd="1" destOrd="0" parTransId="{06C156A3-3928-4C03-94E0-006AE29B2388}" sibTransId="{56B419CD-A053-4E10-A374-ECF0C5BADEBF}"/>
    <dgm:cxn modelId="{A84CF879-0E5C-485B-BE4A-083A2B8CE997}" type="presOf" srcId="{3CEA700B-00C8-424C-A04A-2199E0E0DA03}" destId="{DB4FE42A-EA8F-4598-B5EB-CA0625E82E74}" srcOrd="0" destOrd="0" presId="urn:microsoft.com/office/officeart/2005/8/layout/default"/>
    <dgm:cxn modelId="{650FF9C6-C40E-40EE-81A1-B20C194315E5}" srcId="{8B0F579E-1969-4C40-86DF-94FC886B904F}" destId="{A0F26E11-4F7D-4648-B183-AC8A906A8993}" srcOrd="3" destOrd="0" parTransId="{B68DB89D-8F3C-4BE5-83BD-A0C315240100}" sibTransId="{25EB0D5B-5DB5-4228-87AC-53860E0297A1}"/>
    <dgm:cxn modelId="{6066CA7F-F16B-41F8-962E-342ADCC6AD61}" type="presOf" srcId="{D4BBB7AF-FC64-4FBD-9803-836DAA6D1E49}" destId="{0C140853-F528-4B35-A03B-935A12DE65B8}" srcOrd="0" destOrd="0" presId="urn:microsoft.com/office/officeart/2005/8/layout/default"/>
    <dgm:cxn modelId="{7E685650-E8A9-433F-8E3B-5043891D786F}" type="presOf" srcId="{ABF99FEE-38FD-44FB-99FF-A44D97860457}" destId="{F7AB686F-D3AE-4701-8E30-9939FA72974F}" srcOrd="0" destOrd="0" presId="urn:microsoft.com/office/officeart/2005/8/layout/default"/>
    <dgm:cxn modelId="{8ECCBFD6-C580-4790-B49B-1BAD07C59C49}" type="presOf" srcId="{A5EEFF5A-80A7-477E-8391-E1FFA918A98C}" destId="{04A3F118-0208-437D-B6EC-1C7C5AA3C979}" srcOrd="0" destOrd="0" presId="urn:microsoft.com/office/officeart/2005/8/layout/default"/>
    <dgm:cxn modelId="{84FA5E1A-B351-4C98-B104-3E68824EE0E9}" type="presOf" srcId="{13A6831F-73DE-4AEF-A315-22D80F21CF37}" destId="{EFEEE5F0-FB7D-4259-9C1A-8266CC9A388C}" srcOrd="0" destOrd="0" presId="urn:microsoft.com/office/officeart/2005/8/layout/default"/>
    <dgm:cxn modelId="{F12BB267-5BC8-42B1-8EF3-C5EA0F891C46}" srcId="{8B0F579E-1969-4C40-86DF-94FC886B904F}" destId="{ABF99FEE-38FD-44FB-99FF-A44D97860457}" srcOrd="6" destOrd="0" parTransId="{A19F3C08-5C3C-46AA-8DE1-B424D4D40DB1}" sibTransId="{75238753-CD92-41C0-8B95-910BDE08C5C9}"/>
    <dgm:cxn modelId="{BA5FC943-36A6-4A4C-B158-C99EA0CF1F85}" type="presOf" srcId="{8B0F579E-1969-4C40-86DF-94FC886B904F}" destId="{D4C94341-A9F3-4D3E-B40A-71A942A975C5}" srcOrd="0" destOrd="0" presId="urn:microsoft.com/office/officeart/2005/8/layout/default"/>
    <dgm:cxn modelId="{9DA087E7-E181-4FD5-ACF9-22C30EC93757}" type="presParOf" srcId="{D4C94341-A9F3-4D3E-B40A-71A942A975C5}" destId="{0FA5918B-6785-489A-8B15-86C0AF39B48F}" srcOrd="0" destOrd="0" presId="urn:microsoft.com/office/officeart/2005/8/layout/default"/>
    <dgm:cxn modelId="{C700880C-AB87-4473-AD57-C51FEEE7C96B}" type="presParOf" srcId="{D4C94341-A9F3-4D3E-B40A-71A942A975C5}" destId="{339FE2DA-5F45-4FB1-A4B5-81979C34C52B}" srcOrd="1" destOrd="0" presId="urn:microsoft.com/office/officeart/2005/8/layout/default"/>
    <dgm:cxn modelId="{E32B0CF1-4130-4411-8BA3-DEC9B7717F33}" type="presParOf" srcId="{D4C94341-A9F3-4D3E-B40A-71A942A975C5}" destId="{EFEEE5F0-FB7D-4259-9C1A-8266CC9A388C}" srcOrd="2" destOrd="0" presId="urn:microsoft.com/office/officeart/2005/8/layout/default"/>
    <dgm:cxn modelId="{F8713872-86F8-4BF4-815B-D38E5B60C437}" type="presParOf" srcId="{D4C94341-A9F3-4D3E-B40A-71A942A975C5}" destId="{421A2045-9CC1-45DE-BCC6-3BCA8C5C9DAF}" srcOrd="3" destOrd="0" presId="urn:microsoft.com/office/officeart/2005/8/layout/default"/>
    <dgm:cxn modelId="{EF9ACC45-A388-4B21-A633-2A3C438DD142}" type="presParOf" srcId="{D4C94341-A9F3-4D3E-B40A-71A942A975C5}" destId="{DB4FE42A-EA8F-4598-B5EB-CA0625E82E74}" srcOrd="4" destOrd="0" presId="urn:microsoft.com/office/officeart/2005/8/layout/default"/>
    <dgm:cxn modelId="{2769373B-9815-403F-ADB9-AC8A63DFAF55}" type="presParOf" srcId="{D4C94341-A9F3-4D3E-B40A-71A942A975C5}" destId="{5FCCE429-82DE-4DBB-8C95-5135081F4C33}" srcOrd="5" destOrd="0" presId="urn:microsoft.com/office/officeart/2005/8/layout/default"/>
    <dgm:cxn modelId="{A2CADA14-728F-470D-A0F8-D8042A2B3A17}" type="presParOf" srcId="{D4C94341-A9F3-4D3E-B40A-71A942A975C5}" destId="{7CD69C4B-7F5B-4AEA-8EBC-FE177C1C87F8}" srcOrd="6" destOrd="0" presId="urn:microsoft.com/office/officeart/2005/8/layout/default"/>
    <dgm:cxn modelId="{1832C5D3-6134-4A9E-8221-00A241D04317}" type="presParOf" srcId="{D4C94341-A9F3-4D3E-B40A-71A942A975C5}" destId="{2D1E9C10-D1BF-4FDA-A41E-5302AFED6348}" srcOrd="7" destOrd="0" presId="urn:microsoft.com/office/officeart/2005/8/layout/default"/>
    <dgm:cxn modelId="{57933E25-10C3-4DBC-AAEE-997A1C0DE581}" type="presParOf" srcId="{D4C94341-A9F3-4D3E-B40A-71A942A975C5}" destId="{0C140853-F528-4B35-A03B-935A12DE65B8}" srcOrd="8" destOrd="0" presId="urn:microsoft.com/office/officeart/2005/8/layout/default"/>
    <dgm:cxn modelId="{92681C72-AF70-4A68-A087-13CCCD3703A3}" type="presParOf" srcId="{D4C94341-A9F3-4D3E-B40A-71A942A975C5}" destId="{FCB3AED9-5DD1-4723-8C48-5F9BD7E49A57}" srcOrd="9" destOrd="0" presId="urn:microsoft.com/office/officeart/2005/8/layout/default"/>
    <dgm:cxn modelId="{1E5097FB-E305-440D-8692-211427C0EE29}" type="presParOf" srcId="{D4C94341-A9F3-4D3E-B40A-71A942A975C5}" destId="{04A3F118-0208-437D-B6EC-1C7C5AA3C979}" srcOrd="10" destOrd="0" presId="urn:microsoft.com/office/officeart/2005/8/layout/default"/>
    <dgm:cxn modelId="{1D832798-A83E-4E8C-9D9F-CB6975A56B83}" type="presParOf" srcId="{D4C94341-A9F3-4D3E-B40A-71A942A975C5}" destId="{3DFC7F52-29B3-42E2-B7C1-0C09F48DD4B5}" srcOrd="11" destOrd="0" presId="urn:microsoft.com/office/officeart/2005/8/layout/default"/>
    <dgm:cxn modelId="{DCE041C0-7B9E-413C-BF79-FBCCC9F9347F}" type="presParOf" srcId="{D4C94341-A9F3-4D3E-B40A-71A942A975C5}" destId="{F7AB686F-D3AE-4701-8E30-9939FA72974F}" srcOrd="12" destOrd="0" presId="urn:microsoft.com/office/officeart/2005/8/layout/default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3FB29-7E90-4494-BBCB-034C6A2E39D5}" type="datetimeFigureOut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A7D1C-36A0-4D85-A927-DD4A6CF8650F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8F49-8390-444F-85F1-0B4A883C165C}" type="datetimeFigureOut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D7E68-0C7F-41C7-90D1-3BCB94EC4E3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93D0-0EB9-463F-94CA-AF04143D752B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0A18-7086-4A07-AAA2-692360AD9BAB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421E-B8ED-416F-9DCE-78EE119224ED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7C494-2E8F-4FB2-BE23-A209F7020188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4FB54-D72D-4F87-A4BE-E50B61B7202D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3451-1BFD-48CF-9197-BED6C3267CFC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8DB7-4488-4FF3-9E90-C39BA3264976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7675-DBA1-48DF-9667-209DE657029B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B459B-1281-4CE9-8E81-A0E4343CE2A2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006C-4ACF-4720-9000-A9B0FE135BA0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A583-7F88-4112-BA07-AB212FC1477A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26BC0F-A19B-41A3-AE23-80CC13A7CEA3}" type="datetime1">
              <a:rPr lang="uk-UA" smtClean="0"/>
              <a:pPr/>
              <a:t>21.02.2017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1B18A7-187F-4504-80A4-6C44FA64141A}" type="slidenum">
              <a:rPr lang="uk-UA" smtClean="0"/>
              <a:pPr/>
              <a:t>‹#›</a:t>
            </a:fld>
            <a:endParaRPr lang="uk-UA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496"/>
            <a:ext cx="7851648" cy="82866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spc="300" dirty="0" smtClean="0">
                <a:solidFill>
                  <a:schemeClr val="tx1"/>
                </a:solidFill>
                <a:effectLst/>
              </a:rPr>
              <a:t>ЗВІТ</a:t>
            </a:r>
            <a:endParaRPr lang="uk-UA" sz="6700" spc="3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6394" y="4319606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про д</a:t>
            </a:r>
            <a:r>
              <a:rPr lang="uk-UA" sz="2000" b="1" dirty="0" smtClean="0">
                <a:latin typeface="Calibri" pitchFamily="34" charset="0"/>
                <a:cs typeface="Calibri" pitchFamily="34" charset="0"/>
              </a:rPr>
              <a:t>і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яльність Громадської ради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20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при Подільській районній в місті Києві державній адміністрації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800" dirty="0" smtClean="0">
                <a:latin typeface="Calibri" pitchFamily="34" charset="0"/>
                <a:cs typeface="Calibri" pitchFamily="34" charset="0"/>
              </a:rPr>
            </a:br>
            <a:endParaRPr lang="ru-RU" sz="28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 за 201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6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рік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</a:t>
            </a:fld>
            <a:endParaRPr lang="uk-UA" dirty="0"/>
          </a:p>
        </p:txBody>
      </p:sp>
      <p:pic>
        <p:nvPicPr>
          <p:cNvPr id="5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115956" y="1071546"/>
            <a:ext cx="1000132" cy="12881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857224" y="1428736"/>
            <a:ext cx="6929486" cy="5143536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КОМІТЕТИ ГРОМАДСЬКОЇ РАДИ</a:t>
            </a:r>
            <a:endParaRPr lang="uk-UA" dirty="0">
              <a:solidFill>
                <a:srgbClr val="002060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01072" cy="535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войная волна 9"/>
          <p:cNvSpPr/>
          <p:nvPr/>
        </p:nvSpPr>
        <p:spPr>
          <a:xfrm>
            <a:off x="928662" y="4500570"/>
            <a:ext cx="7572428" cy="2143140"/>
          </a:xfrm>
          <a:prstGeom prst="doubleWav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Двойная волна 8"/>
          <p:cNvSpPr/>
          <p:nvPr/>
        </p:nvSpPr>
        <p:spPr>
          <a:xfrm>
            <a:off x="714348" y="2000240"/>
            <a:ext cx="7572428" cy="2143140"/>
          </a:xfrm>
          <a:prstGeom prst="doubleWav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uk-UA" sz="4500" b="1" dirty="0" smtClean="0">
                <a:solidFill>
                  <a:srgbClr val="002060"/>
                </a:solidFill>
              </a:rPr>
              <a:t>РЕЗУЛЬТАТИ РОБОТИ КОМІТЕТІВ</a:t>
            </a:r>
            <a:endParaRPr lang="uk-UA" sz="4500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11</a:t>
            </a:fld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103302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uk-UA" dirty="0" smtClean="0">
                <a:latin typeface="+mj-lt"/>
              </a:rPr>
              <a:t>За результатами роботи </a:t>
            </a:r>
            <a:r>
              <a:rPr lang="uk-UA" b="1" dirty="0" smtClean="0">
                <a:latin typeface="+mj-lt"/>
              </a:rPr>
              <a:t>Комітету з питань взаємодії з правоохоронними органами, протидії корупції, прав людини та законності </a:t>
            </a:r>
            <a:r>
              <a:rPr lang="uk-UA" dirty="0" smtClean="0">
                <a:latin typeface="+mj-lt"/>
              </a:rPr>
              <a:t>було зупинено незаконне будівництва по вулиці Петропавлівська; закрито 2 зали ігрових автоматів та 10 точок незаконної реалізації алкогольних напоїв. Завдяки роботі членів Комітету у сквері біля пам</a:t>
            </a:r>
            <a:r>
              <a:rPr lang="en-US" dirty="0" smtClean="0">
                <a:latin typeface="+mj-lt"/>
              </a:rPr>
              <a:t>’</a:t>
            </a:r>
            <a:r>
              <a:rPr lang="uk-UA" dirty="0" smtClean="0">
                <a:latin typeface="+mj-lt"/>
              </a:rPr>
              <a:t>ятника Г. Сковороди демонтовано незаконно встановлений МАФ, який було розміщено на зеленій зоні скверу. </a:t>
            </a:r>
            <a:endParaRPr lang="uk-UA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286256"/>
            <a:ext cx="82868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b="1" dirty="0" smtClean="0">
                <a:latin typeface="+mj-lt"/>
              </a:rPr>
              <a:t>Комітетом з питань житлово-комунального господарства </a:t>
            </a:r>
            <a:r>
              <a:rPr lang="uk-UA" dirty="0" smtClean="0">
                <a:latin typeface="+mj-lt"/>
              </a:rPr>
              <a:t>вирішено питання ремонту покрівлі будинку по вулиці Порика, 7. В межах підготовки до опалювального сезону 2016-2017 років було підготовлено письмове звернення до Подільської райдержадміністрації стосовно нагальних проблем житлового будинку по вулиці Котовського, 47. Вирішено питання виділення додаткових приміщень для дитячої музичної школи № 12. Комітетом опрацьовано                              38 звернень громадян, що стосувалися житлово-комунального господарства.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волна 7"/>
          <p:cNvSpPr/>
          <p:nvPr/>
        </p:nvSpPr>
        <p:spPr>
          <a:xfrm>
            <a:off x="714348" y="1571612"/>
            <a:ext cx="7715304" cy="5000660"/>
          </a:xfrm>
          <a:prstGeom prst="doubleWav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uk-UA" sz="4500" b="1" dirty="0" smtClean="0">
                <a:solidFill>
                  <a:srgbClr val="002060"/>
                </a:solidFill>
              </a:rPr>
              <a:t>РЕЗУЛЬТАТИ РОБОТИ КОМІТЕТІВ</a:t>
            </a:r>
            <a:endParaRPr lang="uk-UA" sz="4500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12</a:t>
            </a:fld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101888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 smtClean="0">
                <a:latin typeface="+mj-lt"/>
              </a:rPr>
              <a:t>Комітет з гуманітарних питань, культурно-освітніх проблем, охорони здоров’я, спорту, молодіжної політики та збереження культурної спадщини </a:t>
            </a:r>
            <a:r>
              <a:rPr lang="uk-UA" dirty="0" smtClean="0">
                <a:latin typeface="+mj-lt"/>
              </a:rPr>
              <a:t>організував та провів в приміщенні бібліотеки Дружби народів виставку </a:t>
            </a:r>
            <a:r>
              <a:rPr lang="ru-RU" dirty="0" smtClean="0">
                <a:latin typeface="+mj-lt"/>
              </a:rPr>
              <a:t>«</a:t>
            </a:r>
            <a:r>
              <a:rPr lang="uk-UA" dirty="0" smtClean="0">
                <a:latin typeface="+mj-lt"/>
              </a:rPr>
              <a:t>Андрій Мельник – військовий діяч Української держави</a:t>
            </a:r>
            <a:r>
              <a:rPr lang="ru-RU" dirty="0" smtClean="0"/>
              <a:t>».</a:t>
            </a:r>
            <a:r>
              <a:rPr lang="uk-UA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За участі </a:t>
            </a:r>
            <a:r>
              <a:rPr lang="uk-UA" dirty="0" smtClean="0">
                <a:latin typeface="+mj-lt"/>
              </a:rPr>
              <a:t>лідерів шкільного самоврядування Подолу було організовано розширене засідання Громадської ради при Подільській райдержадміністрації. </a:t>
            </a:r>
            <a:endParaRPr lang="ru-RU" dirty="0" smtClean="0">
              <a:latin typeface="+mj-lt"/>
            </a:endParaRPr>
          </a:p>
          <a:p>
            <a:pPr indent="457200" algn="just"/>
            <a:r>
              <a:rPr lang="uk-UA" dirty="0" smtClean="0">
                <a:latin typeface="+mj-lt"/>
              </a:rPr>
              <a:t>У 2016 році </a:t>
            </a:r>
            <a:r>
              <a:rPr lang="ru-RU" dirty="0" smtClean="0">
                <a:latin typeface="+mj-lt"/>
              </a:rPr>
              <a:t>на </a:t>
            </a:r>
            <a:r>
              <a:rPr lang="uk-UA" dirty="0" smtClean="0">
                <a:latin typeface="+mj-lt"/>
              </a:rPr>
              <a:t>круглому столі </a:t>
            </a:r>
            <a:r>
              <a:rPr lang="ru-RU" dirty="0" smtClean="0">
                <a:latin typeface="+mj-lt"/>
              </a:rPr>
              <a:t>«25 років незалежності України. Народжені незалежними»</a:t>
            </a:r>
            <a:r>
              <a:rPr lang="uk-UA" dirty="0" smtClean="0">
                <a:latin typeface="+mj-lt"/>
              </a:rPr>
              <a:t> голова Комітету виступив </a:t>
            </a:r>
            <a:r>
              <a:rPr lang="ru-RU" dirty="0" smtClean="0">
                <a:latin typeface="+mj-lt"/>
              </a:rPr>
              <a:t>з тематичною доповіддю</a:t>
            </a:r>
            <a:r>
              <a:rPr lang="uk-UA" dirty="0" smtClean="0">
                <a:latin typeface="+mj-lt"/>
              </a:rPr>
              <a:t>. Також голова увійшов до складу Подільської районній комісії з питань громадського бюджету (бюджет участі). </a:t>
            </a:r>
            <a:endParaRPr lang="uk-UA" b="1" dirty="0" smtClean="0"/>
          </a:p>
          <a:p>
            <a:pPr indent="457200" algn="just"/>
            <a:r>
              <a:rPr lang="uk-UA" dirty="0" smtClean="0">
                <a:latin typeface="+mj-lt"/>
              </a:rPr>
              <a:t>За результатами діяльності Комітету призупинено незаконне будівництво на об’єкті культурної спадщини по вулиці Юрківська, 3. А також члени Комітету виступили співорганізаторами весняної толоки в Сирецькому гаю для встановлення дитячого майданчика.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642910" y="928670"/>
            <a:ext cx="7929618" cy="5643602"/>
          </a:xfrm>
          <a:prstGeom prst="doubleWav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13</a:t>
            </a:fld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785794"/>
            <a:ext cx="83582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/>
            <a:r>
              <a:rPr lang="uk-UA" b="1" dirty="0" smtClean="0">
                <a:latin typeface="+mj-lt"/>
              </a:rPr>
              <a:t>Комітет з питань екології та туризму </a:t>
            </a:r>
            <a:r>
              <a:rPr lang="uk-UA" dirty="0" smtClean="0">
                <a:latin typeface="+mj-lt"/>
              </a:rPr>
              <a:t>взяв активну участь у формуванні </a:t>
            </a:r>
            <a:r>
              <a:rPr lang="uk-UA" dirty="0" smtClean="0">
                <a:latin typeface="+mj-lt"/>
                <a:cs typeface="Calibri" pitchFamily="34" charset="0"/>
              </a:rPr>
              <a:t>громадського </a:t>
            </a:r>
            <a:r>
              <a:rPr lang="uk-UA" dirty="0" smtClean="0">
                <a:latin typeface="+mj-lt"/>
              </a:rPr>
              <a:t>бюджету </a:t>
            </a:r>
            <a:r>
              <a:rPr lang="uk-UA" dirty="0" smtClean="0">
                <a:latin typeface="+mj-lt"/>
                <a:cs typeface="Calibri" pitchFamily="34" charset="0"/>
              </a:rPr>
              <a:t>(бюджет участі) м. Києва. 2 проекти ініційовані головою Комітету  перемогли, надавалася підтримка ще 9.</a:t>
            </a:r>
          </a:p>
          <a:p>
            <a:pPr lvl="0" indent="457200" algn="just"/>
            <a:r>
              <a:rPr lang="uk-UA" dirty="0" smtClean="0">
                <a:latin typeface="+mj-lt"/>
              </a:rPr>
              <a:t>Організовано круглі столи, виїзні наради та робочі зустрічі з і</a:t>
            </a:r>
            <a:r>
              <a:rPr lang="ru-RU" dirty="0" smtClean="0">
                <a:latin typeface="+mj-lt"/>
              </a:rPr>
              <a:t>ніціатив: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ru-RU" dirty="0" smtClean="0">
                <a:latin typeface="+mj-lt"/>
              </a:rPr>
              <a:t>«Арт-об'єкти  на Подолі»</a:t>
            </a:r>
            <a:endParaRPr lang="uk-UA" dirty="0" smtClean="0">
              <a:latin typeface="+mj-lt"/>
              <a:cs typeface="Calibri" pitchFamily="34" charset="0"/>
            </a:endParaRPr>
          </a:p>
          <a:p>
            <a:pPr indent="457200" algn="just">
              <a:buFont typeface="Wingdings" pitchFamily="2" charset="2"/>
              <a:buChar char="Ø"/>
            </a:pPr>
            <a:r>
              <a:rPr lang="ru-RU" dirty="0" smtClean="0">
                <a:latin typeface="+mj-lt"/>
              </a:rPr>
              <a:t>«Стратегічна сесія розвитку Подільського району 2016-2020»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Концепція культурного вигулу тварин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Концепція залучення молоді до громадських проектів району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Зонінг центральної частини Подолу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Водні об`єкти Подолу</a:t>
            </a:r>
            <a:r>
              <a:rPr lang="uk-UA" dirty="0" smtClean="0"/>
              <a:t> </a:t>
            </a:r>
          </a:p>
          <a:p>
            <a:pPr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Планетарій в Подільському районі м. Києва</a:t>
            </a:r>
            <a:endParaRPr lang="ru-RU" dirty="0" smtClean="0">
              <a:latin typeface="+mj-lt"/>
            </a:endParaRPr>
          </a:p>
          <a:p>
            <a:pPr indent="457200" algn="just"/>
            <a:r>
              <a:rPr lang="uk-UA" dirty="0" smtClean="0">
                <a:latin typeface="+mj-lt"/>
              </a:rPr>
              <a:t>Члени Комітету взяли участь у колегії Громадських рад м. Києва,  у постійно діючій комісії з питань незаконної торгівлі (результат: ліквідовано 3 несанкціоновані ялинкові ярмарки), у робочій групі із опрацювання єдиного паркувального простору Києва, у громадських обговорення щодо збереження  пам’ятки  Дуб Шевченка.</a:t>
            </a:r>
          </a:p>
          <a:p>
            <a:pPr indent="457200" algn="just"/>
            <a:r>
              <a:rPr lang="uk-UA" dirty="0" smtClean="0">
                <a:latin typeface="+mj-lt"/>
              </a:rPr>
              <a:t>Організаційний партнер у проведенні заходів: флешмоб до Міжнародного дня миру; День юного пріоринчанина, районний відбір  турніру </a:t>
            </a:r>
            <a:r>
              <a:rPr lang="ru-RU" dirty="0" smtClean="0"/>
              <a:t>« </a:t>
            </a:r>
            <a:r>
              <a:rPr lang="uk-UA" dirty="0" smtClean="0">
                <a:latin typeface="+mj-lt"/>
              </a:rPr>
              <a:t>Джура</a:t>
            </a:r>
            <a:r>
              <a:rPr lang="ru-RU" dirty="0" smtClean="0"/>
              <a:t>»</a:t>
            </a:r>
          </a:p>
          <a:p>
            <a:pPr indent="457200" algn="just"/>
            <a:r>
              <a:rPr lang="ru-RU" dirty="0" smtClean="0">
                <a:latin typeface="+mj-lt"/>
              </a:rPr>
              <a:t>У Комітеті розглянуто 25 звернень громадян.</a:t>
            </a:r>
            <a:endParaRPr lang="uk-UA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642910" y="857232"/>
            <a:ext cx="7786742" cy="5715040"/>
          </a:xfrm>
          <a:prstGeom prst="doubleWav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14</a:t>
            </a:fld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868523"/>
            <a:ext cx="81978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uk-UA" b="1" dirty="0" smtClean="0">
                <a:latin typeface="+mj-lt"/>
              </a:rPr>
              <a:t>Комітет з питань малозахищених верств населення та вимушених переселенців </a:t>
            </a:r>
            <a:r>
              <a:rPr lang="uk-UA" dirty="0" smtClean="0">
                <a:latin typeface="+mj-lt"/>
              </a:rPr>
              <a:t>протягом 2016 року </a:t>
            </a:r>
            <a:r>
              <a:rPr lang="ru-RU" dirty="0" smtClean="0">
                <a:latin typeface="+mj-lt"/>
              </a:rPr>
              <a:t>плідно співпрацював з громадськими організаціями,  благодійними фондами, депутатами, державними установами та організаціями щодо покращення умов проживання малозахищених верств населення, інвалідів,  багатодітних родин. </a:t>
            </a:r>
          </a:p>
          <a:p>
            <a:pPr lvl="0" indent="457200" algn="just"/>
            <a:r>
              <a:rPr lang="ru-RU" dirty="0" smtClean="0">
                <a:latin typeface="+mj-lt"/>
              </a:rPr>
              <a:t>У співпраці із громадськими організаціями  Комітет  сприяв  у наданні допомоги вимушеним переселенцям у форматі єдиного вікна. До Міжнародного дня людини похилого віку 60 особам пенсіонерам передано солодкі подарунки</a:t>
            </a:r>
            <a:r>
              <a:rPr lang="uk-UA" dirty="0" smtClean="0">
                <a:latin typeface="+mj-lt"/>
              </a:rPr>
              <a:t>.</a:t>
            </a:r>
            <a:r>
              <a:rPr lang="ru-RU" dirty="0" smtClean="0">
                <a:latin typeface="+mj-lt"/>
              </a:rPr>
              <a:t> Комітет долучился до  акції  «Здай  макулатуру - допоможи  бійцям АТО».</a:t>
            </a:r>
            <a:endParaRPr lang="uk-UA" dirty="0" smtClean="0">
              <a:latin typeface="+mj-lt"/>
            </a:endParaRPr>
          </a:p>
          <a:p>
            <a:pPr lvl="0" indent="457200" algn="just"/>
            <a:r>
              <a:rPr lang="uk-UA" dirty="0" smtClean="0">
                <a:latin typeface="+mj-lt"/>
              </a:rPr>
              <a:t>Члени Комітету  проводять: творчі майстер-класи для  вимушених переселенців, круглі столи з гендерних питань для жінок, соціальні візити для інвалідів. </a:t>
            </a:r>
          </a:p>
          <a:p>
            <a:pPr lvl="0" indent="457200" algn="just"/>
            <a:r>
              <a:rPr lang="uk-UA" dirty="0" smtClean="0">
                <a:latin typeface="+mj-lt"/>
              </a:rPr>
              <a:t>За  підтримки депутата А. Дрепіна у березні 2016 року інвалідним візком забезпечено матір  учасника АТО, інваліда  1  групи.</a:t>
            </a:r>
          </a:p>
          <a:p>
            <a:pPr lvl="0" indent="457200" algn="just"/>
            <a:r>
              <a:rPr lang="uk-UA" dirty="0" smtClean="0">
                <a:latin typeface="+mj-lt"/>
              </a:rPr>
              <a:t>Розглянуто 12 звернень осіб, що потребували  допомоги у забезпеченні індивідуальними засобами гігієни. </a:t>
            </a:r>
          </a:p>
          <a:p>
            <a:pPr lvl="0" indent="457200" algn="just"/>
            <a:r>
              <a:rPr lang="ru-RU" dirty="0" smtClean="0">
                <a:latin typeface="+mj-lt"/>
              </a:rPr>
              <a:t>Комітет співпрацює  із  структурними підрозділами Подільської РДА:</a:t>
            </a:r>
          </a:p>
          <a:p>
            <a:pPr lvl="0" indent="457200" algn="just">
              <a:buFont typeface="Wingdings" pitchFamily="2" charset="2"/>
              <a:buChar char="Ø"/>
            </a:pPr>
            <a:r>
              <a:rPr lang="ru-RU" dirty="0" smtClean="0">
                <a:latin typeface="+mj-lt"/>
              </a:rPr>
              <a:t>щодо  отримання безпритульними особами  одягу та взуття з банку одягу;</a:t>
            </a:r>
          </a:p>
          <a:p>
            <a:pPr lvl="0" indent="457200" algn="just">
              <a:buFont typeface="Wingdings" pitchFamily="2" charset="2"/>
              <a:buChar char="Ø"/>
            </a:pPr>
            <a:r>
              <a:rPr lang="ru-RU" dirty="0" smtClean="0">
                <a:latin typeface="+mj-lt"/>
              </a:rPr>
              <a:t>щодо наявность  пунктів обігріву для надання допомоги  громадянам за  несприятливих погодних умов.</a:t>
            </a:r>
            <a:endParaRPr lang="uk-UA" b="1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войная волна 4"/>
          <p:cNvSpPr/>
          <p:nvPr/>
        </p:nvSpPr>
        <p:spPr>
          <a:xfrm>
            <a:off x="714348" y="785794"/>
            <a:ext cx="7786742" cy="5715040"/>
          </a:xfrm>
          <a:prstGeom prst="doubleWav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uk-UA" sz="4500" b="1" dirty="0" smtClean="0">
                <a:solidFill>
                  <a:srgbClr val="002060"/>
                </a:solidFill>
              </a:rPr>
              <a:t>РЕЗУЛЬТАТИ РОБОТИ КОМІТЕТІВ</a:t>
            </a:r>
            <a:endParaRPr lang="uk-UA" sz="4500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15</a:t>
            </a:fld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714488"/>
            <a:ext cx="85725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/>
            <a:r>
              <a:rPr lang="uk-UA" dirty="0" smtClean="0">
                <a:latin typeface="+mj-lt"/>
              </a:rPr>
              <a:t>Протягом 2016 року </a:t>
            </a:r>
            <a:r>
              <a:rPr lang="uk-UA" b="1" dirty="0" smtClean="0">
                <a:latin typeface="+mj-lt"/>
              </a:rPr>
              <a:t>Комітет з питань благоустрою, архітектури, розвитку підприємництва та торгівлі</a:t>
            </a:r>
            <a:r>
              <a:rPr lang="uk-UA" dirty="0" smtClean="0">
                <a:latin typeface="+mj-lt"/>
              </a:rPr>
              <a:t>  активно співпрацював із структурними підрозділами Подільської райдержадміністрації та районними управліннями центральних органів виконавчої влади:</a:t>
            </a:r>
          </a:p>
          <a:p>
            <a:pPr lvl="0"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стосовно перевірки будівництва УДБК «УкрБуд» по вулиці Новомостицька  (</a:t>
            </a:r>
            <a:r>
              <a:rPr lang="ru-RU" dirty="0" smtClean="0">
                <a:latin typeface="+mj-lt"/>
              </a:rPr>
              <a:t>виявлені порушення  зафіксовані актом перевірки</a:t>
            </a:r>
            <a:r>
              <a:rPr lang="uk-UA" dirty="0" smtClean="0">
                <a:latin typeface="+mj-lt"/>
              </a:rPr>
              <a:t>);</a:t>
            </a:r>
          </a:p>
          <a:p>
            <a:pPr lvl="0" indent="457200" algn="just">
              <a:buFont typeface="Wingdings" pitchFamily="2" charset="2"/>
              <a:buChar char="Ø"/>
            </a:pPr>
            <a:r>
              <a:rPr lang="uk-UA" dirty="0" smtClean="0">
                <a:latin typeface="+mj-lt"/>
              </a:rPr>
              <a:t>стосовно  виявлення незаконної  торгівлі  плодово-овочевою продукцією</a:t>
            </a:r>
            <a:r>
              <a:rPr lang="ru-RU" dirty="0" smtClean="0">
                <a:latin typeface="+mj-lt"/>
              </a:rPr>
              <a:t> у районі</a:t>
            </a:r>
            <a:r>
              <a:rPr lang="uk-UA" dirty="0" smtClean="0">
                <a:latin typeface="+mj-lt"/>
              </a:rPr>
              <a:t>;</a:t>
            </a:r>
            <a:endParaRPr lang="ru-RU" dirty="0" smtClean="0">
              <a:latin typeface="+mj-lt"/>
            </a:endParaRPr>
          </a:p>
          <a:p>
            <a:pPr lvl="0" indent="457200" algn="just">
              <a:buFont typeface="Wingdings" pitchFamily="2" charset="2"/>
              <a:buChar char="Ø"/>
            </a:pPr>
            <a:r>
              <a:rPr lang="ru-RU" dirty="0" smtClean="0">
                <a:latin typeface="+mj-lt"/>
              </a:rPr>
              <a:t>стосовно виявлення місць незаконної </a:t>
            </a:r>
            <a:r>
              <a:rPr lang="uk-UA" dirty="0" smtClean="0">
                <a:latin typeface="+mj-lt"/>
              </a:rPr>
              <a:t>торгівлі спиртними </a:t>
            </a:r>
            <a:r>
              <a:rPr lang="ru-RU" dirty="0" smtClean="0">
                <a:latin typeface="+mj-lt"/>
              </a:rPr>
              <a:t>напоями (проінспектовано: вул.  Межова,  просп. Свободи, вул. Полкова, вул. Н.Ужвій, просп.  Правди, ст. метро «Тараса Шевченка»);</a:t>
            </a:r>
          </a:p>
          <a:p>
            <a:pPr lvl="0" indent="457200" algn="just">
              <a:buFont typeface="Wingdings" pitchFamily="2" charset="2"/>
              <a:buChar char="Ø"/>
            </a:pPr>
            <a:r>
              <a:rPr lang="ru-RU" dirty="0" smtClean="0">
                <a:latin typeface="+mj-lt"/>
              </a:rPr>
              <a:t>стосовно незаконної торгівлі хвойними деревами на передодні новорічних свят </a:t>
            </a:r>
            <a:r>
              <a:rPr lang="uk-UA" dirty="0" smtClean="0">
                <a:latin typeface="+mj-lt"/>
              </a:rPr>
              <a:t>(виявлені порушення зафіксовані протоколом)</a:t>
            </a:r>
            <a:r>
              <a:rPr lang="ru-RU" dirty="0" smtClean="0">
                <a:latin typeface="+mj-lt"/>
              </a:rPr>
              <a:t>.</a:t>
            </a:r>
          </a:p>
          <a:p>
            <a:pPr lvl="0" indent="457200" algn="just"/>
            <a:r>
              <a:rPr lang="ru-RU" dirty="0" smtClean="0">
                <a:latin typeface="+mj-lt"/>
              </a:rPr>
              <a:t>У </a:t>
            </a:r>
            <a:r>
              <a:rPr lang="uk-UA" dirty="0" smtClean="0">
                <a:latin typeface="+mj-lt"/>
              </a:rPr>
              <a:t>відповідь на звернення підприємців Подільського району Комітетом надавалася допомога у визначенні  місць та часу здійснення торгівлі.</a:t>
            </a:r>
            <a:endParaRPr lang="uk-UA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772400" cy="1362075"/>
          </a:xfrm>
          <a:effectLst/>
        </p:spPr>
        <p:txBody>
          <a:bodyPr/>
          <a:lstStyle/>
          <a:p>
            <a:pPr algn="ctr"/>
            <a:r>
              <a:rPr lang="uk-UA" sz="4500" dirty="0" smtClean="0">
                <a:solidFill>
                  <a:schemeClr val="tx1"/>
                </a:solidFill>
              </a:rPr>
              <a:t>ВІДКРИТІСТЬ</a:t>
            </a:r>
            <a:endParaRPr lang="uk-UA" sz="45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9712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>
                <a:latin typeface="+mj-lt"/>
              </a:rPr>
              <a:t>Результати роботи Громадської ради при Подільській районній в місті Києві державній адміністрації висвітлюються на офіційному веб-сайті Подільської районної в місті Києві державної адміністрації в рубриці «Громадська рада»</a:t>
            </a:r>
          </a:p>
          <a:p>
            <a:pPr algn="ctr"/>
            <a:endParaRPr lang="uk-UA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16</a:t>
            </a:fld>
            <a:endParaRPr lang="uk-UA" dirty="0"/>
          </a:p>
        </p:txBody>
      </p:sp>
      <p:pic>
        <p:nvPicPr>
          <p:cNvPr id="5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5720" y="214290"/>
            <a:ext cx="714380" cy="92012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4414" y="5072074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http://podil.kievcity.gov.ua/content/gromadska-rada.html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6" y="1928802"/>
            <a:ext cx="7772400" cy="3786214"/>
          </a:xfrm>
        </p:spPr>
        <p:txBody>
          <a:bodyPr>
            <a:normAutofit fontScale="92500" lnSpcReduction="20000"/>
          </a:bodyPr>
          <a:lstStyle/>
          <a:p>
            <a:pPr algn="ctr"/>
            <a:endParaRPr lang="uk-UA" sz="2100" dirty="0" smtClean="0"/>
          </a:p>
          <a:p>
            <a:pPr algn="ctr"/>
            <a:r>
              <a:rPr lang="uk-UA" sz="2100" dirty="0" smtClean="0">
                <a:latin typeface="+mj-lt"/>
              </a:rPr>
              <a:t>23 червня 2015 року в приміщенні Подільської районної в місті Києві державної адміністрації відбулись Установчі збори з формування нового складу Громадської ради при Подільській районній в місті Києві державній адміністрації на 2015-2017 роки, на яких було визначено кількісний та персональний склад Громадської ради  </a:t>
            </a:r>
          </a:p>
          <a:p>
            <a:pPr algn="ctr"/>
            <a:endParaRPr lang="uk-UA" sz="2100" dirty="0" smtClean="0">
              <a:latin typeface="+mj-lt"/>
            </a:endParaRPr>
          </a:p>
          <a:p>
            <a:pPr algn="ctr"/>
            <a:r>
              <a:rPr lang="uk-UA" sz="2100" dirty="0" smtClean="0">
                <a:latin typeface="+mj-lt"/>
              </a:rPr>
              <a:t>Відкритим рейтинговим голосування до нового складу було обрано </a:t>
            </a:r>
            <a:r>
              <a:rPr lang="en-US" sz="2100" dirty="0" smtClean="0">
                <a:latin typeface="+mj-lt"/>
              </a:rPr>
              <a:t>          </a:t>
            </a:r>
            <a:r>
              <a:rPr lang="uk-UA" sz="2100" dirty="0" smtClean="0">
                <a:latin typeface="+mj-lt"/>
              </a:rPr>
              <a:t>17 представників інститутів громадянського суспільства</a:t>
            </a:r>
          </a:p>
          <a:p>
            <a:pPr algn="just"/>
            <a:endParaRPr lang="uk-UA" dirty="0" smtClean="0">
              <a:latin typeface="+mj-lt"/>
            </a:endParaRPr>
          </a:p>
          <a:p>
            <a:pPr algn="ctr"/>
            <a:r>
              <a:rPr lang="uk-UA" sz="2100" dirty="0" smtClean="0">
                <a:latin typeface="+mj-lt"/>
              </a:rPr>
              <a:t>Розпорядженням Подільської районної в місті Києві державної адміністрації від 26.06.2015 № 415 «Про затвердження складу Громадської ради при Подільській районній в місті Києві державній адміністрації» було затверджено склад Громадської ради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2</a:t>
            </a:fld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2428868"/>
            <a:ext cx="3286116" cy="4429132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" name="Блок-схема: ссылка на другую страницу 13"/>
          <p:cNvSpPr/>
          <p:nvPr/>
        </p:nvSpPr>
        <p:spPr>
          <a:xfrm>
            <a:off x="0" y="0"/>
            <a:ext cx="3286116" cy="3143248"/>
          </a:xfrm>
          <a:prstGeom prst="flowChartOffpageConnector">
            <a:avLst/>
          </a:prstGeom>
          <a:solidFill>
            <a:srgbClr val="7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5000" dirty="0" smtClean="0"/>
              <a:t>22</a:t>
            </a:r>
            <a:endParaRPr lang="uk-UA" sz="25000" dirty="0"/>
          </a:p>
        </p:txBody>
      </p:sp>
      <p:pic>
        <p:nvPicPr>
          <p:cNvPr id="5" name="Содержимое 4" descr="5018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834" y="2857496"/>
            <a:ext cx="7819166" cy="4000504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3</a:t>
            </a:fld>
            <a:endParaRPr lang="uk-UA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43834" y="4500570"/>
            <a:ext cx="500066" cy="121444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uk-UA" sz="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000496" y="642918"/>
            <a:ext cx="4657700" cy="178595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асідання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Громадської ради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відбулися</a:t>
            </a:r>
            <a:r>
              <a:rPr lang="en-U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uk-UA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 </a:t>
            </a:r>
            <a:r>
              <a:rPr lang="en-US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2016 </a:t>
            </a:r>
            <a:r>
              <a:rPr lang="ru-RU" sz="36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році</a:t>
            </a:r>
            <a:endParaRPr kumimoji="0" lang="uk-UA" sz="36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2275740"/>
          </a:xfrm>
        </p:spPr>
        <p:txBody>
          <a:bodyPr>
            <a:normAutofit/>
          </a:bodyPr>
          <a:lstStyle/>
          <a:p>
            <a:r>
              <a:rPr lang="uk-UA" sz="3600" b="1" i="1" dirty="0" smtClean="0"/>
              <a:t>На засіданнях Громадської ради розглянуто </a:t>
            </a:r>
            <a:br>
              <a:rPr lang="uk-UA" sz="3600" b="1" i="1" dirty="0" smtClean="0"/>
            </a:br>
            <a:r>
              <a:rPr lang="uk-UA" sz="3600" b="1" i="1" dirty="0" smtClean="0"/>
              <a:t>понад 30 питань</a:t>
            </a:r>
            <a:endParaRPr lang="uk-UA" sz="3600" b="1" i="1" dirty="0"/>
          </a:p>
        </p:txBody>
      </p:sp>
      <p:pic>
        <p:nvPicPr>
          <p:cNvPr id="5" name="Содержимое 4" descr="69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643314"/>
            <a:ext cx="5145459" cy="2632561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4</a:t>
            </a:fld>
            <a:endParaRPr lang="uk-UA" dirty="0"/>
          </a:p>
        </p:txBody>
      </p:sp>
      <p:pic>
        <p:nvPicPr>
          <p:cNvPr id="6" name="Рисунок 5" descr="58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2143116"/>
            <a:ext cx="2357454" cy="1206139"/>
          </a:xfrm>
          <a:prstGeom prst="rect">
            <a:avLst/>
          </a:prstGeom>
        </p:spPr>
      </p:pic>
      <p:pic>
        <p:nvPicPr>
          <p:cNvPr id="7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85720" y="214290"/>
            <a:ext cx="714380" cy="920121"/>
          </a:xfrm>
          <a:prstGeom prst="rect">
            <a:avLst/>
          </a:prstGeom>
          <a:noFill/>
        </p:spPr>
      </p:pic>
      <p:pic>
        <p:nvPicPr>
          <p:cNvPr id="8" name="Рисунок 7" descr="49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0" y="3571876"/>
            <a:ext cx="2357454" cy="1206140"/>
          </a:xfrm>
          <a:prstGeom prst="rect">
            <a:avLst/>
          </a:prstGeom>
        </p:spPr>
      </p:pic>
      <p:pic>
        <p:nvPicPr>
          <p:cNvPr id="9" name="Рисунок 8" descr="443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00760" y="5072074"/>
            <a:ext cx="2414488" cy="12353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857240"/>
            <a:ext cx="557216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b="1" i="1" dirty="0" smtClean="0"/>
              <a:t>Проведено 2 круглі столи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endParaRPr lang="uk-UA" b="1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500174"/>
          <a:ext cx="86439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5</a:t>
            </a:fld>
            <a:endParaRPr lang="uk-UA" dirty="0"/>
          </a:p>
        </p:txBody>
      </p:sp>
      <p:pic>
        <p:nvPicPr>
          <p:cNvPr id="5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85720" y="142852"/>
            <a:ext cx="714380" cy="92012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214546" y="500042"/>
          <a:ext cx="6622876" cy="608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Рисунок 9" descr="calendar-small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511" y="1291027"/>
            <a:ext cx="3874985" cy="37810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14620"/>
            <a:ext cx="2214578" cy="1143032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</a:rPr>
              <a:t>Участь </a:t>
            </a:r>
            <a:r>
              <a:rPr lang="uk-UA" sz="1600" b="1" i="1" dirty="0" smtClean="0">
                <a:solidFill>
                  <a:schemeClr val="tx1"/>
                </a:solidFill>
              </a:rPr>
              <a:t>і</a:t>
            </a:r>
            <a:r>
              <a:rPr lang="ru-RU" sz="1600" b="1" i="1" dirty="0" smtClean="0">
                <a:solidFill>
                  <a:schemeClr val="tx1"/>
                </a:solidFill>
              </a:rPr>
              <a:t> підтримка проектів</a:t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та</a:t>
            </a:r>
            <a:br>
              <a:rPr lang="ru-RU" sz="1600" b="1" i="1" dirty="0" smtClean="0">
                <a:solidFill>
                  <a:schemeClr val="tx1"/>
                </a:solidFill>
              </a:rPr>
            </a:br>
            <a:r>
              <a:rPr lang="ru-RU" sz="1600" b="1" i="1" dirty="0" smtClean="0">
                <a:solidFill>
                  <a:schemeClr val="tx1"/>
                </a:solidFill>
              </a:rPr>
              <a:t>ініціатив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6</a:t>
            </a:fld>
            <a:endParaRPr lang="uk-UA" dirty="0"/>
          </a:p>
        </p:txBody>
      </p:sp>
      <p:pic>
        <p:nvPicPr>
          <p:cNvPr id="5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85720" y="214290"/>
            <a:ext cx="714380" cy="920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 smtClean="0"/>
              <a:t>Взаємодія </a:t>
            </a:r>
            <a:br>
              <a:rPr lang="uk-UA" sz="3600" b="1" i="1" dirty="0" smtClean="0"/>
            </a:br>
            <a:r>
              <a:rPr lang="uk-UA" sz="3600" b="1" i="1" dirty="0" smtClean="0"/>
              <a:t>з Подільською районною в місті Києві державної адміністрації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000372"/>
            <a:ext cx="8229600" cy="314327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atin typeface="Calibri" pitchFamily="34" charset="0"/>
                <a:cs typeface="Calibri" pitchFamily="34" charset="0"/>
              </a:rPr>
              <a:t>Голова Громадської ради входить до складу Колегії Подільської районної в місті Києві державної адміністрації, засідання якої проходять щомісяця</a:t>
            </a:r>
          </a:p>
          <a:p>
            <a:pPr algn="just"/>
            <a:r>
              <a:rPr lang="uk-UA" dirty="0" smtClean="0">
                <a:latin typeface="Calibri" pitchFamily="34" charset="0"/>
                <a:cs typeface="Calibri" pitchFamily="34" charset="0"/>
              </a:rPr>
              <a:t>Члени Громадської ради беруть участь у Комісіях Подільської районної в місті Києві державної адміністрації з питань, що стосуються життєдіяльності та соціально-економічного розвитку району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7</a:t>
            </a:fld>
            <a:endParaRPr lang="uk-UA" dirty="0"/>
          </a:p>
        </p:txBody>
      </p:sp>
      <p:pic>
        <p:nvPicPr>
          <p:cNvPr id="5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5720" y="214290"/>
            <a:ext cx="714380" cy="920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95314"/>
            <a:ext cx="7672414" cy="1162050"/>
          </a:xfrm>
        </p:spPr>
        <p:txBody>
          <a:bodyPr/>
          <a:lstStyle/>
          <a:p>
            <a:pPr algn="ctr"/>
            <a:r>
              <a:rPr lang="uk-UA" sz="3600" b="1" i="1" dirty="0" smtClean="0"/>
              <a:t>Громадська рада </a:t>
            </a:r>
            <a:br>
              <a:rPr lang="uk-UA" sz="3600" b="1" i="1" dirty="0" smtClean="0"/>
            </a:br>
            <a:r>
              <a:rPr lang="uk-UA" sz="3600" b="1" i="1" dirty="0" smtClean="0"/>
              <a:t>як консультативно-дорадчий орган</a:t>
            </a:r>
            <a:endParaRPr lang="uk-UA" sz="3600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5000636"/>
            <a:ext cx="8286808" cy="2500330"/>
          </a:xfrm>
        </p:spPr>
        <p:txBody>
          <a:bodyPr>
            <a:normAutofit/>
          </a:bodyPr>
          <a:lstStyle/>
          <a:p>
            <a:pPr algn="ctr"/>
            <a:endParaRPr lang="uk-UA" sz="26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uk-UA" sz="2600" dirty="0" smtClean="0">
                <a:latin typeface="Calibri" pitchFamily="34" charset="0"/>
                <a:cs typeface="Calibri" pitchFamily="34" charset="0"/>
              </a:rPr>
              <a:t>10 засідань Громадської ради </a:t>
            </a:r>
            <a:r>
              <a:rPr lang="uk-UA" sz="2600" dirty="0" smtClean="0">
                <a:latin typeface="Calibri" pitchFamily="34" charset="0"/>
                <a:cs typeface="Calibri" pitchFamily="34" charset="0"/>
              </a:rPr>
              <a:t>відвідали </a:t>
            </a:r>
            <a:r>
              <a:rPr lang="uk-UA" sz="2600" dirty="0" smtClean="0">
                <a:latin typeface="Calibri" pitchFamily="34" charset="0"/>
                <a:cs typeface="Calibri" pitchFamily="34" charset="0"/>
              </a:rPr>
              <a:t>керівники </a:t>
            </a:r>
            <a:r>
              <a:rPr lang="uk-UA" sz="2600" dirty="0" smtClean="0">
                <a:latin typeface="Calibri" pitchFamily="34" charset="0"/>
                <a:cs typeface="Calibri" pitchFamily="34" charset="0"/>
              </a:rPr>
              <a:t>Подільської районної в місті Києві державної адміністрації</a:t>
            </a:r>
          </a:p>
          <a:p>
            <a:pPr algn="ctr"/>
            <a:endParaRPr lang="uk-UA" sz="2600" dirty="0" smtClean="0"/>
          </a:p>
          <a:p>
            <a:pPr algn="ctr"/>
            <a:endParaRPr lang="uk-UA" sz="2600" dirty="0" smtClean="0"/>
          </a:p>
          <a:p>
            <a:pPr algn="ctr"/>
            <a:endParaRPr lang="uk-UA" sz="2600" dirty="0" smtClean="0"/>
          </a:p>
          <a:p>
            <a:pPr algn="ctr"/>
            <a:endParaRPr lang="uk-UA" sz="2600" dirty="0" smtClean="0"/>
          </a:p>
          <a:p>
            <a:pPr algn="ctr"/>
            <a:endParaRPr lang="uk-UA" sz="2600" dirty="0" smtClean="0"/>
          </a:p>
        </p:txBody>
      </p:sp>
      <p:pic>
        <p:nvPicPr>
          <p:cNvPr id="6" name="Содержимое 5" descr="1НЕЗАЛ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728" y="2071678"/>
            <a:ext cx="6283296" cy="321471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8</a:t>
            </a:fld>
            <a:endParaRPr lang="uk-UA" dirty="0"/>
          </a:p>
        </p:txBody>
      </p:sp>
      <p:pic>
        <p:nvPicPr>
          <p:cNvPr id="12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85720" y="214290"/>
            <a:ext cx="714380" cy="920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571472" y="357166"/>
          <a:ext cx="8786874" cy="6246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18A7-187F-4504-80A4-6C44FA64141A}" type="slidenum">
              <a:rPr lang="uk-UA" smtClean="0"/>
              <a:pPr/>
              <a:t>9</a:t>
            </a:fld>
            <a:endParaRPr lang="uk-UA" dirty="0"/>
          </a:p>
        </p:txBody>
      </p:sp>
      <p:pic>
        <p:nvPicPr>
          <p:cNvPr id="5" name="Picture 2" descr="http://www.pasport.kiev.ua/wp-content/uploads/cache/images/%D0%9F%D0%BE%D0%B4%D0%BE%D0%BB/%D0%9F%D0%BE%D0%B4%D0%BE%D0%BB-1746951169.png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85720" y="214290"/>
            <a:ext cx="714380" cy="92012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57158" y="3429000"/>
            <a:ext cx="25717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29</a:t>
            </a:r>
            <a:endParaRPr lang="ru-RU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5000636"/>
            <a:ext cx="3857652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/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sz="4000" b="1" i="1" dirty="0" smtClean="0">
                <a:solidFill>
                  <a:schemeClr val="bg1"/>
                </a:solidFill>
              </a:rPr>
              <a:t>Річна діяльність</a:t>
            </a:r>
            <a:endParaRPr lang="uk-UA" sz="4000" b="1" i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857884" y="3000372"/>
            <a:ext cx="21431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endParaRPr lang="ru-RU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19511" y="553690"/>
            <a:ext cx="19524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15</a:t>
            </a:r>
            <a:endParaRPr lang="ru-RU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12699</TotalTime>
  <Words>1031</Words>
  <Application>Microsoft Office PowerPoint</Application>
  <PresentationFormat>Экран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ЗВІТ</vt:lpstr>
      <vt:lpstr>Слайд 2</vt:lpstr>
      <vt:lpstr>Слайд 3</vt:lpstr>
      <vt:lpstr>На засіданнях Громадської ради розглянуто  понад 30 питань</vt:lpstr>
      <vt:lpstr>      Проведено 2 круглі столи </vt:lpstr>
      <vt:lpstr>Участь і підтримка проектів та ініціатив</vt:lpstr>
      <vt:lpstr>Взаємодія  з Подільською районною в місті Києві державної адміністрації</vt:lpstr>
      <vt:lpstr>Громадська рада  як консультативно-дорадчий орган</vt:lpstr>
      <vt:lpstr> Річна діяльність</vt:lpstr>
      <vt:lpstr>КОМІТЕТИ ГРОМАДСЬКОЇ РАДИ</vt:lpstr>
      <vt:lpstr>РЕЗУЛЬТАТИ РОБОТИ КОМІТЕТІВ</vt:lpstr>
      <vt:lpstr>РЕЗУЛЬТАТИ РОБОТИ КОМІТЕТІВ</vt:lpstr>
      <vt:lpstr>Слайд 13</vt:lpstr>
      <vt:lpstr>Слайд 14</vt:lpstr>
      <vt:lpstr>РЕЗУЛЬТАТИ РОБОТИ КОМІТЕТІВ</vt:lpstr>
      <vt:lpstr>ВІДКРИТІСТЬ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роботу Громадської ради при  Громадської ради при Подільській районній в місті Києві державній адміністрації  за 2016 рік </dc:title>
  <dc:creator>Службовець</dc:creator>
  <cp:lastModifiedBy>Службовець</cp:lastModifiedBy>
  <cp:revision>381</cp:revision>
  <dcterms:created xsi:type="dcterms:W3CDTF">2017-01-26T09:38:46Z</dcterms:created>
  <dcterms:modified xsi:type="dcterms:W3CDTF">2017-02-21T15:04:02Z</dcterms:modified>
</cp:coreProperties>
</file>