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9" r:id="rId5"/>
    <p:sldId id="286" r:id="rId6"/>
    <p:sldId id="287" r:id="rId7"/>
    <p:sldId id="265" r:id="rId8"/>
    <p:sldId id="269" r:id="rId9"/>
    <p:sldId id="276" r:id="rId10"/>
    <p:sldId id="274" r:id="rId11"/>
    <p:sldId id="275" r:id="rId12"/>
    <p:sldId id="277" r:id="rId13"/>
    <p:sldId id="282" r:id="rId14"/>
    <p:sldId id="270" r:id="rId15"/>
    <p:sldId id="273" r:id="rId16"/>
    <p:sldId id="278" r:id="rId17"/>
    <p:sldId id="288" r:id="rId18"/>
    <p:sldId id="271" r:id="rId19"/>
    <p:sldId id="262" r:id="rId20"/>
    <p:sldId id="261" r:id="rId21"/>
    <p:sldId id="284" r:id="rId22"/>
    <p:sldId id="285" r:id="rId23"/>
    <p:sldId id="283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28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9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1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F795-F303-4AE9-A8D5-CC93D30CC1B2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F795-F303-4AE9-A8D5-CC93D30CC1B2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BC597-6CDB-4016-96DD-1D310F3B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496"/>
            <a:ext cx="7772400" cy="1470025"/>
          </a:xfrm>
        </p:spPr>
        <p:txBody>
          <a:bodyPr>
            <a:noAutofit/>
          </a:bodyPr>
          <a:lstStyle/>
          <a:p>
            <a:r>
              <a:rPr lang="uk-UA" sz="5000" b="1" dirty="0" smtClean="0">
                <a:ln>
                  <a:solidFill>
                    <a:srgbClr val="9F28A8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КАПІТАЛЬНЕ  БУДІВНИЦТВО</a:t>
            </a:r>
            <a:br>
              <a:rPr lang="uk-UA" sz="5000" b="1" dirty="0" smtClean="0">
                <a:ln>
                  <a:solidFill>
                    <a:srgbClr val="9F28A8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5000" b="1" dirty="0" smtClean="0">
                <a:ln>
                  <a:solidFill>
                    <a:srgbClr val="9F28A8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У ПОДІЛЬСЬКОМУ  РАЙОНІ</a:t>
            </a:r>
            <a:endParaRPr lang="ru-RU" sz="5000" b="1" dirty="0">
              <a:ln>
                <a:solidFill>
                  <a:srgbClr val="9F28A8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Реконструкція будівлі дошкільного навчального закладу </a:t>
            </a:r>
            <a:r>
              <a:rPr lang="uk-UA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компенсуючого</a:t>
            </a:r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типу (санаторного) № 1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88</a:t>
            </a:r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Подільського району м. Києва на вулиці Маршала Гречка,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uk-U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-А</a:t>
            </a:r>
            <a:endParaRPr lang="ru-RU" sz="2600" dirty="0">
              <a:ln>
                <a:solidFill>
                  <a:srgbClr val="0070C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5233513" cy="2218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D:\Локальный диск\D\Картинки\main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71612"/>
            <a:ext cx="4271969" cy="2522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2000240"/>
            <a:ext cx="4500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03.2020 – 12.2020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29 000,0 тис. грн.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4929198"/>
            <a:ext cx="357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збільшиться на 42 дитини.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Реконструкція з прибудовою до будівлі загальноосвітнього навчального закладу І–ІІІ ступенів «Спеціалізована школа № 2 імені Д.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Карбишева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поглибленим вивченням предметів природного циклу» Подільського району м. Києва на вулиці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Копилівській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36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D:\Локальный диск\D\Картинки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4000528" cy="2725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078049"/>
            <a:ext cx="4648199" cy="2522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124" y="2000240"/>
            <a:ext cx="45005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04.2020 – 12.2021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53 208,7 тис. грн.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929198"/>
            <a:ext cx="3786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збільшиться на 230 дитини.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Будівництво дитячої музичної школи на проспекті Свободи, 5 у Подільському районі м. Києва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Локальный диск\D\Картинки\музична школа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256"/>
            <a:ext cx="372273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Локальный диск\D\Картинки\музична школа (2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1857364"/>
            <a:ext cx="3767867" cy="23994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9124" y="1785926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03.2020 – 12.2021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83 000,0 тис. грн.</a:t>
            </a: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Одночасно зможе прийняти 160 дітей</a:t>
            </a:r>
          </a:p>
          <a:p>
            <a:pPr algn="ctr"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14818"/>
            <a:ext cx="464347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14290"/>
            <a:ext cx="8229600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Реконструкція з прибудовою до будівлі загальноосвітнього навчального закладу І–ІІІ ступенів «Гімназія № 19  </a:t>
            </a:r>
            <a:r>
              <a:rPr kumimoji="0" lang="uk-UA" sz="20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“Межигірська”</a:t>
            </a:r>
            <a:r>
              <a:rPr kumimoji="0" lang="uk-UA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Подільського району м. Києва на вулиці </a:t>
            </a:r>
            <a:r>
              <a:rPr kumimoji="0" lang="uk-UA" sz="20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Межигірській</a:t>
            </a:r>
            <a:r>
              <a:rPr kumimoji="0" lang="uk-UA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16</a:t>
            </a:r>
            <a:endParaRPr kumimoji="0" lang="ru-RU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Рисунок 6" descr="DSC048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3419475" cy="194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00570"/>
            <a:ext cx="5900736" cy="205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14282" y="4214818"/>
            <a:ext cx="2928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05.2020 – 12.2022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р.р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714876" y="2285992"/>
            <a:ext cx="4143404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61 183,3 тис. грн.</a:t>
            </a:r>
          </a:p>
          <a:p>
            <a:pPr algn="ctr">
              <a:defRPr/>
            </a:pP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Потужність: збільшиться на 292 учня.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857232"/>
            <a:ext cx="3000396" cy="2286016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Реконструкція нежитлового приміщення під розміщення центру соціальних служб на вул. </a:t>
            </a:r>
            <a:r>
              <a:rPr lang="uk-UA" sz="27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Мостицькій</a:t>
            </a:r>
            <a:r>
              <a:rPr lang="uk-UA" sz="27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20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14818"/>
            <a:ext cx="3429024" cy="212565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  <a:defRPr/>
            </a:pPr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buNone/>
              <a:defRPr/>
            </a:pPr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102 700,0 тис. грн.</a:t>
            </a:r>
          </a:p>
          <a:p>
            <a:pPr algn="ctr">
              <a:buNone/>
              <a:defRPr/>
            </a:pPr>
            <a:endParaRPr lang="uk-UA" sz="5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endParaRPr lang="uk-UA" sz="6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Потужність: кількість робочих місць 387 людей.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D:\Локальный диск\D\Картинки\csm_160524_Symposium_Essbare_Fassade_Bild3_Quer_d795081f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31" y="357166"/>
            <a:ext cx="5137872" cy="3429024"/>
          </a:xfrm>
          <a:prstGeom prst="rect">
            <a:avLst/>
          </a:prstGeom>
          <a:noFill/>
        </p:spPr>
      </p:pic>
      <p:pic>
        <p:nvPicPr>
          <p:cNvPr id="1027" name="Picture 3" descr="D:\Локальный диск\D\Картинки\Мостицька, 20 у середині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533" y="3143248"/>
            <a:ext cx="493942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Реконструкція будівлі на проспекті Правди, 4 для розміщення Центру комплексної реабілітації для осіб з інвалідністю</a:t>
            </a:r>
            <a:endParaRPr lang="ru-RU" sz="24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Локальный диск\D\Картинки\Правди, 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4734237" cy="3106843"/>
          </a:xfrm>
          <a:prstGeom prst="rect">
            <a:avLst/>
          </a:prstGeom>
          <a:noFill/>
        </p:spPr>
      </p:pic>
      <p:pic>
        <p:nvPicPr>
          <p:cNvPr id="1027" name="Picture 3" descr="D:\Локальный диск\D\Картинки\Правди, 4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929198"/>
            <a:ext cx="2214578" cy="1660934"/>
          </a:xfrm>
          <a:prstGeom prst="rect">
            <a:avLst/>
          </a:prstGeom>
          <a:noFill/>
        </p:spPr>
      </p:pic>
      <p:pic>
        <p:nvPicPr>
          <p:cNvPr id="1028" name="Picture 4" descr="D:\Локальный диск\D\Картинки\Правди, 4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714752"/>
            <a:ext cx="2107365" cy="1404910"/>
          </a:xfrm>
          <a:prstGeom prst="rect">
            <a:avLst/>
          </a:prstGeom>
          <a:noFill/>
        </p:spPr>
      </p:pic>
      <p:pic>
        <p:nvPicPr>
          <p:cNvPr id="1029" name="Picture 5" descr="D:\Локальный диск\D\Картинки\Правди, 4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929198"/>
            <a:ext cx="2381257" cy="15846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57818" y="1857364"/>
            <a:ext cx="3786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03.2020 – 12.2020 </a:t>
            </a:r>
            <a:r>
              <a:rPr lang="uk-UA" sz="2000" b="1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р.р</a:t>
            </a:r>
            <a:endParaRPr lang="ru-RU" sz="20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549676"/>
            <a:ext cx="44291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87 000,0 тис. грн.</a:t>
            </a:r>
          </a:p>
          <a:p>
            <a:pPr algn="ctr">
              <a:defRPr/>
            </a:pPr>
            <a:endParaRPr lang="uk-UA" sz="2000" b="1" dirty="0" smtClean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Потужність: одночасно зможе прийняти 100 осіб.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500330"/>
          </a:xfrm>
        </p:spPr>
        <p:txBody>
          <a:bodyPr>
            <a:noAutofit/>
          </a:bodyPr>
          <a:lstStyle/>
          <a:p>
            <a:r>
              <a:rPr lang="uk-UA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удівництво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каналізаційної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водопровідної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мереж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відновленнямдорожньогопокриття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 приватному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секторіСирецькогомасиву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Рилєєва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Шполянській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Верболозній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Тагільській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пров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Рясному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пров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Верболозному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водопровіднімережівідкінця</a:t>
            </a:r>
            <a: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Верболозної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4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Петропавлівської</a:t>
            </a:r>
            <a:endParaRPr lang="ru-RU" sz="2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714752"/>
          <a:ext cx="8501121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Місяць, рік початку і закінчення будівництва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Потужність, км.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Кошторисна вартість, тис. грн.</a:t>
                      </a:r>
                      <a:endParaRPr lang="ru-RU" sz="21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01.2019</a:t>
                      </a:r>
                    </a:p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12.2020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 – 2,7</a:t>
                      </a:r>
                    </a:p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 – 2,03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glow rad="101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26 000,0</a:t>
                      </a:r>
                      <a:endParaRPr lang="ru-RU" sz="2400" b="1" dirty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9000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2225668"/>
          </a:xfrm>
        </p:spPr>
        <p:txBody>
          <a:bodyPr>
            <a:noAutofit/>
          </a:bodyPr>
          <a:lstStyle/>
          <a:p>
            <a:r>
              <a:rPr lang="uk-UA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Будівництво з добудовою зовнішніх мереж водопроводу </a:t>
            </a:r>
            <a:r>
              <a:rPr lang="uk-UA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каналізації на </a:t>
            </a:r>
            <a:r>
              <a:rPr lang="uk-UA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вул. </a:t>
            </a:r>
            <a:r>
              <a:rPr lang="uk-UA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Ростовській та вул. </a:t>
            </a:r>
            <a:r>
              <a:rPr lang="uk-UA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Пуща-Водицькій</a:t>
            </a:r>
            <a:r>
              <a:rPr lang="uk-UA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Подільському районі м. Києва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876"/>
          <a:ext cx="8501121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Місяць, рік початку і закінчення будівництва</a:t>
                      </a:r>
                      <a:endParaRPr lang="ru-RU" sz="24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rgbClr val="FFC000"/>
                        </a:solidFill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Потужність, км.</a:t>
                      </a:r>
                      <a:endParaRPr lang="ru-RU" sz="24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Кошторисна вартість, тис. грн.</a:t>
                      </a:r>
                      <a:endParaRPr lang="ru-RU" sz="24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06.2007</a:t>
                      </a:r>
                      <a:endParaRPr lang="uk-UA" sz="2800" b="1" dirty="0" smtClean="0">
                        <a:solidFill>
                          <a:srgbClr val="FFFF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algn="ctr"/>
                      <a:r>
                        <a:rPr lang="uk-UA" sz="2800" b="1" dirty="0" smtClean="0"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12.2020</a:t>
                      </a:r>
                      <a:endParaRPr lang="ru-RU" sz="2800" b="1" dirty="0">
                        <a:solidFill>
                          <a:srgbClr val="FFFF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 – </a:t>
                      </a:r>
                      <a:r>
                        <a:rPr lang="uk-UA" sz="32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0,843</a:t>
                      </a:r>
                      <a:endParaRPr lang="uk-UA" sz="3200" b="1" dirty="0" smtClean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rgbClr val="FFFF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algn="ctr"/>
                      <a:r>
                        <a:rPr lang="uk-UA" sz="32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 – </a:t>
                      </a:r>
                      <a:r>
                        <a:rPr lang="uk-UA" sz="32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0,951</a:t>
                      </a:r>
                      <a:endParaRPr lang="ru-RU" sz="32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rgbClr val="FFFF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200" b="1" dirty="0" smtClean="0">
                        <a:effectLst>
                          <a:glow rad="101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algn="ctr"/>
                      <a:r>
                        <a:rPr lang="uk-UA" sz="3200" b="1" dirty="0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2 848,2</a:t>
                      </a:r>
                      <a:endParaRPr lang="ru-RU" sz="32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rgbClr val="FFFF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Autofit/>
          </a:bodyPr>
          <a:lstStyle/>
          <a:p>
            <a:r>
              <a:rPr lang="uk-UA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Введені в експлуатацію об</a:t>
            </a: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’</a:t>
            </a:r>
            <a:r>
              <a:rPr lang="uk-UA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єкти</a:t>
            </a:r>
            <a:r>
              <a:rPr lang="en-US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та передані на баланс експлуатуючій організації</a:t>
            </a:r>
            <a:endParaRPr lang="uk-UA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1368412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Реконструкція скверу з влаштуванням фонтана на площі Червона </a:t>
            </a:r>
            <a:r>
              <a:rPr lang="uk-UA" sz="2400" dirty="0" err="1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пресня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(ІІ черга)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143248"/>
            <a:ext cx="321471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Загальна вартість: </a:t>
            </a:r>
          </a:p>
          <a:p>
            <a:pPr algn="ctr">
              <a:defRPr/>
            </a:pPr>
            <a:endParaRPr lang="uk-UA" sz="500" b="1" spc="-3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7 737 ,1 тис. грн.</a:t>
            </a:r>
            <a:endParaRPr lang="en-US" b="1" spc="-3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Виконано робіт: </a:t>
            </a:r>
          </a:p>
          <a:p>
            <a:pPr algn="ctr">
              <a:defRPr/>
            </a:pPr>
            <a:endParaRPr lang="uk-UA" sz="500" b="1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7 253,0 тис. грн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8" name="Picture 4" descr="D:\Локальный диск\D\Картинки\Новая папка\Червона пресня 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261465" cy="2838976"/>
          </a:xfrm>
          <a:prstGeom prst="rect">
            <a:avLst/>
          </a:prstGeom>
          <a:noFill/>
        </p:spPr>
      </p:pic>
      <p:pic>
        <p:nvPicPr>
          <p:cNvPr id="1029" name="Picture 5" descr="D:\Локальный диск\D\Картинки\Новая папка\Червона пресня 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4752"/>
            <a:ext cx="4357717" cy="2905145"/>
          </a:xfrm>
          <a:prstGeom prst="rect">
            <a:avLst/>
          </a:prstGeom>
          <a:noFill/>
        </p:spPr>
      </p:pic>
      <p:pic>
        <p:nvPicPr>
          <p:cNvPr id="1030" name="Picture 6" descr="D:\Локальный диск\D\Картинки\Новая папка\Червона пресня 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714488"/>
            <a:ext cx="3214710" cy="1928826"/>
          </a:xfrm>
          <a:prstGeom prst="rect">
            <a:avLst/>
          </a:prstGeom>
          <a:noFill/>
        </p:spPr>
      </p:pic>
      <p:pic>
        <p:nvPicPr>
          <p:cNvPr id="1031" name="Picture 7" descr="D:\Локальный диск\D\Картинки\Новая папка\Червона пресня 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572008"/>
            <a:ext cx="3143272" cy="21085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Autofit/>
          </a:bodyPr>
          <a:lstStyle/>
          <a:p>
            <a:r>
              <a:rPr lang="uk-UA" sz="6200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Об</a:t>
            </a:r>
            <a:r>
              <a:rPr lang="en-US" sz="6200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’</a:t>
            </a:r>
            <a:r>
              <a:rPr lang="uk-UA" sz="6200" dirty="0" err="1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єкти</a:t>
            </a:r>
            <a:r>
              <a:rPr lang="uk-UA" sz="6200" dirty="0" smtClean="0">
                <a:ln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які планується ввести в експлуатацію у 2019 році</a:t>
            </a:r>
            <a:endParaRPr lang="ru-RU" sz="6200" dirty="0">
              <a:ln>
                <a:solidFill>
                  <a:srgbClr val="00206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Реконструкція шкільного стадіону середньої школи № 243 на вул. 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Новомостицькій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D:\Локальный диск\D\Картинки\20111020232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4357718" cy="341756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2844" y="2000240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07.2017 – 12.2018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р.р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64318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Вартість об</a:t>
            </a:r>
            <a:r>
              <a:rPr lang="en-US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b="1" spc="-30" dirty="0" err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єкта</a:t>
            </a:r>
            <a:r>
              <a:rPr lang="uk-UA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: 28</a:t>
            </a:r>
            <a:r>
              <a:rPr lang="en-US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b="1" spc="-3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926,3 тис. грн.</a:t>
            </a:r>
            <a:endParaRPr lang="uk-UA" b="1" spc="-3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Picture 1" descr="D:\Локальный диск\D\СТАДІОН ШКОЛИ №243\ФОТО ОБ'ЄКТА\IMG_21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357298"/>
            <a:ext cx="4064000" cy="3048000"/>
          </a:xfrm>
          <a:prstGeom prst="rect">
            <a:avLst/>
          </a:prstGeom>
          <a:noFill/>
        </p:spPr>
      </p:pic>
      <p:pic>
        <p:nvPicPr>
          <p:cNvPr id="18434" name="Picture 2" descr="D:\Локальный диск\D\СТАДІОН ШКОЛИ №243\ФОТО ОБ'ЄКТА\IMG_22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00504"/>
            <a:ext cx="4064000" cy="26908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Будівництво громадської вбиральні на Андріївському узвозі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D:\Локальный диск\D\ГРОМАДСЬКІ ВБИРАЛЬНІ НА АНДРІЇВСЬКОМУ УЗВОЗІ\ФОТО\FB_IMG_1549873227139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1511" y="1357298"/>
            <a:ext cx="2732489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Локальный диск\D\ГРОМАДСЬКІ ВБИРАЛЬНІ НА АНДРІЇВСЬКОМУ УЗВОЗІ\ФОТО\FB_IMG_15498734247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4" y="4446985"/>
            <a:ext cx="3214686" cy="241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Локальный диск\D\ГРОМАДСЬКІ ВБИРАЛЬНІ НА АНДРІЇВСЬКОМУ УЗВОЗІ\ФОТО\FB_IMG_15498732719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047997"/>
            <a:ext cx="2857502" cy="381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000240"/>
            <a:ext cx="37861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200" b="1" dirty="0" smtClean="0">
                <a:ln>
                  <a:solidFill>
                    <a:schemeClr val="accent3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200" b="1" dirty="0" smtClean="0">
                <a:ln>
                  <a:solidFill>
                    <a:schemeClr val="accent3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05.2018 – 12.201</a:t>
            </a:r>
            <a:r>
              <a:rPr lang="en-US" sz="2200" b="1" dirty="0" smtClean="0">
                <a:ln>
                  <a:solidFill>
                    <a:schemeClr val="accent3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uk-UA" sz="2200" b="1" dirty="0" smtClean="0">
                <a:ln>
                  <a:solidFill>
                    <a:schemeClr val="accent3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200" b="1" dirty="0" err="1" smtClean="0">
                <a:ln>
                  <a:solidFill>
                    <a:schemeClr val="accent3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200" b="1" dirty="0" smtClean="0">
                <a:ln>
                  <a:solidFill>
                    <a:schemeClr val="accent3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2200" b="1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uk-UA" sz="2200" b="1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Вартість об</a:t>
            </a:r>
            <a:r>
              <a:rPr lang="en-US" sz="2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sz="22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єкта</a:t>
            </a:r>
            <a:r>
              <a:rPr lang="uk-UA" sz="2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: 4 714,9 тис. грн.</a:t>
            </a:r>
          </a:p>
          <a:p>
            <a:pPr algn="ctr">
              <a:defRPr/>
            </a:pPr>
            <a:endParaRPr lang="uk-UA" sz="2200" b="1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uk-UA" sz="2200" b="1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uk-UA" sz="2200" b="1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Потужність: на 9 місць.</a:t>
            </a:r>
          </a:p>
          <a:p>
            <a:pPr algn="ctr">
              <a:defRPr/>
            </a:pPr>
            <a:endParaRPr lang="uk-UA" sz="1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Будівництво з добудовою зовнішніх мереж водопроводу та каналізації на вулиці Косенка на житловому масиві Виноградар у Подільському районі        м. Києва</a:t>
            </a:r>
            <a:endParaRPr lang="ru-RU" sz="3600" b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D:\Локальный диск\D\КОСЕНКА ЗОВНІШНІ МЕРЕЖІ\ФОТО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143248"/>
            <a:ext cx="5072098" cy="347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14942" y="3429000"/>
            <a:ext cx="3929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04.2007 – 12.201</a:t>
            </a:r>
            <a:r>
              <a:rPr lang="en-US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uk-UA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err="1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1200" b="1" dirty="0" smtClean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Вартість об</a:t>
            </a:r>
            <a:r>
              <a:rPr lang="en-US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b="1" dirty="0" err="1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єкта</a:t>
            </a:r>
            <a:r>
              <a:rPr lang="uk-UA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5 715,4 тис. грн.</a:t>
            </a:r>
          </a:p>
          <a:p>
            <a:pPr algn="ctr">
              <a:defRPr/>
            </a:pPr>
            <a:endParaRPr lang="uk-UA" sz="1200" b="1" dirty="0" smtClean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Потужність: В – 760 м.</a:t>
            </a:r>
          </a:p>
          <a:p>
            <a:pPr algn="ctr">
              <a:defRPr/>
            </a:pPr>
            <a:r>
              <a:rPr lang="uk-UA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К - 480 м.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Реконструкція будівлі дошкільного навчального закладу № 486 на вул. Маршала Гречка, 20-Д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785926"/>
            <a:ext cx="4857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04.2017 –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6.201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Вартість об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єкта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: 10 841,2 тис. грн.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Потужність: збільшиться на 60 дітей.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/>
          </a:p>
        </p:txBody>
      </p:sp>
      <p:pic>
        <p:nvPicPr>
          <p:cNvPr id="1027" name="Picture 3" descr="D:\Локальный диск\D\ДНЗ № 486\Фото об'єкта\image-0-02-04-d6b0c108c4e1edf0bdf5dd8b7a346ced7c0eab8c163822d8704cc5d2d21cab4e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929066"/>
            <a:ext cx="2269324" cy="2740013"/>
          </a:xfrm>
          <a:prstGeom prst="rect">
            <a:avLst/>
          </a:prstGeom>
          <a:noFill/>
        </p:spPr>
      </p:pic>
      <p:pic>
        <p:nvPicPr>
          <p:cNvPr id="1028" name="Picture 4" descr="D:\Локальный диск\D\ДНЗ № 486\Фото об'єкта\image-0-02-04-9b6a433ea15f38692f57445579479ef87420667deb98c335dc41f17cc8fb68de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929066"/>
            <a:ext cx="2339576" cy="2714644"/>
          </a:xfrm>
          <a:prstGeom prst="rect">
            <a:avLst/>
          </a:prstGeom>
          <a:noFill/>
        </p:spPr>
      </p:pic>
      <p:pic>
        <p:nvPicPr>
          <p:cNvPr id="19458" name="Picture 2" descr="D:\Локальный диск\D\ДНЗ № 486\Фото об'єкта\img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86190"/>
            <a:ext cx="4500562" cy="2901962"/>
          </a:xfrm>
          <a:prstGeom prst="rect">
            <a:avLst/>
          </a:prstGeom>
          <a:noFill/>
        </p:spPr>
      </p:pic>
      <p:pic>
        <p:nvPicPr>
          <p:cNvPr id="19459" name="Picture 3" descr="D:\Локальный диск\D\ДНЗ № 486\Фото об'єкта\imgbig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000240"/>
            <a:ext cx="2643206" cy="1953029"/>
          </a:xfrm>
          <a:prstGeom prst="rect">
            <a:avLst/>
          </a:prstGeom>
          <a:noFill/>
        </p:spPr>
      </p:pic>
      <p:pic>
        <p:nvPicPr>
          <p:cNvPr id="19460" name="Picture 4" descr="D:\Локальный диск\D\ДНЗ № 486\Фото об'єкта\imgbig (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60" y="2000240"/>
            <a:ext cx="2143140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4786346"/>
          </a:xfrm>
        </p:spPr>
        <p:txBody>
          <a:bodyPr>
            <a:normAutofit/>
          </a:bodyPr>
          <a:lstStyle/>
          <a:p>
            <a:r>
              <a:rPr lang="uk-UA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У 2018 році введено в експлуатацію та передано на баланс </a:t>
            </a:r>
            <a:r>
              <a:rPr lang="uk-UA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ПрАТ</a:t>
            </a:r>
            <a:r>
              <a:rPr lang="uk-UA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 “АК </a:t>
            </a:r>
            <a:r>
              <a:rPr lang="uk-UA" b="1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“Київводоканал”</a:t>
            </a:r>
            <a:r>
              <a:rPr lang="uk-UA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Arial Narrow" pitchFamily="34" charset="0"/>
              </a:rPr>
              <a:t>  5 водопровідних мереж</a:t>
            </a:r>
            <a:endParaRPr lang="ru-RU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Arial Narrow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Реконструкція будівлі дошкільного навчального закладу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компенсуючого</a:t>
            </a:r>
            <a:r>
              <a:rPr lang="uk-UA" sz="2400" b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типу (санаторного)  № 151 Подільського району м. Києва на вулиці Маршала Гречка, 10-А</a:t>
            </a:r>
            <a:endParaRPr lang="ru-RU" sz="2400" b="1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2428868"/>
            <a:ext cx="4643470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Локальный диск\D\Картинки\9228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71612"/>
            <a:ext cx="3786214" cy="25221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500174"/>
            <a:ext cx="45005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03.2019 – 12.2019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р.р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uk-UA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Кошторисна вартість: </a:t>
            </a:r>
            <a:r>
              <a:rPr lang="en-US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38</a:t>
            </a:r>
            <a:r>
              <a:rPr lang="uk-UA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296</a:t>
            </a:r>
            <a:r>
              <a:rPr lang="uk-UA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303</a:t>
            </a:r>
            <a:r>
              <a:rPr lang="uk-UA" sz="17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тис. грн.</a:t>
            </a:r>
            <a:endParaRPr lang="ru-RU" sz="17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214818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Потужність: збільшиться на 42 дитини.</a:t>
            </a:r>
          </a:p>
          <a:p>
            <a:pPr algn="ctr">
              <a:defRPr/>
            </a:pPr>
            <a:endParaRPr lang="uk-UA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857750"/>
            <a:ext cx="8429684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50033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Каналізування та водопостачання приватного сектору (ІІ черга будівництва) </a:t>
            </a:r>
            <a:r>
              <a:rPr lang="uk-UA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Замковецько-Білицького</a:t>
            </a:r>
            <a:r>
              <a:rPr lang="uk-UA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масиву по вул. Зоряній, вул. Гомельській, пров. Зоряному,                  пров. Гомельському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714752"/>
          <a:ext cx="85725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Місяць, рік початку і закінчення будівництва</a:t>
                      </a:r>
                      <a:endParaRPr lang="ru-RU" sz="24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400" b="1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Потужність, км.</a:t>
                      </a:r>
                      <a:endParaRPr lang="ru-RU" sz="24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Кошторисна вартість, тис. грн.</a:t>
                      </a:r>
                      <a:endParaRPr lang="ru-RU" sz="24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Виконано робіт </a:t>
                      </a:r>
                      <a:r>
                        <a:rPr lang="uk-UA" sz="2400" b="1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(тис. грн.)</a:t>
                      </a:r>
                      <a:endParaRPr lang="ru-RU" sz="2400" b="1" dirty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12.2010</a:t>
                      </a:r>
                    </a:p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12.2019</a:t>
                      </a:r>
                      <a:endParaRPr lang="ru-RU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 – 1,29</a:t>
                      </a:r>
                    </a:p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 – 2,09</a:t>
                      </a:r>
                      <a:endParaRPr lang="ru-RU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26 532,763</a:t>
                      </a:r>
                      <a:endParaRPr lang="ru-RU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14 700,1 </a:t>
                      </a:r>
                      <a:endParaRPr lang="ru-RU" sz="24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9000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uk-UA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Будівництво з добудовою зовнішніх мереж водопроводу та каналізації на вулиці Муси Джаліля на житловому масиві Виноградар у Подільському районі м. Києва</a:t>
            </a:r>
            <a:endParaRPr lang="ru-RU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2786058"/>
            <a:ext cx="39290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03.2007 – 12.2019 </a:t>
            </a:r>
            <a:r>
              <a:rPr lang="uk-UA" sz="2000" b="1" dirty="0" err="1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0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2000" b="1" dirty="0" smtClean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Вартість об</a:t>
            </a:r>
            <a:r>
              <a:rPr lang="en-US" sz="20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sz="2000" b="1" dirty="0" err="1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єкта</a:t>
            </a:r>
            <a:r>
              <a:rPr lang="uk-UA" sz="20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9 640</a:t>
            </a:r>
            <a:r>
              <a:rPr lang="uk-UA" sz="20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175</a:t>
            </a:r>
            <a:r>
              <a:rPr lang="uk-UA" sz="20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тис. грн.</a:t>
            </a:r>
          </a:p>
          <a:p>
            <a:pPr algn="ctr">
              <a:defRPr/>
            </a:pPr>
            <a:endParaRPr lang="uk-UA" sz="2000" b="1" dirty="0" smtClean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Потужність: В – 500 м.</a:t>
            </a:r>
          </a:p>
          <a:p>
            <a:pPr algn="ctr">
              <a:defRPr/>
            </a:pPr>
            <a:r>
              <a:rPr lang="uk-UA" sz="20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К - 400 м.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/>
          </a:p>
        </p:txBody>
      </p:sp>
      <p:pic>
        <p:nvPicPr>
          <p:cNvPr id="1026" name="Picture 2" descr="D:\Локальный диск\D\ДЖАЛІЛЯ ЗОВНІШНІ МЕРЕЖІ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4967300" cy="3636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Будівництво з добудовою зовнішніх мереж водопроводу на вул. Чигиринській на житловому масиві Виноградар у Подільському районі м. Києва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2786058"/>
            <a:ext cx="38576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9F28A8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4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9F28A8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03.2006 – 12.2019 </a:t>
            </a:r>
            <a:r>
              <a:rPr lang="uk-UA" sz="2400" b="1" dirty="0" err="1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9F28A8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4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9F28A8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2400" b="1" dirty="0" smtClean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9F28A8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4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9F28A8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Вартість об</a:t>
            </a:r>
            <a:r>
              <a:rPr lang="en-US" sz="24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9F28A8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sz="2400" b="1" dirty="0" err="1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9F28A8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єкта</a:t>
            </a:r>
            <a:r>
              <a:rPr lang="uk-UA" sz="24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9F28A8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         5 </a:t>
            </a:r>
            <a:r>
              <a:rPr lang="uk-UA" sz="24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9F28A8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282,977  </a:t>
            </a:r>
            <a:r>
              <a:rPr lang="uk-UA" sz="24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9F28A8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тис. грн.</a:t>
            </a:r>
          </a:p>
          <a:p>
            <a:pPr algn="ctr">
              <a:defRPr/>
            </a:pPr>
            <a:endParaRPr lang="uk-UA" sz="2400" b="1" dirty="0" smtClean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9F28A8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4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9F28A8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Потужність: В – 500 м.    </a:t>
            </a:r>
            <a:r>
              <a:rPr lang="uk-UA" sz="24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</a:t>
            </a:r>
            <a:endParaRPr lang="uk-UA" sz="2400" b="1" dirty="0" smtClean="0">
              <a:solidFill>
                <a:schemeClr val="bg2">
                  <a:lumMod val="2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/>
          </a:p>
        </p:txBody>
      </p:sp>
      <p:pic>
        <p:nvPicPr>
          <p:cNvPr id="2050" name="Picture 2" descr="D:\Локальный диск\D\ЧИГИРИНСЬКА    ЗОВНІШНІ МЕРЕЖИ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434840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1143000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Перспективне будівництво</a:t>
            </a:r>
            <a:endParaRPr lang="ru-RU" sz="6600" dirty="0">
              <a:solidFill>
                <a:schemeClr val="bg1">
                  <a:lumMod val="9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Реконструкція з прибудовою до будівлі загальноосвітнього навчального закладу І–ІІІ ступенів «Середня загальноосвітня школа  № 242» Подільського району м. Києва на проспекті Правди, 64-Г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Локальный диск\D\Картинки\large_article_3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929090" cy="2286016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5357850" cy="32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929322" y="4357694"/>
            <a:ext cx="3000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83 299,0 тис. грн.</a:t>
            </a:r>
          </a:p>
          <a:p>
            <a:pPr algn="ctr">
              <a:defRPr/>
            </a:pPr>
            <a:endParaRPr lang="uk-UA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Потужність: збільшиться на 600 дітей.</a:t>
            </a:r>
          </a:p>
          <a:p>
            <a:pPr algn="ctr">
              <a:defRPr/>
            </a:pPr>
            <a:endParaRPr lang="uk-UA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35743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03.2019 – 12.2021 </a:t>
            </a:r>
            <a:r>
              <a:rPr lang="uk-UA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р.р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Будівництво дошкільного навчального закладу        № 600, вул. </a:t>
            </a:r>
            <a:r>
              <a:rPr lang="uk-UA" sz="31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Юрківська</a:t>
            </a:r>
            <a:r>
              <a:rPr lang="uk-UA" sz="31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3 у Подільському районі</a:t>
            </a:r>
            <a:endParaRPr lang="ru-RU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29066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40633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200024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Початок і закінчення будівництва:</a:t>
            </a: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02.2019 – 12.2022 </a:t>
            </a:r>
            <a:r>
              <a:rPr lang="uk-UA" sz="20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р.р</a:t>
            </a: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uk-U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Орієнтовна вартість: </a:t>
            </a: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56 000,0 тис. грн.</a:t>
            </a:r>
            <a:endParaRPr lang="ru-RU" sz="2000" b="1" dirty="0">
              <a:ln w="1905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6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Потужність: </a:t>
            </a:r>
          </a:p>
          <a:p>
            <a:pPr algn="ctr">
              <a:defRPr/>
            </a:pPr>
            <a:r>
              <a:rPr lang="uk-UA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збільшиться на 60 дітей.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945</Words>
  <Application>Microsoft Office PowerPoint</Application>
  <PresentationFormat>Экран (4:3)</PresentationFormat>
  <Paragraphs>155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КАПІТАЛЬНЕ  БУДІВНИЦТВО  У ПОДІЛЬСЬКОМУ  РАЙОНІ</vt:lpstr>
      <vt:lpstr>Об’єкти, які планується ввести в експлуатацію у 2019 році</vt:lpstr>
      <vt:lpstr>Реконструкція будівлі дошкільного навчального закладу компенсуючого типу (санаторного)  № 151 Подільського району м. Києва на вулиці Маршала Гречка, 10-А</vt:lpstr>
      <vt:lpstr>Каналізування та водопостачання приватного сектору (ІІ черга будівництва) Замковецько-Білицького масиву по вул. Зоряній, вул. Гомельській, пров. Зоряному,                  пров. Гомельському</vt:lpstr>
      <vt:lpstr>Будівництво з добудовою зовнішніх мереж водопроводу та каналізації на вулиці Муси Джаліля на житловому масиві Виноградар у Подільському районі м. Києва</vt:lpstr>
      <vt:lpstr>Будівництво з добудовою зовнішніх мереж водопроводу на вул. Чигиринській на житловому масиві Виноградар у Подільському районі м. Києва</vt:lpstr>
      <vt:lpstr>Перспективне будівництво</vt:lpstr>
      <vt:lpstr>Реконструкція з прибудовою до будівлі загальноосвітнього навчального закладу І–ІІІ ступенів «Середня загальноосвітня школа  № 242» Подільського району м. Києва на проспекті Правди, 64-Г</vt:lpstr>
      <vt:lpstr>Будівництво дошкільного навчального закладу        № 600, вул. Юрківська, 3 у Подільському районі</vt:lpstr>
      <vt:lpstr>Реконструкція будівлі дошкільного навчального закладу компенсуючого типу (санаторного) № 188 Подільського району м. Києва на вулиці Маршала Гречка, 6-А</vt:lpstr>
      <vt:lpstr>Реконструкція з прибудовою до будівлі загальноосвітнього навчального закладу І–ІІІ ступенів «Спеціалізована школа № 2 імені Д. Карбишева з поглибленим вивченням предметів природного циклу» Подільського району м. Києва на вулиці Копилівській, 36</vt:lpstr>
      <vt:lpstr>Будівництво дитячої музичної школи на проспекті Свободи, 5 у Подільському районі м. Києва</vt:lpstr>
      <vt:lpstr>Початок і закінчення будівництва: 05.2020 – 12.2022 р.р</vt:lpstr>
      <vt:lpstr>Реконструкція нежитлового приміщення під розміщення центру соціальних служб на вул. Мостицькій, 20 </vt:lpstr>
      <vt:lpstr>Реконструкція будівлі на проспекті Правди, 4 для розміщення Центру комплексної реабілітації для осіб з інвалідністю</vt:lpstr>
      <vt:lpstr>Будівництво каналізаційної та водопровідної мереж з відновленнямдорожньогопокриття в приватному секторіСирецькогомасиву по вул. Рилєєва, Шполянській, Верболозній, Тагільській, пров. Рясному ,  пров. Верболозному, та водопровіднімережівідкінця вул. Верболозної до вул. Петропавлівської</vt:lpstr>
      <vt:lpstr>Будівництво з добудовою зовнішніх мереж водопроводу та каналізації на вул. Ростовській та вул. Пуща-Водицькій у Подільському районі м. Києва</vt:lpstr>
      <vt:lpstr>Введені в експлуатацію об’єкти та передані на баланс експлуатуючій організації</vt:lpstr>
      <vt:lpstr>Реконструкція скверу з влаштуванням фонтана на площі Червона пресня (ІІ черга)</vt:lpstr>
      <vt:lpstr>Реконструкція шкільного стадіону середньої школи № 243 на вул. Новомостицькій, 10</vt:lpstr>
      <vt:lpstr>Будівництво громадської вбиральні на Андріївському узвозі</vt:lpstr>
      <vt:lpstr>Будівництво з добудовою зовнішніх мереж водопроводу та каналізації на вулиці Косенка на житловому масиві Виноградар у Подільському районі        м. Києва</vt:lpstr>
      <vt:lpstr>Реконструкція будівлі дошкільного навчального закладу № 486 на вул. Маршала Гречка, 20-Д</vt:lpstr>
      <vt:lpstr>У 2018 році введено в експлуатацію та передано на баланс ПрАТ “АК “Київводоканал”  5 водопровідних мереж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КАПІТАЛЬНЕ  БУДІВНИЦТВО У ПОДІЛЬСЬКОМУ  РАЙОНІ</dc:title>
  <dc:creator>Ника</dc:creator>
  <cp:lastModifiedBy>Ника</cp:lastModifiedBy>
  <cp:revision>189</cp:revision>
  <dcterms:created xsi:type="dcterms:W3CDTF">2017-02-15T13:36:09Z</dcterms:created>
  <dcterms:modified xsi:type="dcterms:W3CDTF">2019-08-20T13:52:01Z</dcterms:modified>
</cp:coreProperties>
</file>