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7" r:id="rId4"/>
    <p:sldId id="279" r:id="rId5"/>
    <p:sldId id="265" r:id="rId6"/>
    <p:sldId id="269" r:id="rId7"/>
    <p:sldId id="276" r:id="rId8"/>
    <p:sldId id="274" r:id="rId9"/>
    <p:sldId id="275" r:id="rId10"/>
    <p:sldId id="277" r:id="rId11"/>
    <p:sldId id="282" r:id="rId12"/>
    <p:sldId id="270" r:id="rId13"/>
    <p:sldId id="273" r:id="rId14"/>
    <p:sldId id="278" r:id="rId15"/>
    <p:sldId id="288" r:id="rId16"/>
    <p:sldId id="271" r:id="rId17"/>
    <p:sldId id="287" r:id="rId18"/>
    <p:sldId id="286" r:id="rId19"/>
    <p:sldId id="262" r:id="rId20"/>
    <p:sldId id="261" r:id="rId21"/>
    <p:sldId id="284" r:id="rId22"/>
    <p:sldId id="285" r:id="rId23"/>
    <p:sldId id="283" r:id="rId2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F28A8"/>
    <a:srgbClr val="DAA600"/>
    <a:srgbClr val="FFC40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191" autoAdjust="0"/>
    <p:restoredTop sz="94624" autoAdjust="0"/>
  </p:normalViewPr>
  <p:slideViewPr>
    <p:cSldViewPr>
      <p:cViewPr varScale="1">
        <p:scale>
          <a:sx n="75" d="100"/>
          <a:sy n="75" d="100"/>
        </p:scale>
        <p:origin x="936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18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7F795-F303-4AE9-A8D5-CC93D30CC1B2}" type="datetimeFigureOut">
              <a:rPr lang="ru-RU" smtClean="0"/>
              <a:pPr/>
              <a:t>18.08.2020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1BC597-6CDB-4016-96DD-1D310F3B2623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57224" y="2786058"/>
            <a:ext cx="7772400" cy="1470025"/>
          </a:xfrm>
        </p:spPr>
        <p:txBody>
          <a:bodyPr>
            <a:noAutofit/>
          </a:bodyPr>
          <a:lstStyle/>
          <a:p>
            <a: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11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11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5000" b="1" dirty="0" smtClean="0">
                <a:ln>
                  <a:solidFill>
                    <a:srgbClr val="9F28A8"/>
                  </a:solidFill>
                </a:ln>
                <a:solidFill>
                  <a:schemeClr val="bg1"/>
                </a:solidFill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1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БУДІВНИЦТВО</a:t>
            </a:r>
            <a:r>
              <a:rPr lang="uk-UA" sz="4100" dirty="0" smtClean="0">
                <a:ln>
                  <a:solidFill>
                    <a:srgbClr val="9F28A8"/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/>
            </a:r>
            <a:br>
              <a:rPr lang="uk-UA" sz="4100" dirty="0" smtClean="0">
                <a:ln>
                  <a:solidFill>
                    <a:srgbClr val="9F28A8"/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uk-UA" sz="4100" dirty="0" smtClean="0">
                <a:ln>
                  <a:solidFill>
                    <a:srgbClr val="9F28A8"/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r>
              <a:rPr lang="uk-UA" sz="4100" dirty="0" smtClean="0">
                <a:ln>
                  <a:solidFill>
                    <a:schemeClr val="bg1">
                      <a:lumMod val="65000"/>
                    </a:schemeClr>
                  </a:solidFill>
                </a:ln>
                <a:solidFill>
                  <a:srgbClr val="DAA600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У ПОДІЛЬСЬКОМУ  РАЙОНІ</a:t>
            </a:r>
            <a:endParaRPr lang="ru-RU" sz="4100" dirty="0">
              <a:ln>
                <a:solidFill>
                  <a:schemeClr val="bg1">
                    <a:lumMod val="65000"/>
                  </a:schemeClr>
                </a:solidFill>
              </a:ln>
              <a:solidFill>
                <a:srgbClr val="DAA600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5000" b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357166"/>
            <a:ext cx="8229600" cy="1143000"/>
          </a:xfrm>
        </p:spPr>
        <p:txBody>
          <a:bodyPr>
            <a:no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Будівництво дитячої музичної школи на проспекті Свободи, 5 у Подільському районі м. Києва</a:t>
            </a:r>
            <a:endParaRPr lang="ru-RU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051" name="Picture 3" descr="D:\Локальный диск\D\Картинки\музична школа (3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72066" y="4286256"/>
            <a:ext cx="3722730" cy="2357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3" name="Picture 5" descr="D:\Локальный диск\D\Картинки\музична школа (2).jpg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/>
          <a:stretch>
            <a:fillRect/>
          </a:stretch>
        </p:blipFill>
        <p:spPr bwMode="auto">
          <a:xfrm>
            <a:off x="571472" y="1857364"/>
            <a:ext cx="3767867" cy="2399462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4429124" y="1785926"/>
            <a:ext cx="457200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03.2009 – 12.2023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83 000,0 тис. грн.</a:t>
            </a:r>
            <a:endParaRPr lang="en-US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Одночасно зможе прийняти 160 дітей</a:t>
            </a:r>
          </a:p>
          <a:p>
            <a:pPr algn="ctr">
              <a:defRPr/>
            </a:pP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8596" y="4214818"/>
            <a:ext cx="464347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00034" y="214290"/>
            <a:ext cx="8229600" cy="150019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uk-UA" sz="2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Реконструкція з прибудовою до будівлі загальноосвітнього навчального закладу І–ІІІ ступенів «Гімназія № 19  </a:t>
            </a:r>
            <a:r>
              <a:rPr kumimoji="0" lang="uk-UA" sz="2200" b="0" i="0" u="none" strike="noStrike" kern="120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“Межигірська”</a:t>
            </a:r>
            <a:r>
              <a:rPr kumimoji="0" lang="uk-UA" sz="2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 Подільського району м. Києва на вулиці </a:t>
            </a:r>
            <a:r>
              <a:rPr kumimoji="0" lang="uk-UA" sz="2200" b="0" i="0" u="none" strike="noStrike" kern="1200" cap="none" spc="0" normalizeH="0" baseline="0" noProof="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Межигірській</a:t>
            </a:r>
            <a:r>
              <a:rPr kumimoji="0" lang="uk-UA" sz="2200" b="0" i="0" u="none" strike="noStrike" kern="1200" cap="none" spc="0" normalizeH="0" baseline="0" noProof="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uLnTx/>
                <a:uFillTx/>
                <a:latin typeface="Arial" pitchFamily="34" charset="0"/>
                <a:ea typeface="+mj-ea"/>
                <a:cs typeface="Arial" pitchFamily="34" charset="0"/>
              </a:rPr>
              <a:t>, 16</a:t>
            </a:r>
            <a:endParaRPr kumimoji="0" lang="ru-RU" sz="2200" b="0" i="0" u="none" strike="noStrike" kern="1200" cap="none" spc="0" normalizeH="0" baseline="0" noProof="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uLnTx/>
              <a:uFillTx/>
              <a:latin typeface="Arial" pitchFamily="34" charset="0"/>
              <a:ea typeface="+mj-ea"/>
              <a:cs typeface="Arial" pitchFamily="34" charset="0"/>
            </a:endParaRPr>
          </a:p>
        </p:txBody>
      </p:sp>
      <p:pic>
        <p:nvPicPr>
          <p:cNvPr id="7" name="Рисунок 6" descr="DSC04867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596" y="1714488"/>
            <a:ext cx="3714776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71802" y="4500570"/>
            <a:ext cx="5900736" cy="2143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214282" y="4214818"/>
            <a:ext cx="292892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05.2021 – 12.2023 </a:t>
            </a:r>
            <a:r>
              <a:rPr lang="uk-UA" sz="20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>
            <a:off x="4714876" y="2285992"/>
            <a:ext cx="4143404" cy="2283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61 183,3 тис. грн.</a:t>
            </a:r>
          </a:p>
          <a:p>
            <a:pPr algn="ctr">
              <a:defRPr/>
            </a:pPr>
            <a:endParaRPr lang="uk-UA" sz="2000" dirty="0" smtClean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397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397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Потужність: збільшиться на 292 учня.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47000" b="-4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29322" y="857232"/>
            <a:ext cx="3000396" cy="2286016"/>
          </a:xfrm>
        </p:spPr>
        <p:txBody>
          <a:bodyPr>
            <a:normAutofit fontScale="90000"/>
          </a:bodyPr>
          <a:lstStyle/>
          <a:p>
            <a:r>
              <a:rPr lang="uk-UA" sz="27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Реконструкція нежитлового приміщення під розміщення центру соціальних служб на вул. </a:t>
            </a:r>
            <a:r>
              <a:rPr lang="uk-UA" sz="2700" dirty="0" err="1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Мостицькій</a:t>
            </a:r>
            <a:r>
              <a:rPr lang="uk-UA" sz="2700" dirty="0" smtClean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, 20</a:t>
            </a:r>
            <a:r>
              <a:rPr lang="uk-UA" dirty="0" smtClean="0"/>
              <a:t/>
            </a:r>
            <a:br>
              <a:rPr lang="uk-UA" dirty="0" smtClean="0"/>
            </a:b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158" y="4214818"/>
            <a:ext cx="3429024" cy="2125659"/>
          </a:xfrm>
        </p:spPr>
        <p:txBody>
          <a:bodyPr>
            <a:normAutofit fontScale="25000" lnSpcReduction="20000"/>
          </a:bodyPr>
          <a:lstStyle/>
          <a:p>
            <a:pPr algn="ctr">
              <a:buNone/>
              <a:defRPr/>
            </a:pPr>
            <a:r>
              <a:rPr lang="uk-UA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buNone/>
              <a:defRPr/>
            </a:pPr>
            <a:r>
              <a:rPr lang="uk-UA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102 700,0 тис. грн.</a:t>
            </a:r>
          </a:p>
          <a:p>
            <a:pPr algn="ctr">
              <a:buNone/>
              <a:defRPr/>
            </a:pPr>
            <a:endParaRPr lang="uk-UA" sz="56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  <a:defRPr/>
            </a:pPr>
            <a:endParaRPr lang="uk-UA" sz="6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buNone/>
              <a:defRPr/>
            </a:pPr>
            <a:r>
              <a:rPr lang="uk-UA" sz="8000" b="1" dirty="0" smtClean="0">
                <a:solidFill>
                  <a:schemeClr val="tx1">
                    <a:lumMod val="95000"/>
                    <a:lumOff val="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Потужність: кількість робочих місць 387 людей.</a:t>
            </a:r>
            <a:endParaRPr lang="ru-RU" sz="8000" dirty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1026" name="Picture 2" descr="D:\Локальный диск\D\Картинки\csm_160524_Symposium_Essbare_Fassade_Bild3_Quer_d795081f51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3231" y="357166"/>
            <a:ext cx="5137872" cy="3429024"/>
          </a:xfrm>
          <a:prstGeom prst="rect">
            <a:avLst/>
          </a:prstGeom>
          <a:noFill/>
        </p:spPr>
      </p:pic>
      <p:pic>
        <p:nvPicPr>
          <p:cNvPr id="1027" name="Picture 3" descr="D:\Локальный диск\D\Картинки\Мостицька, 20 у середині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2533" y="3143248"/>
            <a:ext cx="4939428" cy="35719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</a:rPr>
              <a:t>Реконструкція будівлі на проспекті Правди, 4 для розміщення Центру комплексної реабілітації для осіб з інвалідністю</a:t>
            </a:r>
            <a:endParaRPr lang="ru-RU" sz="2400" b="1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026" name="Picture 2" descr="D:\Локальный диск\D\Картинки\Правди, 4.jpg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1500174"/>
            <a:ext cx="4734237" cy="3106843"/>
          </a:xfrm>
          <a:prstGeom prst="rect">
            <a:avLst/>
          </a:prstGeom>
          <a:noFill/>
        </p:spPr>
      </p:pic>
      <p:pic>
        <p:nvPicPr>
          <p:cNvPr id="1027" name="Picture 3" descr="D:\Локальный диск\D\Картинки\Правди, 4 (3)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4929198"/>
            <a:ext cx="2214578" cy="1660934"/>
          </a:xfrm>
          <a:prstGeom prst="rect">
            <a:avLst/>
          </a:prstGeom>
          <a:noFill/>
        </p:spPr>
      </p:pic>
      <p:pic>
        <p:nvPicPr>
          <p:cNvPr id="1028" name="Picture 4" descr="D:\Локальный диск\D\Картинки\Правди, 4 (4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58016" y="3714752"/>
            <a:ext cx="2107365" cy="1404910"/>
          </a:xfrm>
          <a:prstGeom prst="rect">
            <a:avLst/>
          </a:prstGeom>
          <a:noFill/>
        </p:spPr>
      </p:pic>
      <p:pic>
        <p:nvPicPr>
          <p:cNvPr id="1029" name="Picture 5" descr="D:\Локальный диск\D\Картинки\Правди, 4 (2)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72264" y="4929198"/>
            <a:ext cx="2381257" cy="1584618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5357818" y="1857364"/>
            <a:ext cx="378618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03.2021 – 12.2022 </a:t>
            </a:r>
            <a:r>
              <a:rPr lang="uk-UA" sz="2000" b="1" dirty="0" err="1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р.р</a:t>
            </a:r>
            <a:endParaRPr lang="ru-RU" sz="2000" dirty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428596" y="4549676"/>
            <a:ext cx="4429156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87 000,0 тис. грн.</a:t>
            </a:r>
          </a:p>
          <a:p>
            <a:pPr algn="ctr">
              <a:defRPr/>
            </a:pPr>
            <a:endParaRPr lang="uk-UA" sz="2000" b="1" dirty="0" smtClean="0">
              <a:ln>
                <a:solidFill>
                  <a:schemeClr val="accent3">
                    <a:lumMod val="60000"/>
                    <a:lumOff val="40000"/>
                  </a:schemeClr>
                </a:solidFill>
              </a:ln>
              <a:solidFill>
                <a:schemeClr val="accent6">
                  <a:lumMod val="5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>
                  <a:solidFill>
                    <a:schemeClr val="accent3">
                      <a:lumMod val="60000"/>
                      <a:lumOff val="40000"/>
                    </a:schemeClr>
                  </a:solidFill>
                </a:ln>
                <a:solidFill>
                  <a:schemeClr val="accent6">
                    <a:lumMod val="5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Arial" pitchFamily="34" charset="0"/>
                <a:cs typeface="Arial" pitchFamily="34" charset="0"/>
              </a:rPr>
              <a:t>Потужність: одночасно зможе прийняти 100 осіб.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2500330"/>
          </a:xfrm>
        </p:spPr>
        <p:txBody>
          <a:bodyPr>
            <a:noAutofit/>
          </a:bodyPr>
          <a:lstStyle/>
          <a:p>
            <a:r>
              <a:rPr lang="uk-UA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Б</a:t>
            </a: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удівництво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каналізаційної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водопровідної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мереж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відновленнямдорожньогопокриття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в приватному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секторіСирецькогомасиву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по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Рилєєва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Шполянській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Верболозній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Тагільській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Рясному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b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пров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Верболозному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, та </a:t>
            </a: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водопровіднімережівідкінця</a:t>
            </a:r>
            <a: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b="1" dirty="0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err="1" smtClean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Верболозної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до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вул</a:t>
            </a:r>
            <a:r>
              <a:rPr lang="ru-RU" sz="2400" b="1" dirty="0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2400" b="1" dirty="0" err="1"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Петропавлівської</a:t>
            </a:r>
            <a:endParaRPr lang="ru-RU" sz="2400" dirty="0"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3714752"/>
          <a:ext cx="8501121" cy="1874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07"/>
                <a:gridCol w="2833707"/>
                <a:gridCol w="28337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1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Місяць, рік початку і закінчення будівництва</a:t>
                      </a:r>
                      <a:endParaRPr lang="ru-RU" sz="21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dirty="0" smtClean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1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Потужність, км.</a:t>
                      </a:r>
                      <a:endParaRPr lang="ru-RU" sz="21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1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rgbClr val="FFC000"/>
                          </a:solidFill>
                          <a:effectLst>
                            <a:glow rad="63500">
                              <a:schemeClr val="accent6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Кошторисна вартість, тис. грн.</a:t>
                      </a:r>
                      <a:endParaRPr lang="ru-RU" sz="21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01.2019</a:t>
                      </a: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12.2021</a:t>
                      </a:r>
                      <a:endParaRPr lang="ru-RU" sz="2400" b="1" dirty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 – 2,7</a:t>
                      </a:r>
                    </a:p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К – 2,03</a:t>
                      </a:r>
                      <a:endParaRPr lang="ru-RU" sz="2400" b="1" dirty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effectLst>
                            <a:glow rad="101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26 000,0</a:t>
                      </a:r>
                      <a:endParaRPr lang="ru-RU" sz="2400" b="1" dirty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9000">
    <p:strips dir="ru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29642" cy="2225668"/>
          </a:xfrm>
        </p:spPr>
        <p:txBody>
          <a:bodyPr>
            <a:noAutofit/>
          </a:bodyPr>
          <a:lstStyle/>
          <a:p>
            <a:r>
              <a:rPr lang="uk-UA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Будівництво з добудовою зовнішніх мереж водопроводу та каналізації на вул. Ростовській та вул. </a:t>
            </a:r>
            <a:r>
              <a:rPr lang="uk-UA" sz="3200" dirty="0" err="1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Пуща-Водицькій</a:t>
            </a:r>
            <a:r>
              <a:rPr lang="uk-UA" sz="3200" dirty="0" smtClean="0">
                <a:ln w="18415" cmpd="sng">
                  <a:solidFill>
                    <a:srgbClr val="FFFF00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у Подільському районі м. Києва</a:t>
            </a:r>
            <a:endParaRPr lang="ru-RU" sz="3200" dirty="0">
              <a:ln w="18415" cmpd="sng">
                <a:solidFill>
                  <a:srgbClr val="FFFF00"/>
                </a:solidFill>
                <a:prstDash val="solid"/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/>
        </p:nvGraphicFramePr>
        <p:xfrm>
          <a:off x="357158" y="3571876"/>
          <a:ext cx="8501121" cy="2621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833707"/>
                <a:gridCol w="2833707"/>
                <a:gridCol w="2833707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635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Місяць, рік початку і закінчення будівництва</a:t>
                      </a:r>
                      <a:endParaRPr lang="ru-RU" sz="24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50800" dist="38100" dir="16200000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100" b="1" dirty="0" smtClean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rgbClr val="FFC000"/>
                        </a:solidFill>
                        <a:effectLst>
                          <a:glow rad="63500">
                            <a:schemeClr val="accent6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635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  <a:outerShdw blurRad="50800" dist="38100" dir="16200000" rotWithShape="0">
                              <a:prstClr val="black">
                                <a:alpha val="40000"/>
                              </a:prstClr>
                            </a:outerShd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Потужність, км.</a:t>
                      </a:r>
                      <a:endParaRPr lang="ru-RU" sz="24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  <a:outerShdw blurRad="50800" dist="38100" dir="16200000" rotWithShape="0">
                            <a:prstClr val="black">
                              <a:alpha val="40000"/>
                            </a:prstClr>
                          </a:outerShd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chemeClr val="tx1"/>
                          </a:solidFill>
                          <a:effectLst>
                            <a:glow rad="63500">
                              <a:schemeClr val="accent2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Кошторисна вартість, тис. грн.</a:t>
                      </a:r>
                      <a:endParaRPr lang="ru-RU" sz="24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chemeClr val="tx1"/>
                        </a:solidFill>
                        <a:effectLst>
                          <a:glow rad="63500">
                            <a:schemeClr val="accent2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800" b="1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06.2007</a:t>
                      </a:r>
                    </a:p>
                    <a:p>
                      <a:pPr algn="ctr"/>
                      <a:r>
                        <a:rPr lang="uk-UA" sz="2800" b="1" dirty="0" smtClean="0"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12.2020</a:t>
                      </a:r>
                      <a:endParaRPr lang="ru-RU" sz="2800" b="1" dirty="0">
                        <a:solidFill>
                          <a:srgbClr val="FFFF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32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 – 0,843</a:t>
                      </a:r>
                    </a:p>
                    <a:p>
                      <a:pPr algn="ctr"/>
                      <a:r>
                        <a:rPr lang="uk-UA" sz="32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К – 0,951</a:t>
                      </a:r>
                      <a:endParaRPr lang="ru-RU" sz="32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rgbClr val="FFFF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1200" b="1" dirty="0" smtClean="0">
                        <a:effectLst>
                          <a:glow rad="101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  <a:p>
                      <a:pPr algn="ctr"/>
                      <a:r>
                        <a:rPr lang="uk-UA" sz="3200" b="1" dirty="0" smtClean="0">
                          <a:ln>
                            <a:solidFill>
                              <a:schemeClr val="accent1">
                                <a:lumMod val="50000"/>
                              </a:schemeClr>
                            </a:solidFill>
                          </a:ln>
                          <a:solidFill>
                            <a:srgbClr val="FFFF00"/>
                          </a:solidFill>
                          <a:effectLst>
                            <a:glow rad="63500">
                              <a:schemeClr val="accent1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9 670,40</a:t>
                      </a:r>
                      <a:endParaRPr lang="ru-RU" sz="3200" b="1" dirty="0">
                        <a:ln>
                          <a:solidFill>
                            <a:schemeClr val="accent1">
                              <a:lumMod val="50000"/>
                            </a:schemeClr>
                          </a:solidFill>
                        </a:ln>
                        <a:solidFill>
                          <a:srgbClr val="FFFF00"/>
                        </a:solidFill>
                        <a:effectLst>
                          <a:glow rad="63500">
                            <a:schemeClr val="accent1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6000"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00034" y="2285992"/>
            <a:ext cx="8229600" cy="1143000"/>
          </a:xfrm>
        </p:spPr>
        <p:txBody>
          <a:bodyPr>
            <a:noAutofit/>
          </a:bodyPr>
          <a:lstStyle/>
          <a:p>
            <a:r>
              <a:rPr lang="uk-UA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Введені в експлуатацію об</a:t>
            </a:r>
            <a:r>
              <a:rPr lang="en-US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’</a:t>
            </a:r>
            <a:r>
              <a:rPr lang="uk-UA" b="1" dirty="0" err="1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єкти</a:t>
            </a:r>
            <a:r>
              <a:rPr lang="en-US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 </a:t>
            </a:r>
            <a:r>
              <a:rPr lang="uk-UA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</a:rPr>
              <a:t>та передані на баланс експлуатуючій організації</a:t>
            </a:r>
            <a:endParaRPr lang="uk-UA" b="1" dirty="0">
              <a:ln>
                <a:solidFill>
                  <a:schemeClr val="accent4">
                    <a:lumMod val="50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101600">
                  <a:schemeClr val="accent4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4000" r="-1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939916"/>
          </a:xfrm>
        </p:spPr>
        <p:txBody>
          <a:bodyPr>
            <a:noAutofit/>
          </a:bodyPr>
          <a:lstStyle/>
          <a:p>
            <a:r>
              <a:rPr lang="uk-UA" sz="32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Будівництво з добудовою зовнішніх мереж водопроводу на вул. Чигиринській на житловому масиві Виноградар у Подільському районі м. Києва</a:t>
            </a:r>
            <a:endParaRPr lang="ru-RU" sz="32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072066" y="2786058"/>
            <a:ext cx="3857652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03.2006 – 12.2019 </a:t>
            </a:r>
            <a:r>
              <a:rPr lang="uk-UA" sz="2400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4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9F28A8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400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          5 161,20  тис. грн.</a:t>
            </a:r>
          </a:p>
          <a:p>
            <a:pPr algn="ctr">
              <a:defRPr/>
            </a:pPr>
            <a:endParaRPr lang="uk-UA" sz="24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rgbClr val="9F28A8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rgbClr val="9F28A8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Потужність: В – 500 м.    </a:t>
            </a:r>
            <a:r>
              <a:rPr lang="uk-UA" sz="24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</a:t>
            </a:r>
            <a:endParaRPr lang="uk-UA" sz="2400" b="1" dirty="0" smtClean="0">
              <a:solidFill>
                <a:schemeClr val="bg2">
                  <a:lumMod val="25000"/>
                </a:schemeClr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/>
          </a:p>
        </p:txBody>
      </p:sp>
      <p:pic>
        <p:nvPicPr>
          <p:cNvPr id="2050" name="Picture 2" descr="D:\Локальный диск\D\ЧИГИРИНСЬКА    ЗОВНІШНІ МЕРЕЖИ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34" y="2285992"/>
            <a:ext cx="4348400" cy="42862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511288"/>
          </a:xfrm>
        </p:spPr>
        <p:txBody>
          <a:bodyPr>
            <a:noAutofit/>
          </a:bodyPr>
          <a:lstStyle/>
          <a:p>
            <a:r>
              <a:rPr lang="uk-UA" sz="3200" dirty="0" smtClean="0"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</a:effectLst>
              </a:rPr>
              <a:t>Будівництво з добудовою зовнішніх мереж водопроводу та каналізації на вулиці Муси Джаліля на житловому масиві Виноградар у Подільському районі м. Києва</a:t>
            </a:r>
            <a:endParaRPr lang="ru-RU" sz="3200" dirty="0">
              <a:effectLst>
                <a:glow rad="228600">
                  <a:schemeClr val="accent2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5214942" y="2786058"/>
            <a:ext cx="3929058" cy="33239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03.2007 – 12.2019 </a:t>
            </a:r>
            <a:r>
              <a:rPr lang="uk-UA" sz="2000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0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000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</a:t>
            </a:r>
            <a:r>
              <a:rPr lang="en-US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 </a:t>
            </a: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361,</a:t>
            </a:r>
            <a:r>
              <a:rPr lang="en-US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 тис. грн.</a:t>
            </a:r>
          </a:p>
          <a:p>
            <a:pPr algn="ctr">
              <a:defRPr/>
            </a:pPr>
            <a:endParaRPr lang="uk-UA" sz="20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effectLst>
                <a:glow rad="228600">
                  <a:schemeClr val="accent2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Потужність: В – 500 м.</a:t>
            </a:r>
          </a:p>
          <a:p>
            <a:pPr algn="ctr">
              <a:defRPr/>
            </a:pPr>
            <a:r>
              <a:rPr lang="uk-UA" sz="2000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effectLst>
                  <a:glow rad="228600">
                    <a:schemeClr val="accent2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К - 400 м.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/>
          </a:p>
        </p:txBody>
      </p:sp>
      <p:pic>
        <p:nvPicPr>
          <p:cNvPr id="1026" name="Picture 2" descr="D:\Локальный диск\D\ДЖАЛІЛЯ ЗОВНІШНІ МЕРЕЖІ\Безымянный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2643182"/>
            <a:ext cx="4967300" cy="3636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7818" y="274638"/>
            <a:ext cx="3328982" cy="1368412"/>
          </a:xfrm>
        </p:spPr>
        <p:txBody>
          <a:bodyPr>
            <a:normAutofit fontScale="90000"/>
          </a:bodyPr>
          <a:lstStyle/>
          <a:p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Реконструкція скверу з влаштуванням фонтана на площі Червона </a:t>
            </a:r>
            <a:r>
              <a:rPr lang="uk-UA" sz="2400" dirty="0" err="1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пресня</a:t>
            </a:r>
            <a:r>
              <a:rPr lang="uk-UA" sz="2400" dirty="0" smtClean="0">
                <a:solidFill>
                  <a:schemeClr val="accent1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</a:rPr>
              <a:t> (ІІ черга)</a:t>
            </a:r>
            <a:endParaRPr lang="ru-RU" sz="2400" dirty="0">
              <a:solidFill>
                <a:schemeClr val="accent1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42910" y="3143248"/>
            <a:ext cx="3214710" cy="13542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Загальна вартість: </a:t>
            </a:r>
          </a:p>
          <a:p>
            <a:pPr algn="ctr">
              <a:defRPr/>
            </a:pPr>
            <a:endParaRPr lang="uk-UA" sz="500" b="1" spc="-3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7 737 ,1 тис. грн.</a:t>
            </a:r>
            <a:endParaRPr lang="en-US" b="1" spc="-30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Виконано робіт: </a:t>
            </a:r>
          </a:p>
          <a:p>
            <a:pPr algn="ctr">
              <a:defRPr/>
            </a:pPr>
            <a:endParaRPr lang="uk-UA" sz="500" b="1" dirty="0" smtClean="0">
              <a:solidFill>
                <a:schemeClr val="accent1">
                  <a:lumMod val="75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7 253,0 тис. грн</a:t>
            </a:r>
            <a:r>
              <a:rPr lang="uk-UA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28" name="Picture 4" descr="D:\Локальный диск\D\Картинки\Новая папка\Червона пресня 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4261465" cy="2838976"/>
          </a:xfrm>
          <a:prstGeom prst="rect">
            <a:avLst/>
          </a:prstGeom>
          <a:noFill/>
        </p:spPr>
      </p:pic>
      <p:pic>
        <p:nvPicPr>
          <p:cNvPr id="1029" name="Picture 5" descr="D:\Локальный диск\D\Картинки\Новая папка\Червона пресня 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72000" y="3714752"/>
            <a:ext cx="4357717" cy="2905145"/>
          </a:xfrm>
          <a:prstGeom prst="rect">
            <a:avLst/>
          </a:prstGeom>
          <a:noFill/>
        </p:spPr>
      </p:pic>
      <p:pic>
        <p:nvPicPr>
          <p:cNvPr id="1030" name="Picture 6" descr="D:\Локальный диск\D\Картинки\Новая папка\Червона пресня 3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715008" y="1714488"/>
            <a:ext cx="3214710" cy="1928826"/>
          </a:xfrm>
          <a:prstGeom prst="rect">
            <a:avLst/>
          </a:prstGeom>
          <a:noFill/>
        </p:spPr>
      </p:pic>
      <p:pic>
        <p:nvPicPr>
          <p:cNvPr id="1031" name="Picture 7" descr="D:\Локальный диск\D\Картинки\Новая папка\Червона пресня 4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14348" y="4572008"/>
            <a:ext cx="3143272" cy="2108540"/>
          </a:xfrm>
          <a:prstGeom prst="rect">
            <a:avLst/>
          </a:prstGeom>
          <a:noFill/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71472" y="2500306"/>
            <a:ext cx="8229600" cy="1143000"/>
          </a:xfrm>
        </p:spPr>
        <p:txBody>
          <a:bodyPr>
            <a:noAutofit/>
          </a:bodyPr>
          <a:lstStyle/>
          <a:p>
            <a:r>
              <a:rPr lang="uk-UA" sz="6200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Об</a:t>
            </a:r>
            <a:r>
              <a:rPr lang="en-US" sz="6200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’</a:t>
            </a:r>
            <a:r>
              <a:rPr lang="uk-UA" sz="6200" dirty="0" err="1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єкти</a:t>
            </a:r>
            <a:r>
              <a:rPr lang="uk-UA" sz="6200" dirty="0" smtClean="0">
                <a:ln>
                  <a:solidFill>
                    <a:srgbClr val="002060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, які планується ввести в експлуатацію у 2020 році</a:t>
            </a:r>
            <a:endParaRPr lang="ru-RU" sz="6200" dirty="0">
              <a:ln>
                <a:solidFill>
                  <a:srgbClr val="002060"/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Реконструкція шкільного стадіону середньої школи № 243 на вул. </a:t>
            </a:r>
            <a:r>
              <a:rPr lang="uk-UA" sz="2800" b="1" dirty="0" err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Новомостицькій</a:t>
            </a:r>
            <a:r>
              <a:rPr lang="uk-UA" sz="2800" b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, 10</a:t>
            </a:r>
            <a:endParaRPr lang="ru-RU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102" name="Picture 6" descr="D:\Локальный диск\D\Картинки\2011102023242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5720" y="3071810"/>
            <a:ext cx="4357718" cy="3417569"/>
          </a:xfrm>
          <a:prstGeom prst="rect">
            <a:avLst/>
          </a:prstGeom>
          <a:noFill/>
        </p:spPr>
      </p:pic>
      <p:sp>
        <p:nvSpPr>
          <p:cNvPr id="14" name="Прямоугольник 13"/>
          <p:cNvSpPr/>
          <p:nvPr/>
        </p:nvSpPr>
        <p:spPr>
          <a:xfrm>
            <a:off x="142844" y="2000240"/>
            <a:ext cx="40719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07.2017 – 12.2018 </a:t>
            </a:r>
            <a:r>
              <a:rPr lang="uk-UA" b="1" dirty="0" err="1" smtClean="0">
                <a:solidFill>
                  <a:schemeClr val="accent1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р.р</a:t>
            </a:r>
            <a:endParaRPr lang="ru-RU" dirty="0">
              <a:solidFill>
                <a:schemeClr val="accent1">
                  <a:lumMod val="7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0" y="2643182"/>
            <a:ext cx="4572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b="1" spc="-30" dirty="0" err="1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: 28</a:t>
            </a:r>
            <a:r>
              <a:rPr lang="en-US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spc="-30" dirty="0" smtClean="0">
                <a:solidFill>
                  <a:schemeClr val="accent1">
                    <a:lumMod val="75000"/>
                  </a:schemeClr>
                </a:solidFill>
                <a:effectLst>
                  <a:innerShdw blurRad="63500" dist="50800" dir="10800000">
                    <a:prstClr val="black">
                      <a:alpha val="50000"/>
                    </a:prstClr>
                  </a:innerShdw>
                </a:effectLst>
                <a:latin typeface="Arial" pitchFamily="34" charset="0"/>
                <a:cs typeface="Arial" pitchFamily="34" charset="0"/>
              </a:rPr>
              <a:t>926,3 тис. грн.</a:t>
            </a:r>
            <a:endParaRPr lang="uk-UA" b="1" spc="-30" dirty="0" smtClean="0">
              <a:solidFill>
                <a:schemeClr val="accent4">
                  <a:lumMod val="20000"/>
                  <a:lumOff val="80000"/>
                </a:schemeClr>
              </a:solidFill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18433" name="Picture 1" descr="D:\Локальный диск\D\СТАДІОН ШКОЛИ №243\ФОТО ОБ'ЄКТА\IMG_2167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7752" y="1357298"/>
            <a:ext cx="4064000" cy="3048000"/>
          </a:xfrm>
          <a:prstGeom prst="rect">
            <a:avLst/>
          </a:prstGeom>
          <a:noFill/>
        </p:spPr>
      </p:pic>
      <p:pic>
        <p:nvPicPr>
          <p:cNvPr id="18434" name="Picture 2" descr="D:\Локальный диск\D\СТАДІОН ШКОЛИ №243\ФОТО ОБ'ЄКТА\IMG_2246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857752" y="4000504"/>
            <a:ext cx="4064000" cy="2690810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diamond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dirty="0" smtClean="0">
                <a:effectLst>
                  <a:glow rad="63500">
                    <a:schemeClr val="accent3">
                      <a:satMod val="175000"/>
                      <a:alpha val="40000"/>
                    </a:schemeClr>
                  </a:glow>
                </a:effectLst>
              </a:rPr>
              <a:t>Будівництво громадської вбиральні на Андріївському узвозі</a:t>
            </a:r>
            <a:endParaRPr lang="ru-RU" dirty="0">
              <a:effectLst>
                <a:glow rad="635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3074" name="Picture 2" descr="D:\Локальный диск\D\ГРОМАДСЬКІ ВБИРАЛЬНІ НА АНДРІЇВСЬКОМУ УЗВОЗІ\ФОТО\FB_IMG_1549873227139 (1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11511" y="1357298"/>
            <a:ext cx="2732489" cy="33575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5" name="Picture 3" descr="D:\Локальный диск\D\ГРОМАДСЬКІ ВБИРАЛЬНІ НА АНДРІЇВСЬКОМУ УЗВОЗІ\ФОТО\FB_IMG_1549873424745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929314" y="4446985"/>
            <a:ext cx="3214686" cy="24110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D:\Локальный диск\D\ГРОМАДСЬКІ ВБИРАЛЬНІ НА АНДРІЇВСЬКОМУ УЗВОЗІ\ФОТО\FB_IMG_154987327197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43306" y="3047997"/>
            <a:ext cx="2857502" cy="38100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0" y="2000240"/>
            <a:ext cx="3786182" cy="4278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200" b="1" dirty="0" smtClean="0">
                <a:ln>
                  <a:solidFill>
                    <a:schemeClr val="accent3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200" b="1" dirty="0" smtClean="0">
                <a:ln>
                  <a:solidFill>
                    <a:schemeClr val="accent3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05.2018 – 12.201</a:t>
            </a:r>
            <a:r>
              <a:rPr lang="en-US" sz="2200" b="1" dirty="0" smtClean="0">
                <a:ln>
                  <a:solidFill>
                    <a:schemeClr val="accent3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uk-UA" sz="2200" b="1" dirty="0" smtClean="0">
                <a:ln>
                  <a:solidFill>
                    <a:schemeClr val="accent3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200" b="1" dirty="0" err="1" smtClean="0">
                <a:ln>
                  <a:solidFill>
                    <a:schemeClr val="accent3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200" b="1" dirty="0" smtClean="0">
                <a:ln>
                  <a:solidFill>
                    <a:schemeClr val="accent3"/>
                  </a:solidFill>
                </a:ln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2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uk-UA" sz="22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sz="2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sz="2200" b="1" dirty="0" err="1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sz="2200" b="1" dirty="0" smtClean="0">
                <a:effectLst>
                  <a:glow rad="139700">
                    <a:schemeClr val="accent5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4 714,9 тис. грн.</a:t>
            </a:r>
          </a:p>
          <a:p>
            <a:pPr algn="ctr">
              <a:defRPr/>
            </a:pPr>
            <a:endParaRPr lang="uk-UA" sz="22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uk-UA" sz="22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uk-UA" sz="2200" b="1" dirty="0" smtClean="0"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200" b="1" dirty="0" smtClean="0"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Потужність: на 9 місць.</a:t>
            </a:r>
          </a:p>
          <a:p>
            <a:pPr algn="ctr">
              <a:defRPr/>
            </a:pPr>
            <a:endParaRPr lang="uk-UA" sz="1200" b="1" dirty="0" smtClean="0">
              <a:solidFill>
                <a:schemeClr val="tx1">
                  <a:lumMod val="95000"/>
                  <a:lumOff val="5000"/>
                </a:schemeClr>
              </a:solidFill>
              <a:effectLst>
                <a:glow rad="63500">
                  <a:schemeClr val="accent3">
                    <a:satMod val="175000"/>
                    <a:alpha val="40000"/>
                  </a:scheme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/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000" r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2082792"/>
          </a:xfrm>
        </p:spPr>
        <p:txBody>
          <a:bodyPr>
            <a:noAutofit/>
          </a:bodyPr>
          <a:lstStyle/>
          <a:p>
            <a:r>
              <a:rPr lang="uk-UA" sz="3600" b="1" dirty="0" smtClean="0">
                <a:ln w="12700">
                  <a:solidFill>
                    <a:schemeClr val="accent5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Будівництво з добудовою зовнішніх мереж водопроводу та каналізації на вулиці Косенка на житловому масиві Виноградар у Подільському районі        м. Києва</a:t>
            </a:r>
            <a:endParaRPr lang="ru-RU" sz="3600" b="1" dirty="0">
              <a:ln w="12700">
                <a:solidFill>
                  <a:schemeClr val="accent5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pic>
        <p:nvPicPr>
          <p:cNvPr id="1027" name="Picture 3" descr="D:\Локальный диск\D\КОСЕНКА ЗОВНІШНІ МЕРЕЖІ\ФОТО\Безымянный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3" y="3143248"/>
            <a:ext cx="5072098" cy="34708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5214942" y="3429000"/>
            <a:ext cx="392905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04.2007 – 12.201</a:t>
            </a:r>
            <a:r>
              <a:rPr lang="en-US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12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b="1" dirty="0" err="1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: 5 715,4 тис. грн.</a:t>
            </a:r>
          </a:p>
          <a:p>
            <a:pPr algn="ctr">
              <a:defRPr/>
            </a:pPr>
            <a:endParaRPr lang="uk-UA" sz="1200" b="1" dirty="0" smtClean="0">
              <a:ln w="12700">
                <a:solidFill>
                  <a:schemeClr val="bg2">
                    <a:lumMod val="7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glow rad="228600">
                  <a:schemeClr val="accent6">
                    <a:satMod val="175000"/>
                    <a:alpha val="40000"/>
                  </a:schemeClr>
                </a:glow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Потужність: В – 760 м.</a:t>
            </a:r>
          </a:p>
          <a:p>
            <a:pPr algn="ctr">
              <a:defRPr/>
            </a:pPr>
            <a:r>
              <a:rPr lang="uk-UA" b="1" dirty="0" smtClean="0">
                <a:ln w="12700">
                  <a:solidFill>
                    <a:schemeClr val="bg2">
                      <a:lumMod val="7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glow rad="228600">
                    <a:schemeClr val="accent6">
                      <a:satMod val="175000"/>
                      <a:alpha val="40000"/>
                    </a:schemeClr>
                  </a:glow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            К - 480 м.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77000" b="-7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uk-UA" sz="28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Реконструкція будівлі дошкільного навчального закладу № 486 на вул. Маршала Гречка, 20-Д</a:t>
            </a:r>
            <a:endParaRPr lang="ru-RU" sz="2800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142844" y="1785926"/>
            <a:ext cx="4857784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04.2017 – 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0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6.201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Вартість об</a:t>
            </a:r>
            <a:r>
              <a:rPr lang="en-US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’</a:t>
            </a:r>
            <a:r>
              <a:rPr lang="uk-UA" b="1" dirty="0" err="1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єкта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: 10 841,2 тис. грн.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Arial" pitchFamily="34" charset="0"/>
                <a:cs typeface="Arial" pitchFamily="34" charset="0"/>
              </a:rPr>
              <a:t>Потужність: збільшиться на 60 дітей.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ru-RU" b="1" dirty="0"/>
          </a:p>
        </p:txBody>
      </p:sp>
      <p:pic>
        <p:nvPicPr>
          <p:cNvPr id="1027" name="Picture 3" descr="D:\Локальный диск\D\ДНЗ № 486\Фото об'єкта\image-0-02-04-d6b0c108c4e1edf0bdf5dd8b7a346ced7c0eab8c163822d8704cc5d2d21cab4e-V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6248" y="3929066"/>
            <a:ext cx="2269324" cy="2740013"/>
          </a:xfrm>
          <a:prstGeom prst="rect">
            <a:avLst/>
          </a:prstGeom>
          <a:noFill/>
        </p:spPr>
      </p:pic>
      <p:pic>
        <p:nvPicPr>
          <p:cNvPr id="1028" name="Picture 4" descr="D:\Локальный диск\D\ДНЗ № 486\Фото об'єкта\image-0-02-04-9b6a433ea15f38692f57445579479ef87420667deb98c335dc41f17cc8fb68de-V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3929066"/>
            <a:ext cx="2339576" cy="2714644"/>
          </a:xfrm>
          <a:prstGeom prst="rect">
            <a:avLst/>
          </a:prstGeom>
          <a:noFill/>
        </p:spPr>
      </p:pic>
      <p:pic>
        <p:nvPicPr>
          <p:cNvPr id="19458" name="Picture 2" descr="D:\Локальный диск\D\ДНЗ № 486\Фото об'єкта\imgb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4282" y="3786190"/>
            <a:ext cx="4500562" cy="2901962"/>
          </a:xfrm>
          <a:prstGeom prst="rect">
            <a:avLst/>
          </a:prstGeom>
          <a:noFill/>
        </p:spPr>
      </p:pic>
      <p:pic>
        <p:nvPicPr>
          <p:cNvPr id="19459" name="Picture 3" descr="D:\Локальный диск\D\ДНЗ № 486\Фото об'єкта\imgbig (4)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000240"/>
            <a:ext cx="2643206" cy="1953029"/>
          </a:xfrm>
          <a:prstGeom prst="rect">
            <a:avLst/>
          </a:prstGeom>
          <a:noFill/>
        </p:spPr>
      </p:pic>
      <p:pic>
        <p:nvPicPr>
          <p:cNvPr id="19460" name="Picture 4" descr="D:\Локальный диск\D\ДНЗ № 486\Фото об'єкта\imgbig (9)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000860" y="2000240"/>
            <a:ext cx="2143140" cy="1928826"/>
          </a:xfrm>
          <a:prstGeom prst="rect">
            <a:avLst/>
          </a:prstGeom>
          <a:noFill/>
        </p:spPr>
      </p:pic>
    </p:spTree>
  </p:cSld>
  <p:clrMapOvr>
    <a:masterClrMapping/>
  </p:clrMapOvr>
  <p:transition spd="slow" advClick="0" advTm="10000">
    <p:cover dir="d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50000" b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Реконструкція будівлі дошкільного навчального закладу </a:t>
            </a:r>
            <a:r>
              <a:rPr lang="uk-UA" sz="2400" b="1" dirty="0" err="1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компенсуючого</a:t>
            </a:r>
            <a:r>
              <a:rPr lang="uk-UA" sz="2400" b="1" dirty="0" smtClean="0">
                <a:solidFill>
                  <a:srgbClr val="FFFF00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типу (санаторного)  № 151 Подільського району м. Києва на вулиці Маршала Гречка, 10-А</a:t>
            </a:r>
            <a:endParaRPr lang="ru-RU" sz="2400" b="1" dirty="0">
              <a:solidFill>
                <a:srgbClr val="FFFF00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2428868"/>
            <a:ext cx="4643470" cy="23574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D:\Локальный диск\D\Картинки\922889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72066" y="1571612"/>
            <a:ext cx="3786214" cy="2522107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0" y="1500174"/>
            <a:ext cx="450056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03.2019 – 12.2020 </a:t>
            </a:r>
            <a:r>
              <a:rPr lang="uk-UA" b="1" dirty="0" err="1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р.р</a:t>
            </a: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r>
              <a:rPr lang="uk-UA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Кошторисна вартість: </a:t>
            </a:r>
            <a:r>
              <a:rPr lang="en-US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38</a:t>
            </a:r>
            <a:r>
              <a:rPr lang="uk-UA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296</a:t>
            </a:r>
            <a:r>
              <a:rPr lang="uk-UA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303</a:t>
            </a:r>
            <a:r>
              <a:rPr lang="uk-UA" sz="1700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 тис. грн.</a:t>
            </a:r>
            <a:endParaRPr lang="ru-RU" sz="1700" b="1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5000628" y="4214818"/>
            <a:ext cx="378621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solidFill>
                  <a:schemeClr val="bg2">
                    <a:lumMod val="25000"/>
                  </a:schemeClr>
                </a:solidFill>
                <a:latin typeface="Arial" pitchFamily="34" charset="0"/>
                <a:cs typeface="Arial" pitchFamily="34" charset="0"/>
              </a:rPr>
              <a:t>Потужність: збільшиться на 42 дитини.</a:t>
            </a:r>
          </a:p>
          <a:p>
            <a:pPr algn="ctr">
              <a:defRPr/>
            </a:pPr>
            <a:endParaRPr lang="uk-UA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8" name="Рисунок 7"/>
          <p:cNvPicPr/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5720" y="4570822"/>
            <a:ext cx="4591050" cy="2287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slow" advClick="0" advTm="10000">
    <p:diamond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1000" r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28596" y="500042"/>
            <a:ext cx="8229600" cy="2500330"/>
          </a:xfrm>
        </p:spPr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Каналізування та водопостачання приватного сектору (ІІ черга будівництва) </a:t>
            </a:r>
            <a:r>
              <a:rPr lang="uk-UA" sz="2400" b="1" dirty="0" err="1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Замковецько-Білицького</a:t>
            </a:r>
            <a:r>
              <a:rPr lang="uk-UA" sz="2400" b="1" dirty="0" smtClean="0">
                <a:solidFill>
                  <a:schemeClr val="accent2">
                    <a:lumMod val="20000"/>
                    <a:lumOff val="80000"/>
                  </a:schemeClr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</a:effectLst>
                <a:latin typeface="Times New Roman" pitchFamily="18" charset="0"/>
                <a:cs typeface="Times New Roman" pitchFamily="18" charset="0"/>
              </a:rPr>
              <a:t> масиву по вул. Зоряній, вул. Гомельській, пров. Зоряному,                  пров. Гомельському</a:t>
            </a:r>
            <a:endParaRPr lang="ru-RU" sz="2400" dirty="0">
              <a:solidFill>
                <a:schemeClr val="accent2">
                  <a:lumMod val="20000"/>
                  <a:lumOff val="80000"/>
                </a:schemeClr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285720" y="3714752"/>
          <a:ext cx="8572560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43140"/>
                <a:gridCol w="2143140"/>
                <a:gridCol w="2143140"/>
                <a:gridCol w="214314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Місяць, рік початку і закінчення будівництва</a:t>
                      </a:r>
                      <a:endParaRPr lang="ru-RU" sz="24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uk-UA" sz="2400" b="1" dirty="0" smtClean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Потужність, км.</a:t>
                      </a:r>
                      <a:endParaRPr lang="ru-RU" sz="24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Кошторисна вартість, тис. грн.</a:t>
                      </a:r>
                      <a:endParaRPr lang="ru-RU" sz="24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Виконано робіт </a:t>
                      </a:r>
                      <a:r>
                        <a:rPr lang="uk-UA" sz="2400" b="1" baseline="0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(тис. грн.)</a:t>
                      </a:r>
                      <a:endParaRPr lang="ru-RU" sz="2400" b="1" dirty="0">
                        <a:ln>
                          <a:solidFill>
                            <a:schemeClr val="accent2">
                              <a:lumMod val="50000"/>
                            </a:schemeClr>
                          </a:solidFill>
                        </a:ln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63500">
                            <a:schemeClr val="accent3">
                              <a:satMod val="175000"/>
                              <a:alpha val="40000"/>
                            </a:schemeClr>
                          </a:glow>
                        </a:effectLst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12.2010</a:t>
                      </a:r>
                    </a:p>
                    <a:p>
                      <a:pPr algn="ctr"/>
                      <a:r>
                        <a:rPr lang="uk-UA" sz="24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12.2020</a:t>
                      </a:r>
                      <a:endParaRPr lang="ru-RU" sz="24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В – 1,29</a:t>
                      </a:r>
                    </a:p>
                    <a:p>
                      <a:pPr algn="ctr"/>
                      <a:r>
                        <a:rPr lang="uk-UA" sz="24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К – 2,09</a:t>
                      </a:r>
                      <a:endParaRPr lang="ru-RU" sz="24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228600">
                              <a:schemeClr val="accent5">
                                <a:satMod val="175000"/>
                                <a:alpha val="40000"/>
                              </a:schemeClr>
                            </a:glow>
                          </a:effectLst>
                        </a:rPr>
                        <a:t>26 532,763</a:t>
                      </a:r>
                      <a:endParaRPr lang="ru-RU" sz="24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2400" b="1" dirty="0" smtClean="0">
                          <a:ln>
                            <a:solidFill>
                              <a:schemeClr val="accent2">
                                <a:lumMod val="50000"/>
                              </a:schemeClr>
                            </a:solidFill>
                          </a:ln>
                          <a:solidFill>
                            <a:schemeClr val="accent2">
                              <a:lumMod val="20000"/>
                              <a:lumOff val="80000"/>
                            </a:schemeClr>
                          </a:solidFill>
                          <a:effectLst>
                            <a:glow rad="63500">
                              <a:schemeClr val="accent3">
                                <a:satMod val="175000"/>
                                <a:alpha val="40000"/>
                              </a:schemeClr>
                            </a:glow>
                          </a:effectLst>
                          <a:latin typeface="Times New Roman" pitchFamily="18" charset="0"/>
                          <a:cs typeface="Times New Roman" pitchFamily="18" charset="0"/>
                        </a:rPr>
                        <a:t>15 495,1 </a:t>
                      </a:r>
                      <a:endParaRPr lang="ru-RU" sz="2400" b="1" dirty="0">
                        <a:solidFill>
                          <a:schemeClr val="accent2">
                            <a:lumMod val="20000"/>
                            <a:lumOff val="80000"/>
                          </a:schemeClr>
                        </a:solidFill>
                        <a:effectLst>
                          <a:glow rad="228600">
                            <a:schemeClr val="accent5">
                              <a:satMod val="175000"/>
                              <a:alpha val="40000"/>
                            </a:schemeClr>
                          </a:glow>
                        </a:effectLst>
                      </a:endParaRPr>
                    </a:p>
                  </a:txBody>
                  <a:tcP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 advClick="0" advTm="9000">
    <p:strips dir="r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2910" y="1500174"/>
            <a:ext cx="8229600" cy="1143000"/>
          </a:xfrm>
        </p:spPr>
        <p:txBody>
          <a:bodyPr>
            <a:noAutofit/>
          </a:bodyPr>
          <a:lstStyle/>
          <a:p>
            <a:r>
              <a:rPr lang="uk-UA" sz="660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/>
            </a:r>
            <a:br>
              <a:rPr lang="uk-UA" sz="660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</a:br>
            <a:r>
              <a:rPr lang="uk-UA" sz="6600" dirty="0" smtClean="0">
                <a:solidFill>
                  <a:schemeClr val="bg1">
                    <a:lumMod val="95000"/>
                  </a:schemeClr>
                </a:solidFill>
                <a:effectLst>
                  <a:glow rad="63500">
                    <a:schemeClr val="accent6">
                      <a:satMod val="175000"/>
                      <a:alpha val="40000"/>
                    </a:schemeClr>
                  </a:glow>
                </a:effectLst>
              </a:rPr>
              <a:t>Перспективне будівництво</a:t>
            </a:r>
            <a:endParaRPr lang="ru-RU" sz="6600" dirty="0">
              <a:solidFill>
                <a:schemeClr val="bg1">
                  <a:lumMod val="95000"/>
                </a:schemeClr>
              </a:solidFill>
              <a:effectLst>
                <a:glow rad="63500">
                  <a:schemeClr val="accent6">
                    <a:satMod val="175000"/>
                    <a:alpha val="40000"/>
                  </a:schemeClr>
                </a:glo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5000" r="-2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400" b="1" dirty="0" smtClean="0">
                <a:solidFill>
                  <a:schemeClr val="accent5">
                    <a:lumMod val="50000"/>
                  </a:schemeClr>
                </a:solidFill>
                <a:effectLst/>
                <a:latin typeface="Times New Roman" pitchFamily="18" charset="0"/>
                <a:cs typeface="Times New Roman" pitchFamily="18" charset="0"/>
              </a:rPr>
              <a:t>Реконструкція з прибудовою до будівлі загальноосвітнього навчального закладу І–ІІІ ступенів «Середня загальноосвітня школа  № 242» Подільського району м. Києва на проспекті Правди, 64-Г</a:t>
            </a:r>
            <a:endParaRPr lang="ru-RU" sz="2400" b="1" dirty="0">
              <a:solidFill>
                <a:schemeClr val="accent5">
                  <a:lumMod val="50000"/>
                </a:schemeClr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 descr="D:\Локальный диск\D\Картинки\large_article_31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628" y="1714488"/>
            <a:ext cx="3929090" cy="2286016"/>
          </a:xfrm>
          <a:prstGeom prst="rect">
            <a:avLst/>
          </a:prstGeom>
          <a:noFill/>
        </p:spPr>
      </p:pic>
      <p:pic>
        <p:nvPicPr>
          <p:cNvPr id="8" name="Рисунок 7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158" y="3429000"/>
            <a:ext cx="5357850" cy="321471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/>
          <p:nvPr/>
        </p:nvSpPr>
        <p:spPr>
          <a:xfrm>
            <a:off x="5929322" y="4149566"/>
            <a:ext cx="3000364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2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2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185 643,860 тис. грн.</a:t>
            </a:r>
          </a:p>
          <a:p>
            <a:pPr algn="ctr">
              <a:defRPr/>
            </a:pPr>
            <a:endParaRPr lang="uk-UA" sz="2000" b="1" dirty="0" smtClean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200" b="1" dirty="0" smtClean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Потужність: збільшиться на 600 дітей.</a:t>
            </a:r>
          </a:p>
          <a:p>
            <a:pPr algn="ctr">
              <a:defRPr/>
            </a:pPr>
            <a:endParaRPr lang="uk-UA" sz="1200" b="1" dirty="0" smtClean="0">
              <a:solidFill>
                <a:schemeClr val="bg2">
                  <a:lumMod val="2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57158" y="235743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03.2019 – 12.2021 </a:t>
            </a:r>
            <a:r>
              <a:rPr lang="uk-UA" sz="2000" b="1" dirty="0" err="1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р.р</a:t>
            </a:r>
            <a:endParaRPr lang="ru-RU" sz="2000" dirty="0">
              <a:solidFill>
                <a:schemeClr val="tx2">
                  <a:lumMod val="50000"/>
                </a:schemeClr>
              </a:solidFill>
            </a:endParaRPr>
          </a:p>
        </p:txBody>
      </p:sp>
    </p:spTree>
  </p:cSld>
  <p:clrMapOvr>
    <a:masterClrMapping/>
  </p:clrMapOvr>
  <p:transition spd="slow" advClick="0" advTm="10000">
    <p:circl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24000" r="-2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uk-UA" sz="3100" b="1" dirty="0" smtClean="0">
                <a:ln>
                  <a:solidFill>
                    <a:srgbClr val="9F28A8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Будівництво дошкільного навчального закладу        № 600, вул. </a:t>
            </a:r>
            <a:r>
              <a:rPr lang="uk-UA" sz="3100" b="1" dirty="0" err="1" smtClean="0">
                <a:ln>
                  <a:solidFill>
                    <a:srgbClr val="9F28A8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Юрківська</a:t>
            </a:r>
            <a:r>
              <a:rPr lang="uk-UA" sz="3100" b="1" dirty="0" smtClean="0">
                <a:ln>
                  <a:solidFill>
                    <a:srgbClr val="9F28A8"/>
                  </a:solidFill>
                </a:ln>
                <a:effectLst/>
                <a:latin typeface="Times New Roman" pitchFamily="18" charset="0"/>
                <a:cs typeface="Times New Roman" pitchFamily="18" charset="0"/>
              </a:rPr>
              <a:t>, 3 у Подільському районі</a:t>
            </a:r>
            <a:endParaRPr lang="ru-RU" b="1" dirty="0">
              <a:ln>
                <a:solidFill>
                  <a:srgbClr val="9F28A8"/>
                </a:solidFill>
              </a:ln>
              <a:effectLst/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5000628" y="3929066"/>
            <a:ext cx="3786214" cy="2571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00034" y="1643050"/>
            <a:ext cx="4063376" cy="27146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Прямоугольник 5"/>
          <p:cNvSpPr/>
          <p:nvPr/>
        </p:nvSpPr>
        <p:spPr>
          <a:xfrm>
            <a:off x="4572000" y="2000240"/>
            <a:ext cx="4572000" cy="163121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02.2019 – 12.2022 </a:t>
            </a:r>
            <a:r>
              <a:rPr lang="uk-UA" sz="2000" b="1" dirty="0" err="1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000" b="1" dirty="0" smtClean="0">
              <a:ln w="1905">
                <a:solidFill>
                  <a:srgbClr val="7030A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 w="1905">
                  <a:solidFill>
                    <a:srgbClr val="7030A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56 000,0 тис. грн.</a:t>
            </a:r>
            <a:endParaRPr lang="ru-RU" sz="2000" b="1" dirty="0">
              <a:ln w="1905">
                <a:solidFill>
                  <a:srgbClr val="7030A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58" y="5000636"/>
            <a:ext cx="4572000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uk-UA" sz="2200" b="1" dirty="0" smtClean="0">
                <a:ln w="1905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200" b="1" dirty="0" smtClean="0">
                <a:ln w="1905">
                  <a:solidFill>
                    <a:srgbClr val="7030A0"/>
                  </a:solidFill>
                </a:ln>
                <a:solidFill>
                  <a:srgbClr val="002060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збільшиться на 60 дітей.</a:t>
            </a:r>
          </a:p>
        </p:txBody>
      </p:sp>
    </p:spTree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Реконструкція будівлі дошкільного навчального закладу </a:t>
            </a:r>
            <a:r>
              <a:rPr lang="uk-UA" sz="26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компенсуючого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типу (санаторного) № 1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88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Подільського району м. Києва на вулиці Маршала Гречка, </a:t>
            </a:r>
            <a:r>
              <a:rPr lang="ru-RU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6</a:t>
            </a:r>
            <a:r>
              <a:rPr lang="uk-UA" sz="26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-А</a:t>
            </a:r>
            <a:endParaRPr lang="ru-RU" sz="2600" dirty="0">
              <a:ln>
                <a:solidFill>
                  <a:srgbClr val="0070C0"/>
                </a:solidFill>
              </a:ln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4" name="Содержимое 3"/>
          <p:cNvPicPr>
            <a:picLocks noGrp="1"/>
          </p:cNvPicPr>
          <p:nvPr>
            <p:ph idx="1"/>
          </p:nvPr>
        </p:nvPicPr>
        <p:blipFill>
          <a:blip r:embed="rId3"/>
          <a:srcRect/>
          <a:stretch>
            <a:fillRect/>
          </a:stretch>
        </p:blipFill>
        <p:spPr bwMode="auto">
          <a:xfrm>
            <a:off x="428596" y="4214818"/>
            <a:ext cx="5233513" cy="221828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2050" name="Picture 2" descr="D:\Локальный диск\D\Картинки\main_big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43438" y="1571612"/>
            <a:ext cx="4271969" cy="252286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Прямоугольник 5"/>
          <p:cNvSpPr/>
          <p:nvPr/>
        </p:nvSpPr>
        <p:spPr>
          <a:xfrm>
            <a:off x="0" y="2000240"/>
            <a:ext cx="450056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03.2020 – 12.2022 </a:t>
            </a:r>
            <a:r>
              <a:rPr lang="uk-UA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29 000,0 тис. грн.</a:t>
            </a:r>
            <a:endParaRPr lang="ru-RU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5572132" y="4929198"/>
            <a:ext cx="35718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збільшиться на 42 дитини.</a:t>
            </a:r>
          </a:p>
        </p:txBody>
      </p:sp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1000" r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Реконструкція з прибудовою до будівлі загальноосвітнього навчального закладу І–ІІІ ступенів «Спеціалізована школа № 2 імені Д. </a:t>
            </a:r>
            <a:r>
              <a:rPr lang="uk-UA" sz="2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Карбишева</a:t>
            </a:r>
            <a:r>
              <a:rPr lang="uk-UA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з поглибленим вивченням предметів природного циклу» Подільського району м. Києва на вулиці </a:t>
            </a:r>
            <a:r>
              <a:rPr lang="uk-UA" sz="21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Копилівській</a:t>
            </a:r>
            <a:r>
              <a:rPr lang="uk-UA" sz="21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glow rad="101600">
                    <a:schemeClr val="accent6">
                      <a:satMod val="175000"/>
                      <a:alpha val="40000"/>
                    </a:schemeClr>
                  </a:glow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36</a:t>
            </a:r>
            <a:endParaRPr lang="ru-RU" sz="21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glow rad="101600">
                  <a:schemeClr val="accent6">
                    <a:satMod val="175000"/>
                    <a:alpha val="40000"/>
                  </a:schemeClr>
                </a:glow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pic>
        <p:nvPicPr>
          <p:cNvPr id="3074" name="Picture 2" descr="D:\Локальный диск\D\Картинки\1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0" y="1571612"/>
            <a:ext cx="4000528" cy="272561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075" name="Рисунок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286248" y="4078049"/>
            <a:ext cx="4648199" cy="252278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4429124" y="2000240"/>
            <a:ext cx="4500562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Початок і закінчення будівництва: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04.2009 – 12.2023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р.р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defRPr/>
            </a:pPr>
            <a:endParaRPr lang="uk-UA" sz="20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Орієнтовна вартість: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53 208,7 тис. грн.</a:t>
            </a:r>
            <a:endParaRPr lang="ru-RU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85720" y="4929198"/>
            <a:ext cx="378618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Потужність: </a:t>
            </a:r>
          </a:p>
          <a:p>
            <a:pPr algn="ctr">
              <a:defRPr/>
            </a:pP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збільшиться на 230 дитини.</a:t>
            </a:r>
          </a:p>
        </p:txBody>
      </p:sp>
    </p:spTree>
  </p:cSld>
  <p:clrMapOvr>
    <a:masterClrMapping/>
  </p:clrMapOvr>
  <p:transition>
    <p:wip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олнцестояние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Обычная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3463</TotalTime>
  <Words>923</Words>
  <Application>Microsoft Office PowerPoint</Application>
  <PresentationFormat>Екран (4:3)</PresentationFormat>
  <Paragraphs>155</Paragraphs>
  <Slides>23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23</vt:i4>
      </vt:variant>
    </vt:vector>
  </HeadingPairs>
  <TitlesOfParts>
    <vt:vector size="28" baseType="lpstr">
      <vt:lpstr>Arial</vt:lpstr>
      <vt:lpstr>Calibri</vt:lpstr>
      <vt:lpstr>Times New Roman</vt:lpstr>
      <vt:lpstr>Tw Cen MT</vt:lpstr>
      <vt:lpstr>Тема Office</vt:lpstr>
      <vt:lpstr>   БУДІВНИЦТВО  У ПОДІЛЬСЬКОМУ  РАЙОНІ</vt:lpstr>
      <vt:lpstr>Об’єкти, які планується ввести в експлуатацію у 2020 році</vt:lpstr>
      <vt:lpstr>Реконструкція будівлі дошкільного навчального закладу компенсуючого типу (санаторного)  № 151 Подільського району м. Києва на вулиці Маршала Гречка, 10-А</vt:lpstr>
      <vt:lpstr>Каналізування та водопостачання приватного сектору (ІІ черга будівництва) Замковецько-Білицького масиву по вул. Зоряній, вул. Гомельській, пров. Зоряному,                  пров. Гомельському</vt:lpstr>
      <vt:lpstr> Перспективне будівництво</vt:lpstr>
      <vt:lpstr>Реконструкція з прибудовою до будівлі загальноосвітнього навчального закладу І–ІІІ ступенів «Середня загальноосвітня школа  № 242» Подільського району м. Києва на проспекті Правди, 64-Г</vt:lpstr>
      <vt:lpstr>Будівництво дошкільного навчального закладу        № 600, вул. Юрківська, 3 у Подільському районі</vt:lpstr>
      <vt:lpstr>Реконструкція будівлі дошкільного навчального закладу компенсуючого типу (санаторного) № 188 Подільського району м. Києва на вулиці Маршала Гречка, 6-А</vt:lpstr>
      <vt:lpstr>Реконструкція з прибудовою до будівлі загальноосвітнього навчального закладу І–ІІІ ступенів «Спеціалізована школа № 2 імені Д. Карбишева з поглибленим вивченням предметів природного циклу» Подільського району м. Києва на вулиці Копилівській, 36</vt:lpstr>
      <vt:lpstr>Будівництво дитячої музичної школи на проспекті Свободи, 5 у Подільському районі м. Києва</vt:lpstr>
      <vt:lpstr>Початок і закінчення будівництва: 05.2021 – 12.2023 р.р</vt:lpstr>
      <vt:lpstr>Реконструкція нежитлового приміщення під розміщення центру соціальних служб на вул. Мостицькій, 20 </vt:lpstr>
      <vt:lpstr>Реконструкція будівлі на проспекті Правди, 4 для розміщення Центру комплексної реабілітації для осіб з інвалідністю</vt:lpstr>
      <vt:lpstr>Будівництво каналізаційної та водопровідної мереж з відновленнямдорожньогопокриття в приватному секторіСирецькогомасиву по вул. Рилєєва, Шполянській, Верболозній, Тагільській, пров. Рясному ,  пров. Верболозному, та водопровіднімережівідкінця вул. Верболозної до вул. Петропавлівської</vt:lpstr>
      <vt:lpstr>Будівництво з добудовою зовнішніх мереж водопроводу та каналізації на вул. Ростовській та вул. Пуща-Водицькій у Подільському районі м. Києва</vt:lpstr>
      <vt:lpstr>Введені в експлуатацію об’єкти та передані на баланс експлуатуючій організації</vt:lpstr>
      <vt:lpstr>Будівництво з добудовою зовнішніх мереж водопроводу на вул. Чигиринській на житловому масиві Виноградар у Подільському районі м. Києва</vt:lpstr>
      <vt:lpstr>Будівництво з добудовою зовнішніх мереж водопроводу та каналізації на вулиці Муси Джаліля на житловому масиві Виноградар у Подільському районі м. Києва</vt:lpstr>
      <vt:lpstr>Реконструкція скверу з влаштуванням фонтана на площі Червона пресня (ІІ черга)</vt:lpstr>
      <vt:lpstr>Реконструкція шкільного стадіону середньої школи № 243 на вул. Новомостицькій, 10</vt:lpstr>
      <vt:lpstr>Будівництво громадської вбиральні на Андріївському узвозі</vt:lpstr>
      <vt:lpstr>Будівництво з добудовою зовнішніх мереж водопроводу та каналізації на вулиці Косенка на житловому масиві Виноградар у Подільському районі        м. Києва</vt:lpstr>
      <vt:lpstr>Реконструкція будівлі дошкільного навчального закладу № 486 на вул. Маршала Гречка, 20-Д</vt:lpstr>
    </vt:vector>
  </TitlesOfParts>
  <Company>Grizli777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КАПІТАЛЬНЕ  БУДІВНИЦТВО У ПОДІЛЬСЬКОМУ  РАЙОНІ</dc:title>
  <dc:creator>Ника</dc:creator>
  <cp:lastModifiedBy>Шіошвілі Світлана Володимирівна</cp:lastModifiedBy>
  <cp:revision>217</cp:revision>
  <dcterms:created xsi:type="dcterms:W3CDTF">2017-02-15T13:36:09Z</dcterms:created>
  <dcterms:modified xsi:type="dcterms:W3CDTF">2020-08-18T13:47:51Z</dcterms:modified>
</cp:coreProperties>
</file>