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92" r:id="rId2"/>
    <p:sldId id="293" r:id="rId3"/>
    <p:sldId id="295" r:id="rId4"/>
    <p:sldId id="296" r:id="rId5"/>
    <p:sldId id="303" r:id="rId6"/>
    <p:sldId id="298" r:id="rId7"/>
    <p:sldId id="302" r:id="rId8"/>
    <p:sldId id="299" r:id="rId9"/>
    <p:sldId id="300" r:id="rId10"/>
    <p:sldId id="301" r:id="rId11"/>
    <p:sldId id="257" r:id="rId12"/>
    <p:sldId id="258" r:id="rId13"/>
    <p:sldId id="259" r:id="rId14"/>
    <p:sldId id="260" r:id="rId15"/>
    <p:sldId id="277" r:id="rId16"/>
    <p:sldId id="281" r:id="rId17"/>
    <p:sldId id="283" r:id="rId18"/>
    <p:sldId id="286" r:id="rId19"/>
    <p:sldId id="287" r:id="rId20"/>
    <p:sldId id="304" r:id="rId21"/>
    <p:sldId id="305" r:id="rId22"/>
    <p:sldId id="294" r:id="rId2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6" autoAdjust="0"/>
    <p:restoredTop sz="94660"/>
  </p:normalViewPr>
  <p:slideViewPr>
    <p:cSldViewPr>
      <p:cViewPr varScale="1">
        <p:scale>
          <a:sx n="69" d="100"/>
          <a:sy n="69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3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0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43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6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23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1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44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9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4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71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1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8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3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6000"/>
            <a:lum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5896"/>
                    </a14:imgEffect>
                    <a14:imgEffect>
                      <a14:saturation sa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D4E90-E26F-4AFF-9045-C9188C820108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3B0AB8-925B-4177-A5AB-C7800054C5D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96"/>
                    </a14:imgEffect>
                    <a14:imgEffect>
                      <a14:saturation sa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0" y="-33212"/>
            <a:ext cx="9144000" cy="13739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</a:t>
            </a:r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Подільська районна в місті Києві державна адміністрація</a:t>
            </a:r>
          </a:p>
          <a:p>
            <a:pPr algn="ctr"/>
            <a:r>
              <a:rPr lang="uk-U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Сектор з питань запобігання та виявлення корупції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79512" y="2852936"/>
            <a:ext cx="853345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altLang="uk-UA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Особливості </a:t>
            </a:r>
            <a:r>
              <a:rPr lang="uk-UA" altLang="uk-UA" sz="4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декларування</a:t>
            </a:r>
          </a:p>
          <a:p>
            <a:pPr algn="ctr">
              <a:lnSpc>
                <a:spcPct val="107000"/>
              </a:lnSpc>
            </a:pPr>
            <a:r>
              <a:rPr lang="uk-UA" altLang="uk-UA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у 2022 </a:t>
            </a:r>
            <a:r>
              <a:rPr lang="uk-UA" altLang="uk-UA" sz="4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році</a:t>
            </a:r>
          </a:p>
        </p:txBody>
      </p:sp>
    </p:spTree>
    <p:extLst>
      <p:ext uri="{BB962C8B-B14F-4D97-AF65-F5344CB8AC3E}">
        <p14:creationId xmlns:p14="http://schemas.microsoft.com/office/powerpoint/2010/main" val="16241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5170" y="1217920"/>
            <a:ext cx="8113294" cy="5451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згідно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документом,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підставі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набуто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право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неможливо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встановити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майна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грошовій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одиниці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зокрема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вказана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радянських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українських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карбованцях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купонах, 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оцінка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такого майна не проводилась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невідомі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заповненні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відповідного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поля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майна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слід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обрати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позначку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«Не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застосовується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 err="1" smtClean="0">
                <a:solidFill>
                  <a:srgbClr val="7030A0"/>
                </a:solidFill>
              </a:rPr>
              <a:t>Проведення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оцінки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об’єкта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декларування</a:t>
            </a:r>
            <a:r>
              <a:rPr lang="ru-RU" i="1" dirty="0">
                <a:solidFill>
                  <a:srgbClr val="7030A0"/>
                </a:solidFill>
              </a:rPr>
              <a:t> з метою </a:t>
            </a:r>
            <a:r>
              <a:rPr lang="ru-RU" i="1" dirty="0" err="1">
                <a:solidFill>
                  <a:srgbClr val="7030A0"/>
                </a:solidFill>
              </a:rPr>
              <a:t>заповнення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декларації</a:t>
            </a:r>
            <a:r>
              <a:rPr lang="ru-RU" i="1" dirty="0">
                <a:solidFill>
                  <a:srgbClr val="7030A0"/>
                </a:solidFill>
              </a:rPr>
              <a:t> не </a:t>
            </a:r>
            <a:r>
              <a:rPr lang="ru-RU" i="1" dirty="0" err="1">
                <a:solidFill>
                  <a:srgbClr val="7030A0"/>
                </a:solidFill>
              </a:rPr>
              <a:t>вимагається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перебуває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та/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членів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користування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в документах,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підставі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набуто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право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майно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відсутні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щодо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такого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слід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обрати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позначку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Невідомо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п. 10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Розділу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IV Порядку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заповнення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особи,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уповноваженої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виконання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функцій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держави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місцевого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самоврядування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395536" y="1412776"/>
            <a:ext cx="0" cy="511256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6" y="188639"/>
            <a:ext cx="2350603" cy="144015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508" y="980728"/>
            <a:ext cx="7900963" cy="55446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10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Нематеріальні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активи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»: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нематеріальні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активи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належать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та/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членам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у тому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числі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інтелектуальної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оцінені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грошовому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еквіваленті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криптовалюти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щодо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нематеріальних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активів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включають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про: • вид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характеристику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дату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набуття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останньою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грошовою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оцінкою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дату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виникнення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права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права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особу,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належить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та/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члени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особа).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683568" y="260649"/>
            <a:ext cx="8136904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rgbClr val="0070C0"/>
                </a:solidFill>
              </a:rPr>
              <a:t>Зміни</a:t>
            </a:r>
            <a:r>
              <a:rPr lang="ru-RU" sz="2400" b="1" i="1" dirty="0" smtClean="0">
                <a:solidFill>
                  <a:srgbClr val="0070C0"/>
                </a:solidFill>
              </a:rPr>
              <a:t> в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Розділі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>
                <a:solidFill>
                  <a:srgbClr val="0070C0"/>
                </a:solidFill>
              </a:rPr>
              <a:t>10 «</a:t>
            </a:r>
            <a:r>
              <a:rPr lang="ru-RU" sz="2400" b="1" i="1" dirty="0" err="1">
                <a:solidFill>
                  <a:srgbClr val="0070C0"/>
                </a:solidFill>
              </a:rPr>
              <a:t>Нематеріальні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активи</a:t>
            </a:r>
            <a:r>
              <a:rPr lang="ru-RU" sz="2400" b="1" i="1" dirty="0">
                <a:solidFill>
                  <a:srgbClr val="0070C0"/>
                </a:solidFill>
              </a:rPr>
              <a:t>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" y="48339"/>
            <a:ext cx="739997" cy="954596"/>
          </a:xfrm>
          <a:prstGeom prst="rect">
            <a:avLst/>
          </a:prstGeom>
        </p:spPr>
      </p:pic>
      <p:cxnSp>
        <p:nvCxnSpPr>
          <p:cNvPr id="7" name="Пряма сполучна лінія 6"/>
          <p:cNvCxnSpPr/>
          <p:nvPr/>
        </p:nvCxnSpPr>
        <p:spPr>
          <a:xfrm>
            <a:off x="473990" y="1376772"/>
            <a:ext cx="0" cy="475252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992888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ClrTx/>
              <a:buNone/>
            </a:pPr>
            <a:r>
              <a:rPr lang="ru-RU" sz="2400" dirty="0" smtClean="0"/>
              <a:t>		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власником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співвласником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фізична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особа, яка не є членом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юридична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інформація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особу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зазначається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відповідно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пункту 8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III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Порядку (слайд 4, 5);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щодо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криптовалюти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включають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0" indent="0" algn="just">
              <a:buClrTx/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вид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ідентифікатор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обігу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віртуальних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активів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криптовалюти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• дату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набуття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0" indent="0" algn="just">
              <a:buClrTx/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постачальника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послуг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пов’язаних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обігом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криптовалюти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0" indent="0" algn="just">
              <a:buClrTx/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особу,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належить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та/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члени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ідентифікують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криптовалюту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особу,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вона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належить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криптовалюти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дату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набуття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обов’язково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algn="just">
              <a:buClrTx/>
              <a:buNone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(п. 11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Розділу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Порядку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заповнення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подання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особи,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уповноваженої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виконання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функцій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держави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місцевого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самоврядування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 algn="just">
              <a:buClrTx/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" y="48339"/>
            <a:ext cx="739997" cy="954596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473990" y="1376772"/>
            <a:ext cx="0" cy="475252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err="1">
                <a:solidFill>
                  <a:srgbClr val="0070C0"/>
                </a:solidFill>
              </a:rPr>
              <a:t>Розділ</a:t>
            </a:r>
            <a:r>
              <a:rPr lang="ru-RU" sz="2800" b="1" i="1" dirty="0">
                <a:solidFill>
                  <a:srgbClr val="0070C0"/>
                </a:solidFill>
              </a:rPr>
              <a:t> 11 «Доходи, у тому </a:t>
            </a:r>
            <a:r>
              <a:rPr lang="ru-RU" sz="2800" b="1" i="1" dirty="0" err="1">
                <a:solidFill>
                  <a:srgbClr val="0070C0"/>
                </a:solidFill>
              </a:rPr>
              <a:t>числі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подарунки</a:t>
            </a:r>
            <a:r>
              <a:rPr lang="ru-RU" sz="2800" b="1" i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розділі</a:t>
            </a:r>
            <a:r>
              <a:rPr lang="ru-RU" dirty="0">
                <a:solidFill>
                  <a:schemeClr val="tx1"/>
                </a:solidFill>
              </a:rPr>
              <a:t> 11 «Доходи, у тому </a:t>
            </a:r>
            <a:r>
              <a:rPr lang="ru-RU" dirty="0" err="1">
                <a:solidFill>
                  <a:schemeClr val="tx1"/>
                </a:solidFill>
              </a:rPr>
              <a:t>числі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подарунки</a:t>
            </a:r>
            <a:r>
              <a:rPr lang="ru-RU" dirty="0">
                <a:solidFill>
                  <a:schemeClr val="tx1"/>
                </a:solidFill>
              </a:rPr>
              <a:t>»: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1) </a:t>
            </a:r>
            <a:r>
              <a:rPr lang="ru-RU" dirty="0" err="1" smtClean="0">
                <a:solidFill>
                  <a:schemeClr val="tx1"/>
                </a:solidFill>
              </a:rPr>
              <a:t>зазначаються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відомості</a:t>
            </a:r>
            <a:r>
              <a:rPr lang="ru-RU" dirty="0">
                <a:solidFill>
                  <a:schemeClr val="tx1"/>
                </a:solidFill>
              </a:rPr>
              <a:t> про доходи </a:t>
            </a:r>
            <a:r>
              <a:rPr lang="ru-RU" dirty="0" err="1">
                <a:solidFill>
                  <a:schemeClr val="tx1"/>
                </a:solidFill>
              </a:rPr>
              <a:t>суб’єкта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декларування</a:t>
            </a:r>
            <a:r>
              <a:rPr lang="ru-RU" dirty="0">
                <a:solidFill>
                  <a:schemeClr val="tx1"/>
                </a:solidFill>
              </a:rPr>
              <a:t> та/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членів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сім’ї</a:t>
            </a:r>
            <a:r>
              <a:rPr lang="ru-RU" dirty="0">
                <a:solidFill>
                  <a:schemeClr val="tx1"/>
                </a:solidFill>
              </a:rPr>
              <a:t>, у тому </a:t>
            </a:r>
            <a:r>
              <a:rPr lang="ru-RU" dirty="0" err="1">
                <a:solidFill>
                  <a:schemeClr val="tx1"/>
                </a:solidFill>
              </a:rPr>
              <a:t>числі</a:t>
            </a:r>
            <a:r>
              <a:rPr lang="ru-RU" dirty="0">
                <a:solidFill>
                  <a:schemeClr val="tx1"/>
                </a:solidFill>
              </a:rPr>
              <a:t> доходи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заробітної</a:t>
            </a:r>
            <a:r>
              <a:rPr lang="ru-RU" dirty="0">
                <a:solidFill>
                  <a:schemeClr val="tx1"/>
                </a:solidFill>
              </a:rPr>
              <a:t> плати (грошового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отримані</a:t>
            </a:r>
            <a:r>
              <a:rPr lang="ru-RU" dirty="0">
                <a:solidFill>
                  <a:schemeClr val="tx1"/>
                </a:solidFill>
              </a:rPr>
              <a:t> як за </a:t>
            </a:r>
            <a:r>
              <a:rPr lang="ru-RU" dirty="0" err="1">
                <a:solidFill>
                  <a:schemeClr val="tx1"/>
                </a:solidFill>
              </a:rPr>
              <a:t>основним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місцем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, так і за </a:t>
            </a:r>
            <a:r>
              <a:rPr lang="ru-RU" dirty="0" err="1">
                <a:solidFill>
                  <a:schemeClr val="tx1"/>
                </a:solidFill>
              </a:rPr>
              <a:t>сумісництвом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гонорари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дивіденди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проценти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роялті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страхові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виплати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благодійна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допомога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пенсія</a:t>
            </a:r>
            <a:r>
              <a:rPr lang="ru-RU" dirty="0">
                <a:solidFill>
                  <a:schemeClr val="tx1"/>
                </a:solidFill>
              </a:rPr>
              <a:t>, доходи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відчуження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цінних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паперів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корпоративних</a:t>
            </a:r>
            <a:r>
              <a:rPr lang="ru-RU" dirty="0">
                <a:solidFill>
                  <a:schemeClr val="tx1"/>
                </a:solidFill>
              </a:rPr>
              <a:t> прав, </a:t>
            </a:r>
            <a:r>
              <a:rPr lang="ru-RU" dirty="0" err="1">
                <a:solidFill>
                  <a:schemeClr val="tx1"/>
                </a:solidFill>
              </a:rPr>
              <a:t>подарунки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інші</a:t>
            </a:r>
            <a:r>
              <a:rPr lang="ru-RU" dirty="0">
                <a:solidFill>
                  <a:schemeClr val="tx1"/>
                </a:solidFill>
              </a:rPr>
              <a:t> доходи.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dirty="0" err="1" smtClean="0">
                <a:solidFill>
                  <a:schemeClr val="tx1"/>
                </a:solidFill>
              </a:rPr>
              <a:t>Такі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дані</a:t>
            </a:r>
            <a:r>
              <a:rPr lang="ru-RU" dirty="0">
                <a:solidFill>
                  <a:schemeClr val="tx1"/>
                </a:solidFill>
              </a:rPr>
              <a:t> про: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джерело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джерела</a:t>
            </a:r>
            <a:r>
              <a:rPr lang="ru-RU" dirty="0">
                <a:solidFill>
                  <a:schemeClr val="tx1"/>
                </a:solidFill>
              </a:rPr>
              <a:t>) доходу;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• </a:t>
            </a:r>
            <a:r>
              <a:rPr lang="ru-RU" dirty="0">
                <a:solidFill>
                  <a:schemeClr val="tx1"/>
                </a:solidFill>
              </a:rPr>
              <a:t>вид доходу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• </a:t>
            </a:r>
            <a:r>
              <a:rPr lang="ru-RU" dirty="0" err="1">
                <a:solidFill>
                  <a:schemeClr val="tx1"/>
                </a:solidFill>
              </a:rPr>
              <a:t>розмір</a:t>
            </a:r>
            <a:r>
              <a:rPr lang="ru-RU" dirty="0">
                <a:solidFill>
                  <a:schemeClr val="tx1"/>
                </a:solidFill>
              </a:rPr>
              <a:t> доходу;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• </a:t>
            </a:r>
            <a:r>
              <a:rPr lang="ru-RU" dirty="0">
                <a:solidFill>
                  <a:schemeClr val="tx1"/>
                </a:solidFill>
              </a:rPr>
              <a:t>особу, яка </a:t>
            </a:r>
            <a:r>
              <a:rPr lang="ru-RU" dirty="0" err="1">
                <a:solidFill>
                  <a:schemeClr val="tx1"/>
                </a:solidFill>
              </a:rPr>
              <a:t>отримала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дохід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суб’єкт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декларування</a:t>
            </a:r>
            <a:r>
              <a:rPr lang="ru-RU" dirty="0">
                <a:solidFill>
                  <a:schemeClr val="tx1"/>
                </a:solidFill>
              </a:rPr>
              <a:t> та/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член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сім’ї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7" name="Пряма сполучна лінія 6"/>
          <p:cNvCxnSpPr/>
          <p:nvPr/>
        </p:nvCxnSpPr>
        <p:spPr>
          <a:xfrm>
            <a:off x="473990" y="1376772"/>
            <a:ext cx="0" cy="475252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508" y="3933056"/>
            <a:ext cx="7900963" cy="23762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 доходи одного виду,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отримані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одного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джерела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упродовж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звітного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періоду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вказуються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однією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сумою. Доходи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видів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отримані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одного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джерела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вказуються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окремо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розмір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доходів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зазначається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урахуванням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нарахованих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податків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зборів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п. 12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Розділу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Порядку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заповнення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подання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особи, Слайд 9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уповноваженої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виконання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функцій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держави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місцевого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самоврядування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70885"/>
            <a:ext cx="7931224" cy="195000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доходи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незалежно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розміру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крім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подарунка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лише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перевищує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 ПМ, а для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подарунків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вигляді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грошових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коштів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розмір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таких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подарунків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отриманих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однієї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 (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групи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осіб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протягом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року,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перевищує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 ПМ;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8760" y="2417410"/>
            <a:ext cx="8136904" cy="1152129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>
                <a:solidFill>
                  <a:srgbClr val="0070C0"/>
                </a:solidFill>
              </a:rPr>
              <a:t>Прожитковий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мінімум</a:t>
            </a:r>
            <a:r>
              <a:rPr lang="ru-RU" sz="2400" b="1" i="1" dirty="0">
                <a:solidFill>
                  <a:srgbClr val="0070C0"/>
                </a:solidFill>
              </a:rPr>
              <a:t> для </a:t>
            </a:r>
            <a:r>
              <a:rPr lang="ru-RU" sz="2400" b="1" i="1" dirty="0" err="1">
                <a:solidFill>
                  <a:srgbClr val="0070C0"/>
                </a:solidFill>
              </a:rPr>
              <a:t>працездатних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осіб</a:t>
            </a:r>
            <a:r>
              <a:rPr lang="ru-RU" sz="2400" b="1" i="1" dirty="0">
                <a:solidFill>
                  <a:srgbClr val="0070C0"/>
                </a:solidFill>
              </a:rPr>
              <a:t> з 01.01.2022 </a:t>
            </a:r>
            <a:r>
              <a:rPr lang="ru-RU" sz="2400" b="1" i="1" dirty="0" err="1">
                <a:solidFill>
                  <a:srgbClr val="0070C0"/>
                </a:solidFill>
              </a:rPr>
              <a:t>становитиме</a:t>
            </a:r>
            <a:r>
              <a:rPr lang="ru-RU" sz="2400" b="1" i="1" dirty="0">
                <a:solidFill>
                  <a:srgbClr val="0070C0"/>
                </a:solidFill>
              </a:rPr>
              <a:t> – 2 481 </a:t>
            </a:r>
            <a:r>
              <a:rPr lang="ru-RU" sz="2400" b="1" i="1" dirty="0" err="1">
                <a:solidFill>
                  <a:srgbClr val="0070C0"/>
                </a:solidFill>
              </a:rPr>
              <a:t>гривень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ru-RU" sz="2400" b="1" i="1" dirty="0">
                <a:solidFill>
                  <a:srgbClr val="0070C0"/>
                </a:solidFill>
              </a:rPr>
              <a:t>2 481 х 5 ПМ = 12 400 </a:t>
            </a:r>
            <a:r>
              <a:rPr lang="ru-RU" sz="2400" b="1" i="1" dirty="0" err="1">
                <a:solidFill>
                  <a:srgbClr val="0070C0"/>
                </a:solidFill>
              </a:rPr>
              <a:t>гривень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7" name="Пряма сполучна лінія 6"/>
          <p:cNvCxnSpPr/>
          <p:nvPr/>
        </p:nvCxnSpPr>
        <p:spPr>
          <a:xfrm>
            <a:off x="467544" y="1412776"/>
            <a:ext cx="0" cy="4896544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3050"/>
            <a:ext cx="7283152" cy="635670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>
                <a:solidFill>
                  <a:srgbClr val="0070C0"/>
                </a:solidFill>
              </a:rPr>
              <a:t>Чи</a:t>
            </a:r>
            <a:r>
              <a:rPr lang="ru-RU" b="1" i="1" dirty="0">
                <a:solidFill>
                  <a:srgbClr val="0070C0"/>
                </a:solidFill>
              </a:rPr>
              <a:t> є доходом </a:t>
            </a:r>
            <a:r>
              <a:rPr lang="ru-RU" b="1" i="1" dirty="0" err="1">
                <a:solidFill>
                  <a:srgbClr val="0070C0"/>
                </a:solidFill>
              </a:rPr>
              <a:t>кошти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отримані</a:t>
            </a:r>
            <a:r>
              <a:rPr lang="ru-RU" b="1" i="1" dirty="0">
                <a:solidFill>
                  <a:srgbClr val="0070C0"/>
                </a:solidFill>
              </a:rPr>
              <a:t> в рамках </a:t>
            </a:r>
            <a:r>
              <a:rPr lang="ru-RU" b="1" i="1" dirty="0" err="1">
                <a:solidFill>
                  <a:srgbClr val="0070C0"/>
                </a:solidFill>
              </a:rPr>
              <a:t>Програми</a:t>
            </a:r>
            <a:r>
              <a:rPr lang="ru-RU" b="1" i="1" dirty="0">
                <a:solidFill>
                  <a:srgbClr val="0070C0"/>
                </a:solidFill>
              </a:rPr>
              <a:t> «</a:t>
            </a:r>
            <a:r>
              <a:rPr lang="ru-RU" b="1" i="1" dirty="0" err="1">
                <a:solidFill>
                  <a:srgbClr val="0070C0"/>
                </a:solidFill>
              </a:rPr>
              <a:t>єПідтримка</a:t>
            </a:r>
            <a:r>
              <a:rPr lang="ru-RU" b="1" i="1" dirty="0">
                <a:solidFill>
                  <a:srgbClr val="0070C0"/>
                </a:solidFill>
              </a:rPr>
              <a:t>»? </a:t>
            </a:r>
            <a:r>
              <a:rPr lang="ru-RU" b="1" i="1" dirty="0" err="1">
                <a:solidFill>
                  <a:srgbClr val="FF0000"/>
                </a:solidFill>
              </a:rPr>
              <a:t>Ні</a:t>
            </a:r>
            <a:r>
              <a:rPr lang="ru-RU" b="1" i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73050"/>
            <a:ext cx="5554960" cy="6036270"/>
          </a:xfrm>
        </p:spPr>
        <p:txBody>
          <a:bodyPr>
            <a:normAutofit/>
          </a:bodyPr>
          <a:lstStyle/>
          <a:p>
            <a:pPr algn="just"/>
            <a:endParaRPr lang="uk-UA" sz="2400" dirty="0" smtClean="0"/>
          </a:p>
          <a:p>
            <a:pPr marL="0" indent="0" algn="just">
              <a:buNone/>
            </a:pPr>
            <a:endParaRPr lang="uk-UA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9" y="1131076"/>
            <a:ext cx="8136903" cy="55382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</a:t>
            </a:r>
            <a:r>
              <a:rPr lang="ru-RU" sz="2000" dirty="0" err="1" smtClean="0">
                <a:solidFill>
                  <a:schemeClr val="tx1"/>
                </a:solidFill>
              </a:rPr>
              <a:t>Програма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err="1">
                <a:solidFill>
                  <a:schemeClr val="tx1"/>
                </a:solidFill>
              </a:rPr>
              <a:t>єПідтримка</a:t>
            </a:r>
            <a:r>
              <a:rPr lang="ru-RU" sz="2000" dirty="0">
                <a:solidFill>
                  <a:schemeClr val="tx1"/>
                </a:solidFill>
              </a:rPr>
              <a:t>» </a:t>
            </a:r>
            <a:r>
              <a:rPr lang="ru-RU" sz="2000" dirty="0" err="1">
                <a:solidFill>
                  <a:schemeClr val="tx1"/>
                </a:solidFill>
              </a:rPr>
              <a:t>передбачає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можливість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отримання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українцями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пройшли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повний</a:t>
            </a:r>
            <a:r>
              <a:rPr lang="ru-RU" sz="2000" dirty="0">
                <a:solidFill>
                  <a:schemeClr val="tx1"/>
                </a:solidFill>
              </a:rPr>
              <a:t> курс </a:t>
            </a:r>
            <a:r>
              <a:rPr lang="ru-RU" sz="2000" dirty="0" err="1">
                <a:solidFill>
                  <a:schemeClr val="tx1"/>
                </a:solidFill>
              </a:rPr>
              <a:t>вакцинації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гострої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респіраторної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хвороби</a:t>
            </a:r>
            <a:r>
              <a:rPr lang="ru-RU" sz="2000" dirty="0">
                <a:solidFill>
                  <a:schemeClr val="tx1"/>
                </a:solidFill>
              </a:rPr>
              <a:t> COVID-19, </a:t>
            </a:r>
            <a:r>
              <a:rPr lang="ru-RU" sz="2000" dirty="0" err="1">
                <a:solidFill>
                  <a:schemeClr val="tx1"/>
                </a:solidFill>
              </a:rPr>
              <a:t>спричиненої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коронавірусом</a:t>
            </a:r>
            <a:r>
              <a:rPr lang="ru-RU" sz="2000" dirty="0">
                <a:solidFill>
                  <a:schemeClr val="tx1"/>
                </a:solidFill>
              </a:rPr>
              <a:t> SARS-Cov-2, 1000 </a:t>
            </a:r>
            <a:r>
              <a:rPr lang="ru-RU" sz="2000" dirty="0" err="1">
                <a:solidFill>
                  <a:schemeClr val="tx1"/>
                </a:solidFill>
              </a:rPr>
              <a:t>грн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придбання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безготівковій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послуг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виключно</a:t>
            </a:r>
            <a:r>
              <a:rPr lang="ru-RU" sz="2000" dirty="0">
                <a:solidFill>
                  <a:schemeClr val="tx1"/>
                </a:solidFill>
              </a:rPr>
              <a:t> у сферах </a:t>
            </a:r>
            <a:r>
              <a:rPr lang="ru-RU" sz="2000" dirty="0" err="1">
                <a:solidFill>
                  <a:schemeClr val="tx1"/>
                </a:solidFill>
              </a:rPr>
              <a:t>культури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фізичної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культури</a:t>
            </a:r>
            <a:r>
              <a:rPr lang="ru-RU" sz="2000" dirty="0">
                <a:solidFill>
                  <a:schemeClr val="tx1"/>
                </a:solidFill>
              </a:rPr>
              <a:t> і спорту, </a:t>
            </a:r>
            <a:r>
              <a:rPr lang="ru-RU" sz="2000" dirty="0" err="1">
                <a:solidFill>
                  <a:schemeClr val="tx1"/>
                </a:solidFill>
              </a:rPr>
              <a:t>здійснення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внутрішніх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пасажирських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перевезень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залізничним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авіаційним</a:t>
            </a:r>
            <a:r>
              <a:rPr lang="ru-RU" sz="2000" dirty="0">
                <a:solidFill>
                  <a:schemeClr val="tx1"/>
                </a:solidFill>
              </a:rPr>
              <a:t> транспортом, а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придбання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книжок</a:t>
            </a:r>
            <a:r>
              <a:rPr lang="ru-RU" sz="2000" dirty="0">
                <a:solidFill>
                  <a:schemeClr val="tx1"/>
                </a:solidFill>
              </a:rPr>
              <a:t>. При </a:t>
            </a:r>
            <a:r>
              <a:rPr lang="ru-RU" sz="2000" dirty="0" err="1">
                <a:solidFill>
                  <a:schemeClr val="tx1"/>
                </a:solidFill>
              </a:rPr>
              <a:t>цьому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перерахунок</a:t>
            </a:r>
            <a:r>
              <a:rPr lang="ru-RU" sz="2000" dirty="0">
                <a:solidFill>
                  <a:schemeClr val="tx1"/>
                </a:solidFill>
              </a:rPr>
              <a:t> таких </a:t>
            </a:r>
            <a:r>
              <a:rPr lang="ru-RU" sz="2000" dirty="0" err="1">
                <a:solidFill>
                  <a:schemeClr val="tx1"/>
                </a:solidFill>
              </a:rPr>
              <a:t>коштів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спеціального</a:t>
            </a:r>
            <a:r>
              <a:rPr lang="ru-RU" sz="2000" dirty="0">
                <a:solidFill>
                  <a:schemeClr val="tx1"/>
                </a:solidFill>
              </a:rPr>
              <a:t> поточного </a:t>
            </a:r>
            <a:r>
              <a:rPr lang="ru-RU" sz="2000" dirty="0" err="1">
                <a:solidFill>
                  <a:schemeClr val="tx1"/>
                </a:solidFill>
              </a:rPr>
              <a:t>рахунка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інші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рахунки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зняття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готівки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спеціального</a:t>
            </a:r>
            <a:r>
              <a:rPr lang="ru-RU" sz="2000" dirty="0">
                <a:solidFill>
                  <a:schemeClr val="tx1"/>
                </a:solidFill>
              </a:rPr>
              <a:t> поточного </a:t>
            </a:r>
            <a:r>
              <a:rPr lang="ru-RU" sz="2000" dirty="0" err="1">
                <a:solidFill>
                  <a:schemeClr val="tx1"/>
                </a:solidFill>
              </a:rPr>
              <a:t>рахунка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забороняється</a:t>
            </a:r>
            <a:r>
              <a:rPr lang="ru-RU" sz="2000" dirty="0">
                <a:solidFill>
                  <a:schemeClr val="tx1"/>
                </a:solidFill>
              </a:rPr>
              <a:t>. У </a:t>
            </a:r>
            <a:r>
              <a:rPr lang="ru-RU" sz="2000" dirty="0" err="1">
                <a:solidFill>
                  <a:schemeClr val="tx1"/>
                </a:solidFill>
              </a:rPr>
              <a:t>разі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невикористання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</a:rPr>
              <a:t> не в </a:t>
            </a:r>
            <a:r>
              <a:rPr lang="ru-RU" sz="2000" dirty="0" err="1">
                <a:solidFill>
                  <a:schemeClr val="tx1"/>
                </a:solidFill>
              </a:rPr>
              <a:t>повному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обсязі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протягом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чотирьох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місяців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дати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зарахування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допомоги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невикористані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кошти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повертаються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загального</a:t>
            </a:r>
            <a:r>
              <a:rPr lang="ru-RU" sz="2000" dirty="0">
                <a:solidFill>
                  <a:schemeClr val="tx1"/>
                </a:solidFill>
              </a:rPr>
              <a:t> фонду державного бюджету (Порядок </a:t>
            </a:r>
            <a:r>
              <a:rPr lang="ru-RU" sz="2000" dirty="0" err="1">
                <a:solidFill>
                  <a:schemeClr val="tx1"/>
                </a:solidFill>
              </a:rPr>
              <a:t>надання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допомоги</a:t>
            </a:r>
            <a:r>
              <a:rPr lang="ru-RU" sz="2000" dirty="0">
                <a:solidFill>
                  <a:schemeClr val="tx1"/>
                </a:solidFill>
              </a:rPr>
              <a:t> в рамках </a:t>
            </a:r>
            <a:r>
              <a:rPr lang="ru-RU" sz="2000" dirty="0" err="1">
                <a:solidFill>
                  <a:schemeClr val="tx1"/>
                </a:solidFill>
              </a:rPr>
              <a:t>Програми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єПідтримка</a:t>
            </a:r>
            <a:r>
              <a:rPr lang="ru-RU" sz="2000" dirty="0">
                <a:solidFill>
                  <a:schemeClr val="tx1"/>
                </a:solidFill>
              </a:rPr>
              <a:t>», </a:t>
            </a:r>
            <a:r>
              <a:rPr lang="ru-RU" sz="2000" dirty="0" err="1">
                <a:solidFill>
                  <a:schemeClr val="tx1"/>
                </a:solidFill>
              </a:rPr>
              <a:t>затверджений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постановою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Кабінету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Міністрів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09.12.2021 № 1272).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</a:t>
            </a:r>
            <a:r>
              <a:rPr lang="ru-RU" sz="2000" dirty="0" err="1" smtClean="0">
                <a:solidFill>
                  <a:schemeClr val="tx1"/>
                </a:solidFill>
              </a:rPr>
              <a:t>Соціальні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виплати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вважаються</a:t>
            </a:r>
            <a:r>
              <a:rPr lang="ru-RU" sz="2000" dirty="0">
                <a:solidFill>
                  <a:schemeClr val="tx1"/>
                </a:solidFill>
              </a:rPr>
              <a:t> доходом і </a:t>
            </a:r>
            <a:r>
              <a:rPr lang="ru-RU" sz="2000" dirty="0" err="1">
                <a:solidFill>
                  <a:schemeClr val="tx1"/>
                </a:solidFill>
              </a:rPr>
              <a:t>відображаються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декларації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лише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разі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монетизації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відповідь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запитання</a:t>
            </a:r>
            <a:r>
              <a:rPr lang="ru-RU" sz="2000" dirty="0">
                <a:solidFill>
                  <a:schemeClr val="tx1"/>
                </a:solidFill>
              </a:rPr>
              <a:t> 133 </a:t>
            </a:r>
            <a:r>
              <a:rPr lang="ru-RU" sz="2000" dirty="0" err="1">
                <a:solidFill>
                  <a:schemeClr val="tx1"/>
                </a:solidFill>
              </a:rPr>
              <a:t>Роз’яснень</a:t>
            </a:r>
            <a:r>
              <a:rPr lang="ru-RU" sz="2000" dirty="0">
                <a:solidFill>
                  <a:schemeClr val="tx1"/>
                </a:solidFill>
              </a:rPr>
              <a:t> НАЗК).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       </a:t>
            </a:r>
            <a:r>
              <a:rPr lang="ru-RU" sz="2000" i="1" dirty="0" err="1" smtClean="0">
                <a:solidFill>
                  <a:srgbClr val="7030A0"/>
                </a:solidFill>
              </a:rPr>
              <a:t>Оскільки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кошти</a:t>
            </a:r>
            <a:r>
              <a:rPr lang="ru-RU" sz="2000" i="1" dirty="0">
                <a:solidFill>
                  <a:srgbClr val="7030A0"/>
                </a:solidFill>
              </a:rPr>
              <a:t>, </a:t>
            </a:r>
            <a:r>
              <a:rPr lang="ru-RU" sz="2000" i="1" dirty="0" err="1">
                <a:solidFill>
                  <a:srgbClr val="7030A0"/>
                </a:solidFill>
              </a:rPr>
              <a:t>отримані</a:t>
            </a:r>
            <a:r>
              <a:rPr lang="ru-RU" sz="2000" i="1" dirty="0">
                <a:solidFill>
                  <a:srgbClr val="7030A0"/>
                </a:solidFill>
              </a:rPr>
              <a:t> в рамках </a:t>
            </a:r>
            <a:r>
              <a:rPr lang="ru-RU" sz="2000" i="1" dirty="0" err="1">
                <a:solidFill>
                  <a:srgbClr val="7030A0"/>
                </a:solidFill>
              </a:rPr>
              <a:t>Програми</a:t>
            </a:r>
            <a:r>
              <a:rPr lang="ru-RU" sz="2000" i="1" dirty="0">
                <a:solidFill>
                  <a:srgbClr val="7030A0"/>
                </a:solidFill>
              </a:rPr>
              <a:t> «</a:t>
            </a:r>
            <a:r>
              <a:rPr lang="ru-RU" sz="2000" i="1" dirty="0" err="1">
                <a:solidFill>
                  <a:srgbClr val="7030A0"/>
                </a:solidFill>
              </a:rPr>
              <a:t>єПідтримка</a:t>
            </a:r>
            <a:r>
              <a:rPr lang="ru-RU" sz="2000" i="1" dirty="0">
                <a:solidFill>
                  <a:srgbClr val="7030A0"/>
                </a:solidFill>
              </a:rPr>
              <a:t>», </a:t>
            </a:r>
            <a:r>
              <a:rPr lang="ru-RU" sz="2000" i="1" dirty="0" err="1">
                <a:solidFill>
                  <a:srgbClr val="7030A0"/>
                </a:solidFill>
              </a:rPr>
              <a:t>будуть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надаватись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виключно</a:t>
            </a:r>
            <a:r>
              <a:rPr lang="ru-RU" sz="2000" i="1" dirty="0">
                <a:solidFill>
                  <a:srgbClr val="7030A0"/>
                </a:solidFill>
              </a:rPr>
              <a:t> в </a:t>
            </a:r>
            <a:r>
              <a:rPr lang="ru-RU" sz="2000" i="1" dirty="0" err="1">
                <a:solidFill>
                  <a:srgbClr val="7030A0"/>
                </a:solidFill>
              </a:rPr>
              <a:t>безготівковій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формі</a:t>
            </a:r>
            <a:r>
              <a:rPr lang="ru-RU" sz="2000" i="1" dirty="0">
                <a:solidFill>
                  <a:srgbClr val="7030A0"/>
                </a:solidFill>
              </a:rPr>
              <a:t>, </a:t>
            </a:r>
            <a:r>
              <a:rPr lang="ru-RU" sz="2000" i="1" dirty="0" err="1">
                <a:solidFill>
                  <a:srgbClr val="7030A0"/>
                </a:solidFill>
              </a:rPr>
              <a:t>зараховуватимуться</a:t>
            </a:r>
            <a:r>
              <a:rPr lang="ru-RU" sz="2000" i="1" dirty="0">
                <a:solidFill>
                  <a:srgbClr val="7030A0"/>
                </a:solidFill>
              </a:rPr>
              <a:t> на </a:t>
            </a:r>
            <a:r>
              <a:rPr lang="ru-RU" sz="2000" i="1" dirty="0" err="1">
                <a:solidFill>
                  <a:srgbClr val="7030A0"/>
                </a:solidFill>
              </a:rPr>
              <a:t>спеціальний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рахунок</a:t>
            </a:r>
            <a:r>
              <a:rPr lang="ru-RU" sz="2000" i="1" dirty="0">
                <a:solidFill>
                  <a:srgbClr val="7030A0"/>
                </a:solidFill>
              </a:rPr>
              <a:t>, не </a:t>
            </a:r>
            <a:r>
              <a:rPr lang="ru-RU" sz="2000" i="1" dirty="0" err="1">
                <a:solidFill>
                  <a:srgbClr val="7030A0"/>
                </a:solidFill>
              </a:rPr>
              <a:t>підлягатимуть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оподаткуванню</a:t>
            </a:r>
            <a:r>
              <a:rPr lang="ru-RU" sz="2000" i="1" dirty="0">
                <a:solidFill>
                  <a:srgbClr val="7030A0"/>
                </a:solidFill>
              </a:rPr>
              <a:t>, а в </a:t>
            </a:r>
            <a:r>
              <a:rPr lang="ru-RU" sz="2000" i="1" dirty="0" err="1">
                <a:solidFill>
                  <a:srgbClr val="7030A0"/>
                </a:solidFill>
              </a:rPr>
              <a:t>разі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невикористання</a:t>
            </a:r>
            <a:r>
              <a:rPr lang="ru-RU" sz="2000" i="1" dirty="0">
                <a:solidFill>
                  <a:srgbClr val="7030A0"/>
                </a:solidFill>
              </a:rPr>
              <a:t> (</a:t>
            </a:r>
            <a:r>
              <a:rPr lang="ru-RU" sz="2000" i="1" dirty="0" err="1">
                <a:solidFill>
                  <a:srgbClr val="7030A0"/>
                </a:solidFill>
              </a:rPr>
              <a:t>використання</a:t>
            </a:r>
            <a:r>
              <a:rPr lang="ru-RU" sz="2000" i="1" dirty="0">
                <a:solidFill>
                  <a:srgbClr val="7030A0"/>
                </a:solidFill>
              </a:rPr>
              <a:t> не в </a:t>
            </a:r>
            <a:r>
              <a:rPr lang="ru-RU" sz="2000" i="1" dirty="0" err="1" smtClean="0">
                <a:solidFill>
                  <a:srgbClr val="7030A0"/>
                </a:solidFill>
              </a:rPr>
              <a:t>повному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обсязі</a:t>
            </a:r>
            <a:r>
              <a:rPr lang="ru-RU" sz="2000" i="1" dirty="0">
                <a:solidFill>
                  <a:srgbClr val="7030A0"/>
                </a:solidFill>
              </a:rPr>
              <a:t>) </a:t>
            </a:r>
            <a:r>
              <a:rPr lang="ru-RU" sz="2000" i="1" dirty="0" err="1">
                <a:solidFill>
                  <a:srgbClr val="7030A0"/>
                </a:solidFill>
              </a:rPr>
              <a:t>протягом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визначеного</a:t>
            </a:r>
            <a:r>
              <a:rPr lang="ru-RU" sz="2000" i="1" dirty="0">
                <a:solidFill>
                  <a:srgbClr val="7030A0"/>
                </a:solidFill>
              </a:rPr>
              <a:t> строку </a:t>
            </a:r>
            <a:r>
              <a:rPr lang="ru-RU" sz="2000" i="1" dirty="0" err="1">
                <a:solidFill>
                  <a:srgbClr val="7030A0"/>
                </a:solidFill>
              </a:rPr>
              <a:t>повертатимуться</a:t>
            </a:r>
            <a:r>
              <a:rPr lang="ru-RU" sz="2000" i="1" dirty="0">
                <a:solidFill>
                  <a:srgbClr val="7030A0"/>
                </a:solidFill>
              </a:rPr>
              <a:t> до державного бюджету, </a:t>
            </a:r>
            <a:r>
              <a:rPr lang="ru-RU" sz="2000" i="1" dirty="0" err="1">
                <a:solidFill>
                  <a:srgbClr val="7030A0"/>
                </a:solidFill>
              </a:rPr>
              <a:t>такі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кошти</a:t>
            </a:r>
            <a:r>
              <a:rPr lang="ru-RU" sz="2000" i="1" dirty="0">
                <a:solidFill>
                  <a:srgbClr val="7030A0"/>
                </a:solidFill>
              </a:rPr>
              <a:t> не є доходом для </a:t>
            </a:r>
            <a:r>
              <a:rPr lang="ru-RU" sz="2000" i="1" dirty="0" err="1">
                <a:solidFill>
                  <a:srgbClr val="7030A0"/>
                </a:solidFill>
              </a:rPr>
              <a:t>цілей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декларування</a:t>
            </a:r>
            <a:r>
              <a:rPr lang="ru-RU" sz="2000" i="1" dirty="0" smtClean="0">
                <a:solidFill>
                  <a:srgbClr val="7030A0"/>
                </a:solidFill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</a:rPr>
              <a:t>проте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необхідно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зазначити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відкритий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банківський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рахунок</a:t>
            </a:r>
            <a:r>
              <a:rPr lang="ru-RU" sz="2000" i="1" dirty="0" smtClean="0">
                <a:solidFill>
                  <a:srgbClr val="7030A0"/>
                </a:solidFill>
              </a:rPr>
              <a:t>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>
            <a:off x="467544" y="1340768"/>
            <a:ext cx="0" cy="5184576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6480"/>
            <a:ext cx="7776864" cy="833859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Порядок </a:t>
            </a:r>
            <a:r>
              <a:rPr lang="ru-RU" b="1" i="1" dirty="0" err="1">
                <a:solidFill>
                  <a:srgbClr val="0070C0"/>
                </a:solidFill>
              </a:rPr>
              <a:t>інформування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Національного</a:t>
            </a:r>
            <a:r>
              <a:rPr lang="ru-RU" b="1" i="1" dirty="0">
                <a:solidFill>
                  <a:srgbClr val="0070C0"/>
                </a:solidFill>
              </a:rPr>
              <a:t> агентства з </a:t>
            </a:r>
            <a:r>
              <a:rPr lang="ru-RU" b="1" i="1" dirty="0" err="1">
                <a:solidFill>
                  <a:srgbClr val="0070C0"/>
                </a:solidFill>
              </a:rPr>
              <a:t>питань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запобігання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корупції</a:t>
            </a:r>
            <a:r>
              <a:rPr lang="ru-RU" b="1" i="1" dirty="0">
                <a:solidFill>
                  <a:srgbClr val="0070C0"/>
                </a:solidFill>
              </a:rPr>
              <a:t> про </a:t>
            </a:r>
            <a:r>
              <a:rPr lang="ru-RU" b="1" i="1" dirty="0" err="1">
                <a:solidFill>
                  <a:srgbClr val="0070C0"/>
                </a:solidFill>
              </a:rPr>
              <a:t>суттєві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зміни</a:t>
            </a:r>
            <a:r>
              <a:rPr lang="ru-RU" b="1" i="1" dirty="0">
                <a:solidFill>
                  <a:srgbClr val="0070C0"/>
                </a:solidFill>
              </a:rPr>
              <a:t> у </a:t>
            </a:r>
            <a:r>
              <a:rPr lang="ru-RU" b="1" i="1" dirty="0" err="1">
                <a:solidFill>
                  <a:srgbClr val="0070C0"/>
                </a:solidFill>
              </a:rPr>
              <a:t>майновому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стані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суб’єкта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декларування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485" y="1010339"/>
            <a:ext cx="8352928" cy="15575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У </a:t>
            </a:r>
            <a:r>
              <a:rPr lang="ru-RU" sz="2400" dirty="0" err="1">
                <a:solidFill>
                  <a:schemeClr val="tx1"/>
                </a:solidFill>
              </a:rPr>
              <a:t>разі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суттєвої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зміни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майновому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стані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суб’єкта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 err="1">
                <a:solidFill>
                  <a:schemeClr val="tx1"/>
                </a:solidFill>
              </a:rPr>
              <a:t>саме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отримання</a:t>
            </a:r>
            <a:r>
              <a:rPr lang="ru-RU" sz="2400" dirty="0">
                <a:solidFill>
                  <a:schemeClr val="tx1"/>
                </a:solidFill>
              </a:rPr>
              <a:t> доходу, </a:t>
            </a:r>
            <a:r>
              <a:rPr lang="ru-RU" sz="2400" dirty="0" err="1">
                <a:solidFill>
                  <a:schemeClr val="tx1"/>
                </a:solidFill>
              </a:rPr>
              <a:t>придбання</a:t>
            </a:r>
            <a:r>
              <a:rPr lang="ru-RU" sz="2400" dirty="0">
                <a:solidFill>
                  <a:schemeClr val="tx1"/>
                </a:solidFill>
              </a:rPr>
              <a:t> майна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видатку</a:t>
            </a:r>
            <a:r>
              <a:rPr lang="ru-RU" sz="2400" dirty="0">
                <a:solidFill>
                  <a:schemeClr val="tx1"/>
                </a:solidFill>
              </a:rPr>
              <a:t> на суму, яка </a:t>
            </a:r>
            <a:r>
              <a:rPr lang="ru-RU" sz="2400" dirty="0" err="1">
                <a:solidFill>
                  <a:schemeClr val="tx1"/>
                </a:solidFill>
              </a:rPr>
              <a:t>перевищує</a:t>
            </a:r>
            <a:r>
              <a:rPr lang="ru-RU" sz="2400" dirty="0">
                <a:solidFill>
                  <a:schemeClr val="tx1"/>
                </a:solidFill>
              </a:rPr>
              <a:t> 50 </a:t>
            </a:r>
            <a:r>
              <a:rPr lang="ru-RU" sz="2400" dirty="0" err="1">
                <a:solidFill>
                  <a:schemeClr val="tx1"/>
                </a:solidFill>
              </a:rPr>
              <a:t>прожиткових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мінімумів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встановлених</a:t>
            </a:r>
            <a:r>
              <a:rPr lang="ru-RU" sz="2400" dirty="0">
                <a:solidFill>
                  <a:schemeClr val="tx1"/>
                </a:solidFill>
              </a:rPr>
              <a:t> для </a:t>
            </a:r>
            <a:r>
              <a:rPr lang="ru-RU" sz="2400" dirty="0" err="1">
                <a:solidFill>
                  <a:schemeClr val="tx1"/>
                </a:solidFill>
              </a:rPr>
              <a:t>працездатних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осіб</a:t>
            </a:r>
            <a:r>
              <a:rPr lang="ru-RU" sz="2400" dirty="0">
                <a:solidFill>
                  <a:schemeClr val="tx1"/>
                </a:solidFill>
              </a:rPr>
              <a:t> на 01 </a:t>
            </a:r>
            <a:r>
              <a:rPr lang="ru-RU" sz="2400" dirty="0" err="1">
                <a:solidFill>
                  <a:schemeClr val="tx1"/>
                </a:solidFill>
              </a:rPr>
              <a:t>січня</a:t>
            </a:r>
            <a:r>
              <a:rPr lang="ru-RU" sz="2400" dirty="0">
                <a:solidFill>
                  <a:schemeClr val="tx1"/>
                </a:solidFill>
              </a:rPr>
              <a:t> року, у </a:t>
            </a:r>
            <a:r>
              <a:rPr lang="ru-RU" sz="2400" dirty="0" err="1">
                <a:solidFill>
                  <a:schemeClr val="tx1"/>
                </a:solidFill>
              </a:rPr>
              <a:t>якому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виник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обов’язок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щодо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подання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повідомлення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суб’єкт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десятиденний</a:t>
            </a:r>
            <a:r>
              <a:rPr lang="ru-RU" sz="2400" dirty="0">
                <a:solidFill>
                  <a:schemeClr val="tx1"/>
                </a:solidFill>
              </a:rPr>
              <a:t> строк з моменту </a:t>
            </a:r>
            <a:r>
              <a:rPr lang="ru-RU" sz="2400" dirty="0" err="1">
                <a:solidFill>
                  <a:schemeClr val="tx1"/>
                </a:solidFill>
              </a:rPr>
              <a:t>отримання</a:t>
            </a:r>
            <a:r>
              <a:rPr lang="ru-RU" sz="2400" dirty="0">
                <a:solidFill>
                  <a:schemeClr val="tx1"/>
                </a:solidFill>
              </a:rPr>
              <a:t> доходу, </a:t>
            </a:r>
            <a:r>
              <a:rPr lang="ru-RU" sz="2400" dirty="0" err="1">
                <a:solidFill>
                  <a:schemeClr val="tx1"/>
                </a:solidFill>
              </a:rPr>
              <a:t>придбання</a:t>
            </a:r>
            <a:r>
              <a:rPr lang="ru-RU" sz="2400" dirty="0">
                <a:solidFill>
                  <a:schemeClr val="tx1"/>
                </a:solidFill>
              </a:rPr>
              <a:t> майна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видатку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зобов’язаний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повідомити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НАЗК (</a:t>
            </a:r>
            <a:r>
              <a:rPr lang="ru-RU" sz="2400" dirty="0" err="1" smtClean="0">
                <a:solidFill>
                  <a:schemeClr val="tx1"/>
                </a:solidFill>
              </a:rPr>
              <a:t>стосується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категорії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державних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службовців</a:t>
            </a:r>
            <a:r>
              <a:rPr lang="ru-RU" sz="2400" dirty="0" smtClean="0">
                <a:solidFill>
                  <a:schemeClr val="tx1"/>
                </a:solidFill>
              </a:rPr>
              <a:t> «А» і «Б»).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>
            <a:off x="467544" y="1340768"/>
            <a:ext cx="0" cy="511256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896317" y="3284984"/>
            <a:ext cx="813690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560" y="3141862"/>
            <a:ext cx="8444853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sz="1600" dirty="0" err="1" smtClean="0">
                <a:solidFill>
                  <a:schemeClr val="tx1"/>
                </a:solidFill>
              </a:rPr>
              <a:t>Повідомлення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подається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незалежно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того, </a:t>
            </a:r>
            <a:r>
              <a:rPr lang="ru-RU" sz="1600" dirty="0" err="1">
                <a:solidFill>
                  <a:schemeClr val="tx1"/>
                </a:solidFill>
              </a:rPr>
              <a:t>перебуває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суб’єкт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декларування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Україні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чи</a:t>
            </a:r>
            <a:r>
              <a:rPr lang="ru-RU" sz="1600" dirty="0">
                <a:solidFill>
                  <a:schemeClr val="tx1"/>
                </a:solidFill>
              </a:rPr>
              <a:t> за </a:t>
            </a:r>
            <a:r>
              <a:rPr lang="ru-RU" sz="1600" dirty="0" err="1">
                <a:solidFill>
                  <a:schemeClr val="tx1"/>
                </a:solidFill>
              </a:rPr>
              <a:t>її</a:t>
            </a:r>
            <a:r>
              <a:rPr lang="ru-RU" sz="1600" dirty="0">
                <a:solidFill>
                  <a:schemeClr val="tx1"/>
                </a:solidFill>
              </a:rPr>
              <a:t> межами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</a:t>
            </a:r>
            <a:r>
              <a:rPr lang="ru-RU" sz="1600" dirty="0" err="1" smtClean="0">
                <a:solidFill>
                  <a:schemeClr val="tx1"/>
                </a:solidFill>
              </a:rPr>
              <a:t>Інформація</a:t>
            </a:r>
            <a:r>
              <a:rPr lang="ru-RU" sz="1600" dirty="0">
                <a:solidFill>
                  <a:schemeClr val="tx1"/>
                </a:solidFill>
              </a:rPr>
              <a:t>, внесена до </a:t>
            </a:r>
            <a:r>
              <a:rPr lang="ru-RU" sz="1600" dirty="0" err="1">
                <a:solidFill>
                  <a:schemeClr val="tx1"/>
                </a:solidFill>
              </a:rPr>
              <a:t>повідомлення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має</a:t>
            </a:r>
            <a:r>
              <a:rPr lang="ru-RU" sz="1600" dirty="0">
                <a:solidFill>
                  <a:schemeClr val="tx1"/>
                </a:solidFill>
              </a:rPr>
              <a:t> бути </a:t>
            </a:r>
            <a:r>
              <a:rPr lang="ru-RU" sz="1600" dirty="0" err="1">
                <a:solidFill>
                  <a:schemeClr val="tx1"/>
                </a:solidFill>
              </a:rPr>
              <a:t>також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відображена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декларації</a:t>
            </a:r>
            <a:r>
              <a:rPr lang="ru-RU" sz="1600" dirty="0">
                <a:solidFill>
                  <a:schemeClr val="tx1"/>
                </a:solidFill>
              </a:rPr>
              <a:t> особи, </a:t>
            </a:r>
            <a:r>
              <a:rPr lang="ru-RU" sz="1600" dirty="0" err="1">
                <a:solidFill>
                  <a:schemeClr val="tx1"/>
                </a:solidFill>
              </a:rPr>
              <a:t>уповноваженої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виконання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функцій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держави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місцевого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самоврядування</a:t>
            </a:r>
            <a:r>
              <a:rPr lang="ru-RU" sz="1600" dirty="0">
                <a:solidFill>
                  <a:schemeClr val="tx1"/>
                </a:solidFill>
              </a:rPr>
              <a:t>, яку </a:t>
            </a:r>
            <a:r>
              <a:rPr lang="ru-RU" sz="1600" dirty="0" err="1">
                <a:solidFill>
                  <a:schemeClr val="tx1"/>
                </a:solidFill>
              </a:rPr>
              <a:t>такий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суб’єкт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декларування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відповідно</a:t>
            </a:r>
            <a:r>
              <a:rPr lang="ru-RU" sz="1600" dirty="0">
                <a:solidFill>
                  <a:schemeClr val="tx1"/>
                </a:solidFill>
              </a:rPr>
              <a:t> до Закону. </a:t>
            </a:r>
            <a:r>
              <a:rPr lang="ru-RU" sz="1600" dirty="0" err="1">
                <a:solidFill>
                  <a:schemeClr val="tx1"/>
                </a:solidFill>
              </a:rPr>
              <a:t>Інформація</a:t>
            </a:r>
            <a:r>
              <a:rPr lang="ru-RU" sz="1600" dirty="0">
                <a:solidFill>
                  <a:schemeClr val="tx1"/>
                </a:solidFill>
              </a:rPr>
              <a:t> про </a:t>
            </a:r>
            <a:r>
              <a:rPr lang="ru-RU" sz="1600" dirty="0" err="1">
                <a:solidFill>
                  <a:schemeClr val="tx1"/>
                </a:solidFill>
              </a:rPr>
              <a:t>отримання</a:t>
            </a:r>
            <a:r>
              <a:rPr lang="ru-RU" sz="1600" dirty="0">
                <a:solidFill>
                  <a:schemeClr val="tx1"/>
                </a:solidFill>
              </a:rPr>
              <a:t> доходу, </a:t>
            </a:r>
            <a:r>
              <a:rPr lang="ru-RU" sz="1600" dirty="0" err="1">
                <a:solidFill>
                  <a:schemeClr val="tx1"/>
                </a:solidFill>
              </a:rPr>
              <a:t>придбання</a:t>
            </a:r>
            <a:r>
              <a:rPr lang="ru-RU" sz="1600" dirty="0">
                <a:solidFill>
                  <a:schemeClr val="tx1"/>
                </a:solidFill>
              </a:rPr>
              <a:t> майна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здійснення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видатку</a:t>
            </a:r>
            <a:r>
              <a:rPr lang="ru-RU" sz="1600" dirty="0">
                <a:solidFill>
                  <a:schemeClr val="tx1"/>
                </a:solidFill>
              </a:rPr>
              <a:t> членом </a:t>
            </a:r>
            <a:r>
              <a:rPr lang="ru-RU" sz="1600" dirty="0" err="1">
                <a:solidFill>
                  <a:schemeClr val="tx1"/>
                </a:solidFill>
              </a:rPr>
              <a:t>сім’ї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суб’єкта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декларування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подається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</a:t>
            </a:r>
            <a:r>
              <a:rPr lang="ru-RU" sz="1600" dirty="0" err="1" smtClean="0">
                <a:solidFill>
                  <a:schemeClr val="tx1"/>
                </a:solidFill>
              </a:rPr>
              <a:t>Якщо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вартість</a:t>
            </a:r>
            <a:r>
              <a:rPr lang="ru-RU" sz="1600" dirty="0">
                <a:solidFill>
                  <a:schemeClr val="tx1"/>
                </a:solidFill>
              </a:rPr>
              <a:t> майна </a:t>
            </a:r>
            <a:r>
              <a:rPr lang="ru-RU" sz="1600" dirty="0" err="1">
                <a:solidFill>
                  <a:schemeClr val="tx1"/>
                </a:solidFill>
              </a:rPr>
              <a:t>перевищує</a:t>
            </a:r>
            <a:r>
              <a:rPr lang="ru-RU" sz="1600" dirty="0">
                <a:solidFill>
                  <a:schemeClr val="tx1"/>
                </a:solidFill>
              </a:rPr>
              <a:t> 50 </a:t>
            </a:r>
            <a:r>
              <a:rPr lang="ru-RU" sz="1600" dirty="0" err="1">
                <a:solidFill>
                  <a:schemeClr val="tx1"/>
                </a:solidFill>
              </a:rPr>
              <a:t>прожиткових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мінімумів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встановлених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працездатних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осіб</a:t>
            </a:r>
            <a:r>
              <a:rPr lang="ru-RU" sz="1600" dirty="0">
                <a:solidFill>
                  <a:schemeClr val="tx1"/>
                </a:solidFill>
              </a:rPr>
              <a:t> на 01 </a:t>
            </a:r>
            <a:r>
              <a:rPr lang="ru-RU" sz="1600" dirty="0" err="1">
                <a:solidFill>
                  <a:schemeClr val="tx1"/>
                </a:solidFill>
              </a:rPr>
              <a:t>січня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відповідного</a:t>
            </a:r>
            <a:r>
              <a:rPr lang="ru-RU" sz="1600" dirty="0">
                <a:solidFill>
                  <a:schemeClr val="tx1"/>
                </a:solidFill>
              </a:rPr>
              <a:t> року, але </a:t>
            </a:r>
            <a:r>
              <a:rPr lang="ru-RU" sz="1600" dirty="0" err="1">
                <a:solidFill>
                  <a:schemeClr val="tx1"/>
                </a:solidFill>
              </a:rPr>
              <a:t>була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сплачена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частинами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розмір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кожної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яких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перевищує</a:t>
            </a:r>
            <a:r>
              <a:rPr lang="ru-RU" sz="1600" dirty="0">
                <a:solidFill>
                  <a:schemeClr val="tx1"/>
                </a:solidFill>
              </a:rPr>
              <a:t> 50 </a:t>
            </a:r>
            <a:r>
              <a:rPr lang="ru-RU" sz="1600" dirty="0" err="1">
                <a:solidFill>
                  <a:schemeClr val="tx1"/>
                </a:solidFill>
              </a:rPr>
              <a:t>прожиткових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мінімумів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встановлених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працездатних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осіб</a:t>
            </a:r>
            <a:r>
              <a:rPr lang="ru-RU" sz="1600" dirty="0">
                <a:solidFill>
                  <a:schemeClr val="tx1"/>
                </a:solidFill>
              </a:rPr>
              <a:t> на 01 </a:t>
            </a:r>
            <a:r>
              <a:rPr lang="ru-RU" sz="1600" dirty="0" err="1">
                <a:solidFill>
                  <a:schemeClr val="tx1"/>
                </a:solidFill>
              </a:rPr>
              <a:t>січня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відповідного</a:t>
            </a:r>
            <a:r>
              <a:rPr lang="ru-RU" sz="1600" dirty="0">
                <a:solidFill>
                  <a:schemeClr val="tx1"/>
                </a:solidFill>
              </a:rPr>
              <a:t> року, </a:t>
            </a:r>
            <a:r>
              <a:rPr lang="ru-RU" sz="1600" dirty="0" err="1">
                <a:solidFill>
                  <a:schemeClr val="tx1"/>
                </a:solidFill>
              </a:rPr>
              <a:t>повідомлення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подається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після</a:t>
            </a:r>
            <a:r>
              <a:rPr lang="ru-RU" sz="1600" dirty="0">
                <a:solidFill>
                  <a:schemeClr val="tx1"/>
                </a:solidFill>
              </a:rPr>
              <a:t> переходу права </a:t>
            </a:r>
            <a:r>
              <a:rPr lang="ru-RU" sz="1600" dirty="0" err="1">
                <a:solidFill>
                  <a:schemeClr val="tx1"/>
                </a:solidFill>
              </a:rPr>
              <a:t>власності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таке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майно</a:t>
            </a:r>
            <a:r>
              <a:rPr lang="ru-RU" sz="1600" dirty="0">
                <a:solidFill>
                  <a:schemeClr val="tx1"/>
                </a:solidFill>
              </a:rPr>
              <a:t>. Про </a:t>
            </a:r>
            <a:r>
              <a:rPr lang="ru-RU" sz="1600" dirty="0" err="1">
                <a:solidFill>
                  <a:schemeClr val="tx1"/>
                </a:solidFill>
              </a:rPr>
              <a:t>дохід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був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нарахований</a:t>
            </a:r>
            <a:r>
              <a:rPr lang="ru-RU" sz="1600" dirty="0">
                <a:solidFill>
                  <a:schemeClr val="tx1"/>
                </a:solidFill>
              </a:rPr>
              <a:t>, але не </a:t>
            </a:r>
            <a:r>
              <a:rPr lang="ru-RU" sz="1600" dirty="0" err="1">
                <a:solidFill>
                  <a:schemeClr val="tx1"/>
                </a:solidFill>
              </a:rPr>
              <a:t>сплачений</a:t>
            </a:r>
            <a:r>
              <a:rPr lang="ru-RU" sz="1600" dirty="0">
                <a:solidFill>
                  <a:schemeClr val="tx1"/>
                </a:solidFill>
              </a:rPr>
              <a:t> (не </a:t>
            </a:r>
            <a:r>
              <a:rPr lang="ru-RU" sz="1600" dirty="0" err="1">
                <a:solidFill>
                  <a:schemeClr val="tx1"/>
                </a:solidFill>
              </a:rPr>
              <a:t>отриманий</a:t>
            </a:r>
            <a:r>
              <a:rPr lang="ru-RU" sz="1600" dirty="0">
                <a:solidFill>
                  <a:schemeClr val="tx1"/>
                </a:solidFill>
              </a:rPr>
              <a:t>), не </a:t>
            </a:r>
            <a:r>
              <a:rPr lang="ru-RU" sz="1600" dirty="0" err="1">
                <a:solidFill>
                  <a:schemeClr val="tx1"/>
                </a:solidFill>
              </a:rPr>
              <a:t>повідомляється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09863" y="249101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7030A0"/>
                </a:solidFill>
              </a:rPr>
              <a:t>Прожитковий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мінімум</a:t>
            </a:r>
            <a:r>
              <a:rPr lang="ru-RU" b="1" i="1" dirty="0">
                <a:solidFill>
                  <a:srgbClr val="7030A0"/>
                </a:solidFill>
              </a:rPr>
              <a:t> для </a:t>
            </a:r>
            <a:r>
              <a:rPr lang="ru-RU" b="1" i="1" dirty="0" err="1">
                <a:solidFill>
                  <a:srgbClr val="7030A0"/>
                </a:solidFill>
              </a:rPr>
              <a:t>працездатних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осіб</a:t>
            </a:r>
            <a:r>
              <a:rPr lang="ru-RU" b="1" i="1" dirty="0">
                <a:solidFill>
                  <a:srgbClr val="7030A0"/>
                </a:solidFill>
              </a:rPr>
              <a:t> з 01.01.2022 </a:t>
            </a:r>
            <a:r>
              <a:rPr lang="ru-RU" b="1" i="1" dirty="0" err="1">
                <a:solidFill>
                  <a:srgbClr val="7030A0"/>
                </a:solidFill>
              </a:rPr>
              <a:t>становитиме</a:t>
            </a:r>
            <a:r>
              <a:rPr lang="ru-RU" b="1" i="1" dirty="0">
                <a:solidFill>
                  <a:srgbClr val="7030A0"/>
                </a:solidFill>
              </a:rPr>
              <a:t> – 2 481 </a:t>
            </a:r>
            <a:r>
              <a:rPr lang="ru-RU" b="1" i="1" dirty="0" err="1">
                <a:solidFill>
                  <a:srgbClr val="7030A0"/>
                </a:solidFill>
              </a:rPr>
              <a:t>гривень</a:t>
            </a:r>
            <a:r>
              <a:rPr lang="ru-RU" b="1" i="1" dirty="0">
                <a:solidFill>
                  <a:srgbClr val="7030A0"/>
                </a:solidFill>
              </a:rPr>
              <a:t> (2 481 х 50 ПМ = 124 050 </a:t>
            </a:r>
            <a:r>
              <a:rPr lang="ru-RU" b="1" i="1" dirty="0" err="1">
                <a:solidFill>
                  <a:srgbClr val="7030A0"/>
                </a:solidFill>
              </a:rPr>
              <a:t>гривень</a:t>
            </a:r>
            <a:r>
              <a:rPr lang="ru-RU" b="1" i="1" dirty="0">
                <a:solidFill>
                  <a:srgbClr val="7030A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444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Порядок </a:t>
            </a:r>
            <a:r>
              <a:rPr lang="ru-RU" b="1" i="1" dirty="0" err="1">
                <a:solidFill>
                  <a:srgbClr val="0070C0"/>
                </a:solidFill>
              </a:rPr>
              <a:t>інформування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Національного</a:t>
            </a:r>
            <a:r>
              <a:rPr lang="ru-RU" b="1" i="1" dirty="0">
                <a:solidFill>
                  <a:srgbClr val="0070C0"/>
                </a:solidFill>
              </a:rPr>
              <a:t> агентства з </a:t>
            </a:r>
            <a:r>
              <a:rPr lang="ru-RU" b="1" i="1" dirty="0" err="1">
                <a:solidFill>
                  <a:srgbClr val="0070C0"/>
                </a:solidFill>
              </a:rPr>
              <a:t>питань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запобігання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корупції</a:t>
            </a:r>
            <a:r>
              <a:rPr lang="ru-RU" b="1" i="1" dirty="0">
                <a:solidFill>
                  <a:srgbClr val="0070C0"/>
                </a:solidFill>
              </a:rPr>
              <a:t> про </a:t>
            </a:r>
            <a:r>
              <a:rPr lang="ru-RU" b="1" i="1" dirty="0" err="1">
                <a:solidFill>
                  <a:srgbClr val="0070C0"/>
                </a:solidFill>
              </a:rPr>
              <a:t>суттєві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зміни</a:t>
            </a:r>
            <a:r>
              <a:rPr lang="ru-RU" b="1" i="1" dirty="0">
                <a:solidFill>
                  <a:srgbClr val="0070C0"/>
                </a:solidFill>
              </a:rPr>
              <a:t> у </a:t>
            </a:r>
            <a:r>
              <a:rPr lang="ru-RU" b="1" i="1" dirty="0" err="1">
                <a:solidFill>
                  <a:srgbClr val="0070C0"/>
                </a:solidFill>
              </a:rPr>
              <a:t>майновому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стані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суб’єкта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декларування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3854716"/>
            <a:ext cx="8064896" cy="28146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i="1" dirty="0" err="1">
                <a:solidFill>
                  <a:srgbClr val="7030A0"/>
                </a:solidFill>
              </a:rPr>
              <a:t>Якщо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вартість</a:t>
            </a:r>
            <a:r>
              <a:rPr lang="ru-RU" sz="2400" i="1" dirty="0">
                <a:solidFill>
                  <a:srgbClr val="7030A0"/>
                </a:solidFill>
              </a:rPr>
              <a:t> майна, </a:t>
            </a:r>
            <a:r>
              <a:rPr lang="ru-RU" sz="2400" i="1" dirty="0" err="1">
                <a:solidFill>
                  <a:srgbClr val="7030A0"/>
                </a:solidFill>
              </a:rPr>
              <a:t>набутого</a:t>
            </a:r>
            <a:r>
              <a:rPr lang="ru-RU" sz="2400" i="1" dirty="0">
                <a:solidFill>
                  <a:srgbClr val="7030A0"/>
                </a:solidFill>
              </a:rPr>
              <a:t> у </a:t>
            </a:r>
            <a:r>
              <a:rPr lang="ru-RU" sz="2400" i="1" dirty="0" err="1">
                <a:solidFill>
                  <a:srgbClr val="7030A0"/>
                </a:solidFill>
              </a:rPr>
              <a:t>власність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суб’єктом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декларування</a:t>
            </a:r>
            <a:r>
              <a:rPr lang="ru-RU" sz="2400" i="1" dirty="0">
                <a:solidFill>
                  <a:srgbClr val="7030A0"/>
                </a:solidFill>
              </a:rPr>
              <a:t>, </a:t>
            </a:r>
            <a:r>
              <a:rPr lang="ru-RU" sz="2400" i="1" dirty="0" err="1">
                <a:solidFill>
                  <a:srgbClr val="7030A0"/>
                </a:solidFill>
              </a:rPr>
              <a:t>йому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невідома</a:t>
            </a:r>
            <a:r>
              <a:rPr lang="ru-RU" sz="2400" i="1" dirty="0">
                <a:solidFill>
                  <a:srgbClr val="7030A0"/>
                </a:solidFill>
              </a:rPr>
              <a:t>, </a:t>
            </a:r>
            <a:r>
              <a:rPr lang="ru-RU" sz="2400" i="1" dirty="0" err="1">
                <a:solidFill>
                  <a:srgbClr val="7030A0"/>
                </a:solidFill>
              </a:rPr>
              <a:t>повідомлення</a:t>
            </a:r>
            <a:r>
              <a:rPr lang="ru-RU" sz="2400" i="1" dirty="0">
                <a:solidFill>
                  <a:srgbClr val="7030A0"/>
                </a:solidFill>
              </a:rPr>
              <a:t> не </a:t>
            </a:r>
            <a:r>
              <a:rPr lang="ru-RU" sz="2400" i="1" dirty="0" err="1">
                <a:solidFill>
                  <a:srgbClr val="7030A0"/>
                </a:solidFill>
              </a:rPr>
              <a:t>подається</a:t>
            </a:r>
            <a:r>
              <a:rPr lang="ru-RU" sz="2400" i="1" dirty="0">
                <a:solidFill>
                  <a:srgbClr val="7030A0"/>
                </a:solidFill>
              </a:rPr>
              <a:t>. </a:t>
            </a:r>
            <a:endParaRPr lang="ru-RU" sz="2400" i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</a:t>
            </a:r>
            <a:r>
              <a:rPr lang="ru-RU" sz="2400" dirty="0" err="1" smtClean="0">
                <a:solidFill>
                  <a:schemeClr val="tx1"/>
                </a:solidFill>
              </a:rPr>
              <a:t>Інформацію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err="1">
                <a:solidFill>
                  <a:schemeClr val="tx1"/>
                </a:solidFill>
              </a:rPr>
              <a:t>повідомленні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джерело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суб’єкт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зазначає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відповідно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правочину</a:t>
            </a:r>
            <a:r>
              <a:rPr lang="ru-RU" sz="2400" dirty="0">
                <a:solidFill>
                  <a:schemeClr val="tx1"/>
                </a:solidFill>
              </a:rPr>
              <a:t>, за </a:t>
            </a:r>
            <a:r>
              <a:rPr lang="ru-RU" sz="2400" dirty="0" err="1">
                <a:solidFill>
                  <a:schemeClr val="tx1"/>
                </a:solidFill>
              </a:rPr>
              <a:t>яким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набуто</a:t>
            </a:r>
            <a:r>
              <a:rPr lang="ru-RU" sz="2400" dirty="0">
                <a:solidFill>
                  <a:schemeClr val="tx1"/>
                </a:solidFill>
              </a:rPr>
              <a:t> право </a:t>
            </a:r>
            <a:r>
              <a:rPr lang="ru-RU" sz="2400" dirty="0" err="1">
                <a:solidFill>
                  <a:schemeClr val="tx1"/>
                </a:solidFill>
              </a:rPr>
              <a:t>власності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майно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отримано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дохід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подарунок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роботодавець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продавець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дарувальник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спадкодавець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рішення</a:t>
            </a:r>
            <a:r>
              <a:rPr lang="ru-RU" sz="2400" dirty="0">
                <a:solidFill>
                  <a:schemeClr val="tx1"/>
                </a:solidFill>
              </a:rPr>
              <a:t> суду </a:t>
            </a:r>
            <a:r>
              <a:rPr lang="ru-RU" sz="2400" dirty="0" err="1">
                <a:solidFill>
                  <a:schemeClr val="tx1"/>
                </a:solidFill>
              </a:rPr>
              <a:t>тощо</a:t>
            </a:r>
            <a:r>
              <a:rPr lang="ru-RU" sz="2400" dirty="0">
                <a:solidFill>
                  <a:schemeClr val="tx1"/>
                </a:solidFill>
              </a:rPr>
              <a:t>). </a:t>
            </a:r>
            <a:r>
              <a:rPr lang="ru-RU" sz="2400" dirty="0" err="1">
                <a:solidFill>
                  <a:schemeClr val="tx1"/>
                </a:solidFill>
              </a:rPr>
              <a:t>Повідомлення</a:t>
            </a:r>
            <a:r>
              <a:rPr lang="ru-RU" sz="2400" dirty="0">
                <a:solidFill>
                  <a:schemeClr val="tx1"/>
                </a:solidFill>
              </a:rPr>
              <a:t> не </a:t>
            </a:r>
            <a:r>
              <a:rPr lang="ru-RU" sz="2400" dirty="0" err="1">
                <a:solidFill>
                  <a:schemeClr val="tx1"/>
                </a:solidFill>
              </a:rPr>
              <a:t>подається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разі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припинення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перебування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суб’єкта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посаді</a:t>
            </a:r>
            <a:r>
              <a:rPr lang="ru-RU" sz="2400" dirty="0">
                <a:solidFill>
                  <a:schemeClr val="tx1"/>
                </a:solidFill>
              </a:rPr>
              <a:t>, яка </a:t>
            </a:r>
            <a:r>
              <a:rPr lang="ru-RU" sz="2400" dirty="0" err="1">
                <a:solidFill>
                  <a:schemeClr val="tx1"/>
                </a:solidFill>
              </a:rPr>
              <a:t>передбачає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зайняття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відповідального</a:t>
            </a:r>
            <a:r>
              <a:rPr lang="ru-RU" sz="2400" dirty="0">
                <a:solidFill>
                  <a:schemeClr val="tx1"/>
                </a:solidFill>
              </a:rPr>
              <a:t> та особливо </a:t>
            </a:r>
            <a:r>
              <a:rPr lang="ru-RU" sz="2400" dirty="0" err="1">
                <a:solidFill>
                  <a:schemeClr val="tx1"/>
                </a:solidFill>
              </a:rPr>
              <a:t>відповідального</a:t>
            </a:r>
            <a:r>
              <a:rPr lang="ru-RU" sz="2400" dirty="0">
                <a:solidFill>
                  <a:schemeClr val="tx1"/>
                </a:solidFill>
              </a:rPr>
              <a:t> становища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пов’язана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високим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рівнем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корупційних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ризиків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340768"/>
            <a:ext cx="8229663" cy="26642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разі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придбання</a:t>
            </a:r>
            <a:r>
              <a:rPr lang="ru-RU" sz="2000" dirty="0">
                <a:solidFill>
                  <a:schemeClr val="tx1"/>
                </a:solidFill>
              </a:rPr>
              <a:t> майна, </a:t>
            </a:r>
            <a:r>
              <a:rPr lang="ru-RU" sz="2000" dirty="0" err="1">
                <a:solidFill>
                  <a:schemeClr val="tx1"/>
                </a:solidFill>
              </a:rPr>
              <a:t>вартість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перевищує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rgbClr val="0070C0"/>
                </a:solidFill>
              </a:rPr>
              <a:t>50 </a:t>
            </a:r>
            <a:r>
              <a:rPr lang="ru-RU" sz="2000" i="1" dirty="0" err="1">
                <a:solidFill>
                  <a:srgbClr val="0070C0"/>
                </a:solidFill>
              </a:rPr>
              <a:t>прожиткових</a:t>
            </a:r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err="1">
                <a:solidFill>
                  <a:srgbClr val="0070C0"/>
                </a:solidFill>
              </a:rPr>
              <a:t>мінімумів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встановлених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працездатних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осіб</a:t>
            </a:r>
            <a:r>
              <a:rPr lang="ru-RU" sz="2000" dirty="0">
                <a:solidFill>
                  <a:schemeClr val="tx1"/>
                </a:solidFill>
              </a:rPr>
              <a:t> на 01 </a:t>
            </a:r>
            <a:r>
              <a:rPr lang="ru-RU" sz="2000" dirty="0" err="1">
                <a:solidFill>
                  <a:schemeClr val="tx1"/>
                </a:solidFill>
              </a:rPr>
              <a:t>січня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відповідного</a:t>
            </a:r>
            <a:r>
              <a:rPr lang="ru-RU" sz="2000" dirty="0">
                <a:solidFill>
                  <a:schemeClr val="tx1"/>
                </a:solidFill>
              </a:rPr>
              <a:t> року, </a:t>
            </a:r>
            <a:r>
              <a:rPr lang="ru-RU" sz="2000" dirty="0" err="1">
                <a:solidFill>
                  <a:schemeClr val="tx1"/>
                </a:solidFill>
              </a:rPr>
              <a:t>подається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одне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повідомлення</a:t>
            </a:r>
            <a:r>
              <a:rPr lang="ru-RU" sz="2000" dirty="0">
                <a:solidFill>
                  <a:schemeClr val="tx1"/>
                </a:solidFill>
              </a:rPr>
              <a:t>, в </a:t>
            </a:r>
            <a:r>
              <a:rPr lang="ru-RU" sz="2000" dirty="0" err="1">
                <a:solidFill>
                  <a:schemeClr val="tx1"/>
                </a:solidFill>
              </a:rPr>
              <a:t>якому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зазначаються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відомості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відповідних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розділах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придбаного</a:t>
            </a:r>
            <a:r>
              <a:rPr lang="ru-RU" sz="2000" dirty="0">
                <a:solidFill>
                  <a:schemeClr val="tx1"/>
                </a:solidFill>
              </a:rPr>
              <a:t> майна та </a:t>
            </a:r>
            <a:r>
              <a:rPr lang="ru-RU" sz="2000" dirty="0" err="1">
                <a:solidFill>
                  <a:schemeClr val="tx1"/>
                </a:solidFill>
              </a:rPr>
              <a:t>здійсненого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видатку</a:t>
            </a:r>
            <a:r>
              <a:rPr lang="ru-RU" sz="2000" dirty="0">
                <a:solidFill>
                  <a:schemeClr val="tx1"/>
                </a:solidFill>
              </a:rPr>
              <a:t>. У </a:t>
            </a:r>
            <a:r>
              <a:rPr lang="ru-RU" sz="2000" dirty="0" err="1">
                <a:solidFill>
                  <a:schemeClr val="tx1"/>
                </a:solidFill>
              </a:rPr>
              <a:t>разі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отримання</a:t>
            </a:r>
            <a:r>
              <a:rPr lang="ru-RU" sz="2000" dirty="0">
                <a:solidFill>
                  <a:schemeClr val="tx1"/>
                </a:solidFill>
              </a:rPr>
              <a:t> доходу в </a:t>
            </a:r>
            <a:r>
              <a:rPr lang="ru-RU" sz="2000" dirty="0" err="1">
                <a:solidFill>
                  <a:schemeClr val="tx1"/>
                </a:solidFill>
              </a:rPr>
              <a:t>негрошовій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формі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спадщина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подарунок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тощо</a:t>
            </a:r>
            <a:r>
              <a:rPr lang="ru-RU" sz="2000" dirty="0">
                <a:solidFill>
                  <a:schemeClr val="tx1"/>
                </a:solidFill>
              </a:rPr>
              <a:t>), </a:t>
            </a:r>
            <a:r>
              <a:rPr lang="ru-RU" sz="2000" dirty="0" err="1">
                <a:solidFill>
                  <a:schemeClr val="tx1"/>
                </a:solidFill>
              </a:rPr>
              <a:t>вартість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перевищує</a:t>
            </a:r>
            <a:r>
              <a:rPr lang="ru-RU" sz="2000" dirty="0">
                <a:solidFill>
                  <a:schemeClr val="tx1"/>
                </a:solidFill>
              </a:rPr>
              <a:t> 50 </a:t>
            </a:r>
            <a:r>
              <a:rPr lang="ru-RU" sz="2000" dirty="0" err="1">
                <a:solidFill>
                  <a:schemeClr val="tx1"/>
                </a:solidFill>
              </a:rPr>
              <a:t>прожиткових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мінімумів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встановлених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працездатних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осіб</a:t>
            </a:r>
            <a:r>
              <a:rPr lang="ru-RU" sz="2000" dirty="0">
                <a:solidFill>
                  <a:schemeClr val="tx1"/>
                </a:solidFill>
              </a:rPr>
              <a:t> на 01 </a:t>
            </a:r>
            <a:r>
              <a:rPr lang="ru-RU" sz="2000" dirty="0" err="1">
                <a:solidFill>
                  <a:schemeClr val="tx1"/>
                </a:solidFill>
              </a:rPr>
              <a:t>січня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відповідного</a:t>
            </a:r>
            <a:r>
              <a:rPr lang="ru-RU" sz="2000" dirty="0">
                <a:solidFill>
                  <a:schemeClr val="tx1"/>
                </a:solidFill>
              </a:rPr>
              <a:t> року, </a:t>
            </a:r>
            <a:r>
              <a:rPr lang="ru-RU" sz="2000" dirty="0" err="1">
                <a:solidFill>
                  <a:schemeClr val="tx1"/>
                </a:solidFill>
              </a:rPr>
              <a:t>подається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одне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повідомлення</a:t>
            </a:r>
            <a:r>
              <a:rPr lang="ru-RU" sz="2000" dirty="0">
                <a:solidFill>
                  <a:schemeClr val="tx1"/>
                </a:solidFill>
              </a:rPr>
              <a:t>, в </a:t>
            </a:r>
            <a:r>
              <a:rPr lang="ru-RU" sz="2000" dirty="0" err="1">
                <a:solidFill>
                  <a:schemeClr val="tx1"/>
                </a:solidFill>
              </a:rPr>
              <a:t>якому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зазначаються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відомості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відповідних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розділах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отриманого</a:t>
            </a:r>
            <a:r>
              <a:rPr lang="ru-RU" sz="2000" dirty="0">
                <a:solidFill>
                  <a:schemeClr val="tx1"/>
                </a:solidFill>
              </a:rPr>
              <a:t> доходу в </a:t>
            </a:r>
            <a:r>
              <a:rPr lang="ru-RU" sz="2000" dirty="0" err="1">
                <a:solidFill>
                  <a:schemeClr val="tx1"/>
                </a:solidFill>
              </a:rPr>
              <a:t>негрошовій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формі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отриманого</a:t>
            </a:r>
            <a:r>
              <a:rPr lang="ru-RU" sz="2000" dirty="0">
                <a:solidFill>
                  <a:schemeClr val="tx1"/>
                </a:solidFill>
              </a:rPr>
              <a:t> майна.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>
            <a:off x="467544" y="1556792"/>
            <a:ext cx="0" cy="475252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2848" cy="936104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Порядок </a:t>
            </a:r>
            <a:r>
              <a:rPr lang="ru-RU" b="1" i="1" dirty="0" err="1">
                <a:solidFill>
                  <a:srgbClr val="0070C0"/>
                </a:solidFill>
              </a:rPr>
              <a:t>інформування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Національного</a:t>
            </a:r>
            <a:r>
              <a:rPr lang="ru-RU" b="1" i="1" dirty="0">
                <a:solidFill>
                  <a:srgbClr val="0070C0"/>
                </a:solidFill>
              </a:rPr>
              <a:t> агентства з </a:t>
            </a:r>
            <a:r>
              <a:rPr lang="ru-RU" b="1" i="1" dirty="0" err="1">
                <a:solidFill>
                  <a:srgbClr val="0070C0"/>
                </a:solidFill>
              </a:rPr>
              <a:t>питань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запобігання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корупції</a:t>
            </a:r>
            <a:r>
              <a:rPr lang="ru-RU" b="1" i="1" dirty="0">
                <a:solidFill>
                  <a:srgbClr val="0070C0"/>
                </a:solidFill>
              </a:rPr>
              <a:t> про </a:t>
            </a:r>
            <a:r>
              <a:rPr lang="ru-RU" b="1" i="1" dirty="0" err="1">
                <a:solidFill>
                  <a:srgbClr val="0070C0"/>
                </a:solidFill>
              </a:rPr>
              <a:t>відкриття</a:t>
            </a:r>
            <a:r>
              <a:rPr lang="ru-RU" b="1" i="1" dirty="0">
                <a:solidFill>
                  <a:srgbClr val="0070C0"/>
                </a:solidFill>
              </a:rPr>
              <a:t> валютного </a:t>
            </a:r>
            <a:r>
              <a:rPr lang="ru-RU" b="1" i="1" dirty="0" err="1">
                <a:solidFill>
                  <a:srgbClr val="0070C0"/>
                </a:solidFill>
              </a:rPr>
              <a:t>рахунка</a:t>
            </a:r>
            <a:r>
              <a:rPr lang="ru-RU" b="1" i="1" dirty="0">
                <a:solidFill>
                  <a:srgbClr val="0070C0"/>
                </a:solidFill>
              </a:rPr>
              <a:t> в </a:t>
            </a:r>
            <a:r>
              <a:rPr lang="ru-RU" b="1" i="1" dirty="0" err="1">
                <a:solidFill>
                  <a:srgbClr val="0070C0"/>
                </a:solidFill>
              </a:rPr>
              <a:t>установі</a:t>
            </a:r>
            <a:r>
              <a:rPr lang="ru-RU" b="1" i="1" dirty="0">
                <a:solidFill>
                  <a:srgbClr val="0070C0"/>
                </a:solidFill>
              </a:rPr>
              <a:t> банку-нерезидента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504056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У </a:t>
            </a:r>
            <a:r>
              <a:rPr lang="ru-RU" sz="2400" dirty="0" err="1">
                <a:solidFill>
                  <a:schemeClr val="tx1"/>
                </a:solidFill>
              </a:rPr>
              <a:t>разі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відкриття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суб’єктом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декларування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або</a:t>
            </a:r>
            <a:r>
              <a:rPr lang="ru-RU" sz="2400" i="1" dirty="0">
                <a:solidFill>
                  <a:srgbClr val="7030A0"/>
                </a:solidFill>
              </a:rPr>
              <a:t> членом </a:t>
            </a:r>
            <a:r>
              <a:rPr lang="ru-RU" sz="2400" i="1" dirty="0" err="1">
                <a:solidFill>
                  <a:srgbClr val="7030A0"/>
                </a:solidFill>
              </a:rPr>
              <a:t>його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сім’ї</a:t>
            </a:r>
            <a:r>
              <a:rPr lang="ru-RU" sz="2400" i="1" dirty="0">
                <a:solidFill>
                  <a:srgbClr val="7030A0"/>
                </a:solidFill>
              </a:rPr>
              <a:t> валютного </a:t>
            </a:r>
            <a:r>
              <a:rPr lang="ru-RU" sz="2400" i="1" dirty="0" err="1">
                <a:solidFill>
                  <a:srgbClr val="7030A0"/>
                </a:solidFill>
              </a:rPr>
              <a:t>рахунка</a:t>
            </a:r>
            <a:r>
              <a:rPr lang="ru-RU" sz="2400" i="1" dirty="0">
                <a:solidFill>
                  <a:srgbClr val="7030A0"/>
                </a:solidFill>
              </a:rPr>
              <a:t> в </a:t>
            </a:r>
            <a:r>
              <a:rPr lang="ru-RU" sz="2400" i="1" dirty="0" err="1">
                <a:solidFill>
                  <a:srgbClr val="7030A0"/>
                </a:solidFill>
              </a:rPr>
              <a:t>установі</a:t>
            </a:r>
            <a:r>
              <a:rPr lang="ru-RU" sz="2400" i="1" dirty="0">
                <a:solidFill>
                  <a:srgbClr val="7030A0"/>
                </a:solidFill>
              </a:rPr>
              <a:t> банку-нерезидента </a:t>
            </a:r>
            <a:r>
              <a:rPr lang="ru-RU" sz="2400" dirty="0" err="1">
                <a:solidFill>
                  <a:schemeClr val="tx1"/>
                </a:solidFill>
              </a:rPr>
              <a:t>відповідний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суб’єкт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зобов’язаний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повідомити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Національне</a:t>
            </a:r>
            <a:r>
              <a:rPr lang="ru-RU" sz="2400" dirty="0">
                <a:solidFill>
                  <a:schemeClr val="tx1"/>
                </a:solidFill>
              </a:rPr>
              <a:t> агентство у </a:t>
            </a:r>
            <a:r>
              <a:rPr lang="ru-RU" sz="2400" dirty="0" err="1">
                <a:solidFill>
                  <a:schemeClr val="tx1"/>
                </a:solidFill>
              </a:rPr>
              <a:t>десятиденний</a:t>
            </a:r>
            <a:r>
              <a:rPr lang="ru-RU" sz="2400" dirty="0">
                <a:solidFill>
                  <a:schemeClr val="tx1"/>
                </a:solidFill>
              </a:rPr>
              <a:t> строк з дня, коли </a:t>
            </a:r>
            <a:r>
              <a:rPr lang="ru-RU" sz="2400" dirty="0" err="1">
                <a:solidFill>
                  <a:schemeClr val="tx1"/>
                </a:solidFill>
              </a:rPr>
              <a:t>суб’єкт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член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сім’ї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зазначений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валютний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рахунок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з дня, коли </a:t>
            </a:r>
            <a:r>
              <a:rPr lang="ru-RU" sz="2400" dirty="0" err="1">
                <a:solidFill>
                  <a:schemeClr val="tx1"/>
                </a:solidFill>
              </a:rPr>
              <a:t>суб’єкту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стало </a:t>
            </a:r>
            <a:r>
              <a:rPr lang="ru-RU" sz="2400" dirty="0" err="1">
                <a:solidFill>
                  <a:schemeClr val="tx1"/>
                </a:solidFill>
              </a:rPr>
              <a:t>відомо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повинно </a:t>
            </a:r>
            <a:r>
              <a:rPr lang="ru-RU" sz="2400" dirty="0" err="1">
                <a:solidFill>
                  <a:schemeClr val="tx1"/>
                </a:solidFill>
              </a:rPr>
              <a:t>було</a:t>
            </a:r>
            <a:r>
              <a:rPr lang="ru-RU" sz="2400" dirty="0">
                <a:solidFill>
                  <a:schemeClr val="tx1"/>
                </a:solidFill>
              </a:rPr>
              <a:t> стати </a:t>
            </a:r>
            <a:r>
              <a:rPr lang="ru-RU" sz="2400" dirty="0" err="1">
                <a:solidFill>
                  <a:schemeClr val="tx1"/>
                </a:solidFill>
              </a:rPr>
              <a:t>відомо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відкриття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зазначеного</a:t>
            </a:r>
            <a:r>
              <a:rPr lang="ru-RU" sz="2400" dirty="0">
                <a:solidFill>
                  <a:schemeClr val="tx1"/>
                </a:solidFill>
              </a:rPr>
              <a:t> валютного </a:t>
            </a:r>
            <a:r>
              <a:rPr lang="ru-RU" sz="2400" dirty="0" err="1">
                <a:solidFill>
                  <a:schemeClr val="tx1"/>
                </a:solidFill>
              </a:rPr>
              <a:t>рахунка</a:t>
            </a:r>
            <a:r>
              <a:rPr lang="ru-RU" sz="2400" dirty="0">
                <a:solidFill>
                  <a:schemeClr val="tx1"/>
                </a:solidFill>
              </a:rPr>
              <a:t> членом </a:t>
            </a:r>
            <a:r>
              <a:rPr lang="ru-RU" sz="2400" dirty="0" err="1">
                <a:solidFill>
                  <a:schemeClr val="tx1"/>
                </a:solidFill>
              </a:rPr>
              <a:t>сім’ї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dirty="0" err="1" smtClean="0">
                <a:solidFill>
                  <a:schemeClr val="tx1"/>
                </a:solidFill>
              </a:rPr>
              <a:t>Якщо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суб’єкт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член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сім’ї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відкрив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>
                <a:solidFill>
                  <a:srgbClr val="7030A0"/>
                </a:solidFill>
              </a:rPr>
              <a:t>в один день </a:t>
            </a:r>
            <a:r>
              <a:rPr lang="ru-RU" sz="2400" i="1" dirty="0" err="1">
                <a:solidFill>
                  <a:srgbClr val="7030A0"/>
                </a:solidFill>
              </a:rPr>
              <a:t>декілька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валютних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рахунків</a:t>
            </a:r>
            <a:r>
              <a:rPr lang="ru-RU" sz="2400" i="1" dirty="0">
                <a:solidFill>
                  <a:srgbClr val="7030A0"/>
                </a:solidFill>
              </a:rPr>
              <a:t> в </a:t>
            </a:r>
            <a:r>
              <a:rPr lang="ru-RU" sz="2400" i="1" dirty="0" err="1">
                <a:solidFill>
                  <a:srgbClr val="7030A0"/>
                </a:solidFill>
              </a:rPr>
              <a:t>одній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установі</a:t>
            </a:r>
            <a:r>
              <a:rPr lang="ru-RU" sz="2400" i="1" dirty="0">
                <a:solidFill>
                  <a:srgbClr val="7030A0"/>
                </a:solidFill>
              </a:rPr>
              <a:t> банку-нерезидента</a:t>
            </a:r>
            <a:r>
              <a:rPr lang="ru-RU" sz="2400" i="1" dirty="0"/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суб’єкт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декларування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подає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одне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повідомлення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зазначенням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номерів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валютних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рахунків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місцезнаходження</a:t>
            </a:r>
            <a:r>
              <a:rPr lang="ru-RU" sz="2400" dirty="0">
                <a:solidFill>
                  <a:schemeClr val="tx1"/>
                </a:solidFill>
              </a:rPr>
              <a:t> установи банку-нерезидента. </a:t>
            </a:r>
            <a:r>
              <a:rPr lang="ru-RU" sz="2400" dirty="0" err="1">
                <a:solidFill>
                  <a:schemeClr val="tx1"/>
                </a:solidFill>
              </a:rPr>
              <a:t>Якщо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валютні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рахунки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відкриті</a:t>
            </a:r>
            <a:r>
              <a:rPr lang="ru-RU" sz="2400" dirty="0">
                <a:solidFill>
                  <a:schemeClr val="tx1"/>
                </a:solidFill>
              </a:rPr>
              <a:t> в один день як </a:t>
            </a:r>
            <a:r>
              <a:rPr lang="ru-RU" sz="2400" dirty="0" err="1">
                <a:solidFill>
                  <a:schemeClr val="tx1"/>
                </a:solidFill>
              </a:rPr>
              <a:t>суб’єктом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, так і членом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сім’ї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якщо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валютні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рахунки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відкриті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різних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установах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банкунерезидента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подаються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окремі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повідомлення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стосовно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кожної</a:t>
            </a:r>
            <a:r>
              <a:rPr lang="ru-RU" sz="2400" dirty="0">
                <a:solidFill>
                  <a:schemeClr val="tx1"/>
                </a:solidFill>
              </a:rPr>
              <a:t> особи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кожної</a:t>
            </a:r>
            <a:r>
              <a:rPr lang="ru-RU" sz="2400" dirty="0">
                <a:solidFill>
                  <a:schemeClr val="tx1"/>
                </a:solidFill>
              </a:rPr>
              <a:t> установи банку-нерезидента</a:t>
            </a:r>
            <a:r>
              <a:rPr lang="ru-RU" sz="2400" dirty="0"/>
              <a:t>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>
            <a:off x="467544" y="1556792"/>
            <a:ext cx="0" cy="475252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509" y="836712"/>
            <a:ext cx="7767291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      </a:t>
            </a:r>
            <a:r>
              <a:rPr lang="ru-RU" sz="2400" dirty="0" err="1" smtClean="0">
                <a:solidFill>
                  <a:schemeClr val="tx1"/>
                </a:solidFill>
              </a:rPr>
              <a:t>Якщо</a:t>
            </a:r>
            <a:r>
              <a:rPr lang="ru-RU" sz="2400" dirty="0" smtClean="0"/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валютний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рахунок</a:t>
            </a:r>
            <a:r>
              <a:rPr lang="ru-RU" sz="2400" i="1" dirty="0">
                <a:solidFill>
                  <a:srgbClr val="7030A0"/>
                </a:solidFill>
              </a:rPr>
              <a:t> в </a:t>
            </a:r>
            <a:r>
              <a:rPr lang="ru-RU" sz="2400" i="1" dirty="0" err="1">
                <a:solidFill>
                  <a:srgbClr val="7030A0"/>
                </a:solidFill>
              </a:rPr>
              <a:t>установі</a:t>
            </a:r>
            <a:r>
              <a:rPr lang="ru-RU" sz="2400" i="1" dirty="0">
                <a:solidFill>
                  <a:srgbClr val="7030A0"/>
                </a:solidFill>
              </a:rPr>
              <a:t> банку-нерезидента </a:t>
            </a:r>
            <a:r>
              <a:rPr lang="ru-RU" sz="2400" i="1" dirty="0" err="1">
                <a:solidFill>
                  <a:srgbClr val="7030A0"/>
                </a:solidFill>
              </a:rPr>
              <a:t>відкритий</a:t>
            </a:r>
            <a:r>
              <a:rPr lang="ru-RU" sz="2400" i="1" dirty="0">
                <a:solidFill>
                  <a:srgbClr val="7030A0"/>
                </a:solidFill>
              </a:rPr>
              <a:t> членом </a:t>
            </a:r>
            <a:r>
              <a:rPr lang="ru-RU" sz="2400" i="1" dirty="0" err="1">
                <a:solidFill>
                  <a:srgbClr val="7030A0"/>
                </a:solidFill>
              </a:rPr>
              <a:t>сім’ї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суб’єкта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декларування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chemeClr val="tx1"/>
                </a:solidFill>
              </a:rPr>
              <a:t>суб’єкт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зазначає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повідомленні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надану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йому</a:t>
            </a:r>
            <a:r>
              <a:rPr lang="ru-RU" sz="2400" dirty="0">
                <a:solidFill>
                  <a:schemeClr val="tx1"/>
                </a:solidFill>
              </a:rPr>
              <a:t> членом </a:t>
            </a:r>
            <a:r>
              <a:rPr lang="ru-RU" sz="2400" dirty="0" err="1">
                <a:solidFill>
                  <a:schemeClr val="tx1"/>
                </a:solidFill>
              </a:rPr>
              <a:t>сім’ї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інформацію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такий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валютний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рахунок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установу</a:t>
            </a:r>
            <a:r>
              <a:rPr lang="ru-RU" sz="2400" dirty="0">
                <a:solidFill>
                  <a:schemeClr val="tx1"/>
                </a:solidFill>
              </a:rPr>
              <a:t> банку нерезидента, а в </a:t>
            </a:r>
            <a:r>
              <a:rPr lang="ru-RU" sz="2400" dirty="0" err="1">
                <a:solidFill>
                  <a:schemeClr val="tx1"/>
                </a:solidFill>
              </a:rPr>
              <a:t>разі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відмови</a:t>
            </a:r>
            <a:r>
              <a:rPr lang="ru-RU" sz="2400" dirty="0">
                <a:solidFill>
                  <a:schemeClr val="tx1"/>
                </a:solidFill>
              </a:rPr>
              <a:t> члена </a:t>
            </a:r>
            <a:r>
              <a:rPr lang="ru-RU" sz="2400" dirty="0" err="1">
                <a:solidFill>
                  <a:schemeClr val="tx1"/>
                </a:solidFill>
              </a:rPr>
              <a:t>сім’ї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надати</a:t>
            </a:r>
            <a:r>
              <a:rPr lang="ru-RU" sz="2400" dirty="0">
                <a:solidFill>
                  <a:schemeClr val="tx1"/>
                </a:solidFill>
              </a:rPr>
              <a:t> всю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частину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i="1" dirty="0" err="1">
                <a:solidFill>
                  <a:srgbClr val="7030A0"/>
                </a:solidFill>
              </a:rPr>
              <a:t>усю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відому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суб’єкту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декларування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інформацію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про </a:t>
            </a:r>
            <a:r>
              <a:rPr lang="ru-RU" sz="2400" dirty="0" err="1">
                <a:solidFill>
                  <a:schemeClr val="tx1"/>
                </a:solidFill>
              </a:rPr>
              <a:t>такий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валютний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рахунок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установу</a:t>
            </a:r>
            <a:r>
              <a:rPr lang="ru-RU" sz="2400" dirty="0">
                <a:solidFill>
                  <a:schemeClr val="tx1"/>
                </a:solidFill>
              </a:rPr>
              <a:t> банку-нерезидента. </a:t>
            </a:r>
            <a:r>
              <a:rPr lang="ru-RU" sz="2400" dirty="0" err="1">
                <a:solidFill>
                  <a:schemeClr val="tx1"/>
                </a:solidFill>
              </a:rPr>
              <a:t>Розділ</a:t>
            </a:r>
            <a:r>
              <a:rPr lang="ru-RU" sz="2400" dirty="0">
                <a:solidFill>
                  <a:schemeClr val="tx1"/>
                </a:solidFill>
              </a:rPr>
              <a:t> 2 </a:t>
            </a:r>
            <a:r>
              <a:rPr lang="ru-RU" sz="2400" dirty="0" err="1">
                <a:solidFill>
                  <a:schemeClr val="tx1"/>
                </a:solidFill>
              </a:rPr>
              <a:t>повідомлення</a:t>
            </a:r>
            <a:r>
              <a:rPr lang="ru-RU" sz="2400" dirty="0">
                <a:solidFill>
                  <a:schemeClr val="tx1"/>
                </a:solidFill>
              </a:rPr>
              <a:t> «</a:t>
            </a:r>
            <a:r>
              <a:rPr lang="ru-RU" sz="2400" dirty="0" err="1">
                <a:solidFill>
                  <a:schemeClr val="tx1"/>
                </a:solidFill>
              </a:rPr>
              <a:t>Інформація</a:t>
            </a:r>
            <a:r>
              <a:rPr lang="ru-RU" sz="2400" dirty="0">
                <a:solidFill>
                  <a:schemeClr val="tx1"/>
                </a:solidFill>
              </a:rPr>
              <a:t> про члена </a:t>
            </a:r>
            <a:r>
              <a:rPr lang="ru-RU" sz="2400" dirty="0" err="1">
                <a:solidFill>
                  <a:schemeClr val="tx1"/>
                </a:solidFill>
              </a:rPr>
              <a:t>сім’ї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суб’єкта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валютний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рахунок</a:t>
            </a:r>
            <a:r>
              <a:rPr lang="ru-RU" sz="2400" dirty="0">
                <a:solidFill>
                  <a:schemeClr val="tx1"/>
                </a:solidFill>
              </a:rPr>
              <a:t>» </a:t>
            </a:r>
            <a:r>
              <a:rPr lang="ru-RU" sz="2400" dirty="0" err="1">
                <a:solidFill>
                  <a:schemeClr val="tx1"/>
                </a:solidFill>
              </a:rPr>
              <a:t>заповнюється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разі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відкриття</a:t>
            </a:r>
            <a:r>
              <a:rPr lang="ru-RU" sz="2400" dirty="0">
                <a:solidFill>
                  <a:schemeClr val="tx1"/>
                </a:solidFill>
              </a:rPr>
              <a:t> валютного </a:t>
            </a:r>
            <a:r>
              <a:rPr lang="ru-RU" sz="2400" dirty="0" err="1">
                <a:solidFill>
                  <a:schemeClr val="tx1"/>
                </a:solidFill>
              </a:rPr>
              <a:t>рахунка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установі</a:t>
            </a:r>
            <a:r>
              <a:rPr lang="ru-RU" sz="2400" dirty="0">
                <a:solidFill>
                  <a:schemeClr val="tx1"/>
                </a:solidFill>
              </a:rPr>
              <a:t> банку-нерезидента членом </a:t>
            </a:r>
            <a:r>
              <a:rPr lang="ru-RU" sz="2400" dirty="0" err="1">
                <a:solidFill>
                  <a:schemeClr val="tx1"/>
                </a:solidFill>
              </a:rPr>
              <a:t>сім’ї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суб’єкта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Повідомлення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подається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незалежно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того, </a:t>
            </a:r>
            <a:r>
              <a:rPr lang="ru-RU" sz="2400" dirty="0" err="1">
                <a:solidFill>
                  <a:schemeClr val="tx1"/>
                </a:solidFill>
              </a:rPr>
              <a:t>перебуває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суб’єкт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декларування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Україні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її</a:t>
            </a:r>
            <a:r>
              <a:rPr lang="ru-RU" sz="2400" dirty="0">
                <a:solidFill>
                  <a:schemeClr val="tx1"/>
                </a:solidFill>
              </a:rPr>
              <a:t> межами.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467544" y="1412776"/>
            <a:ext cx="0" cy="4896544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2" cy="590465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0" y="2704"/>
            <a:ext cx="739997" cy="954596"/>
          </a:xfrm>
          <a:prstGeom prst="rect">
            <a:avLst/>
          </a:prstGeom>
        </p:spPr>
      </p:pic>
      <p:sp>
        <p:nvSpPr>
          <p:cNvPr id="6" name="Місце для вмісту 2"/>
          <p:cNvSpPr>
            <a:spLocks noGrp="1"/>
          </p:cNvSpPr>
          <p:nvPr/>
        </p:nvSpPr>
        <p:spPr>
          <a:xfrm>
            <a:off x="1295636" y="2852936"/>
            <a:ext cx="65527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611561" y="957300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З </a:t>
            </a:r>
            <a:r>
              <a:rPr lang="ru-RU" i="1" dirty="0" smtClean="0">
                <a:solidFill>
                  <a:srgbClr val="0070C0"/>
                </a:solidFill>
              </a:rPr>
              <a:t>1 </a:t>
            </a:r>
            <a:r>
              <a:rPr lang="ru-RU" i="1" dirty="0" err="1" smtClean="0">
                <a:solidFill>
                  <a:srgbClr val="0070C0"/>
                </a:solidFill>
              </a:rPr>
              <a:t>грудня</a:t>
            </a:r>
            <a:r>
              <a:rPr lang="ru-RU" i="1" dirty="0" smtClean="0">
                <a:solidFill>
                  <a:srgbClr val="0070C0"/>
                </a:solidFill>
              </a:rPr>
              <a:t> 2021 року </a:t>
            </a:r>
            <a:r>
              <a:rPr lang="ru-RU" dirty="0"/>
              <a:t>набрали </a:t>
            </a:r>
            <a:r>
              <a:rPr lang="ru-RU" dirty="0" err="1"/>
              <a:t>чинності</a:t>
            </a:r>
            <a:r>
              <a:rPr lang="ru-RU" dirty="0"/>
              <a:t> низка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 smtClean="0"/>
              <a:t>: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 Порядок </a:t>
            </a:r>
            <a:r>
              <a:rPr lang="ru-RU" dirty="0" err="1"/>
              <a:t>заповнення</a:t>
            </a:r>
            <a:r>
              <a:rPr lang="ru-RU" dirty="0"/>
              <a:t> та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особи, </a:t>
            </a:r>
            <a:r>
              <a:rPr lang="ru-RU" dirty="0" err="1"/>
              <a:t>уповноваженої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Форма </a:t>
            </a:r>
            <a:r>
              <a:rPr lang="ru-RU" dirty="0" err="1"/>
              <a:t>декларації</a:t>
            </a:r>
            <a:r>
              <a:rPr lang="ru-RU" dirty="0"/>
              <a:t> особи, </a:t>
            </a:r>
            <a:r>
              <a:rPr lang="ru-RU" dirty="0" err="1"/>
              <a:t>уповноваженої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 </a:t>
            </a:r>
            <a:r>
              <a:rPr lang="ru-RU" sz="1400" dirty="0"/>
              <a:t>(</a:t>
            </a:r>
            <a:r>
              <a:rPr lang="ru-RU" sz="1400" dirty="0" err="1"/>
              <a:t>затверджено</a:t>
            </a:r>
            <a:r>
              <a:rPr lang="ru-RU" sz="1400" dirty="0"/>
              <a:t> Наказом </a:t>
            </a:r>
            <a:r>
              <a:rPr lang="ru-RU" sz="1400" dirty="0" err="1"/>
              <a:t>Національного</a:t>
            </a:r>
            <a:r>
              <a:rPr lang="ru-RU" sz="1400" dirty="0"/>
              <a:t> агентства з </a:t>
            </a:r>
            <a:r>
              <a:rPr lang="ru-RU" sz="1400" dirty="0" err="1"/>
              <a:t>питань</a:t>
            </a:r>
            <a:r>
              <a:rPr lang="ru-RU" sz="1400" dirty="0"/>
              <a:t> </a:t>
            </a:r>
            <a:r>
              <a:rPr lang="ru-RU" sz="1400" dirty="0" err="1"/>
              <a:t>запобігання</a:t>
            </a:r>
            <a:r>
              <a:rPr lang="ru-RU" sz="1400" dirty="0"/>
              <a:t> </a:t>
            </a:r>
            <a:r>
              <a:rPr lang="ru-RU" sz="1400" dirty="0" err="1"/>
              <a:t>корупції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23.07.2021 № 449/21, </a:t>
            </a:r>
            <a:r>
              <a:rPr lang="ru-RU" sz="1400" dirty="0" err="1"/>
              <a:t>зареєстровано</a:t>
            </a:r>
            <a:r>
              <a:rPr lang="ru-RU" sz="1400" dirty="0"/>
              <a:t> в </a:t>
            </a:r>
            <a:r>
              <a:rPr lang="ru-RU" sz="1400" dirty="0" err="1"/>
              <a:t>Міністерстві</a:t>
            </a:r>
            <a:r>
              <a:rPr lang="ru-RU" sz="1400" dirty="0"/>
              <a:t> </a:t>
            </a:r>
            <a:r>
              <a:rPr lang="ru-RU" sz="1400" dirty="0" err="1"/>
              <a:t>юстиції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29 </a:t>
            </a:r>
            <a:r>
              <a:rPr lang="ru-RU" sz="1400" dirty="0" err="1"/>
              <a:t>липня</a:t>
            </a:r>
            <a:r>
              <a:rPr lang="ru-RU" sz="1400" dirty="0"/>
              <a:t> 2021 року за № 987/36609</a:t>
            </a:r>
            <a:r>
              <a:rPr lang="ru-RU" sz="1400" dirty="0" smtClean="0"/>
              <a:t>)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Порядок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агентства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про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майновому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; </a:t>
            </a:r>
            <a:r>
              <a:rPr lang="ru-RU" sz="1400" dirty="0"/>
              <a:t>(</a:t>
            </a:r>
            <a:r>
              <a:rPr lang="ru-RU" sz="1400" dirty="0" err="1"/>
              <a:t>затверджено</a:t>
            </a:r>
            <a:r>
              <a:rPr lang="ru-RU" sz="1400" dirty="0"/>
              <a:t> Наказом </a:t>
            </a:r>
            <a:r>
              <a:rPr lang="ru-RU" sz="1400" dirty="0" err="1"/>
              <a:t>Національного</a:t>
            </a:r>
            <a:r>
              <a:rPr lang="ru-RU" sz="1400" dirty="0"/>
              <a:t> агентства з </a:t>
            </a:r>
            <a:r>
              <a:rPr lang="ru-RU" sz="1400" dirty="0" err="1"/>
              <a:t>питань</a:t>
            </a:r>
            <a:r>
              <a:rPr lang="ru-RU" sz="1400" dirty="0"/>
              <a:t> </a:t>
            </a:r>
            <a:r>
              <a:rPr lang="ru-RU" sz="1400" dirty="0" err="1"/>
              <a:t>запобігання</a:t>
            </a:r>
            <a:r>
              <a:rPr lang="ru-RU" sz="1400" dirty="0"/>
              <a:t> </a:t>
            </a:r>
            <a:r>
              <a:rPr lang="ru-RU" sz="1400" dirty="0" err="1"/>
              <a:t>корупції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23.07.2021 </a:t>
            </a:r>
            <a:endParaRPr lang="ru-RU" sz="1400" dirty="0" smtClean="0"/>
          </a:p>
          <a:p>
            <a:pPr algn="just"/>
            <a:r>
              <a:rPr lang="ru-RU" sz="1400" dirty="0" smtClean="0"/>
              <a:t>      № </a:t>
            </a:r>
            <a:r>
              <a:rPr lang="ru-RU" sz="1400" dirty="0"/>
              <a:t>450/21, </a:t>
            </a:r>
            <a:r>
              <a:rPr lang="ru-RU" sz="1400" dirty="0" err="1"/>
              <a:t>зареєстровано</a:t>
            </a:r>
            <a:r>
              <a:rPr lang="ru-RU" sz="1400" dirty="0"/>
              <a:t> в </a:t>
            </a:r>
            <a:r>
              <a:rPr lang="ru-RU" sz="1400" dirty="0" err="1"/>
              <a:t>Міністерстві</a:t>
            </a:r>
            <a:r>
              <a:rPr lang="ru-RU" sz="1400" dirty="0"/>
              <a:t> </a:t>
            </a:r>
            <a:r>
              <a:rPr lang="ru-RU" sz="1400" dirty="0" err="1"/>
              <a:t>юстиції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29 </a:t>
            </a:r>
            <a:r>
              <a:rPr lang="ru-RU" sz="1400" dirty="0" err="1"/>
              <a:t>липня</a:t>
            </a:r>
            <a:r>
              <a:rPr lang="ru-RU" sz="1400" dirty="0"/>
              <a:t> 2021 року за № 988/36610) </a:t>
            </a:r>
            <a:endParaRPr lang="ru-RU" sz="1400" dirty="0" smtClean="0"/>
          </a:p>
          <a:p>
            <a:pPr algn="just"/>
            <a:endParaRPr lang="uk-UA" sz="1400" dirty="0"/>
          </a:p>
          <a:p>
            <a:pPr algn="just"/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Порядок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агентства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про </a:t>
            </a:r>
            <a:r>
              <a:rPr lang="ru-RU" dirty="0" err="1"/>
              <a:t>відкриття</a:t>
            </a:r>
            <a:r>
              <a:rPr lang="ru-RU" dirty="0"/>
              <a:t> валютного </a:t>
            </a:r>
            <a:r>
              <a:rPr lang="ru-RU" dirty="0" err="1"/>
              <a:t>рахунка</a:t>
            </a:r>
            <a:r>
              <a:rPr lang="ru-RU" dirty="0"/>
              <a:t> в </a:t>
            </a:r>
            <a:r>
              <a:rPr lang="ru-RU" dirty="0" err="1"/>
              <a:t>установі</a:t>
            </a:r>
            <a:r>
              <a:rPr lang="ru-RU" dirty="0"/>
              <a:t> банку-нерезидента. </a:t>
            </a:r>
            <a:endParaRPr lang="ru-RU" dirty="0" smtClean="0"/>
          </a:p>
          <a:p>
            <a:pPr algn="just"/>
            <a:r>
              <a:rPr lang="ru-RU" sz="1400" dirty="0" smtClean="0"/>
              <a:t>     (</a:t>
            </a:r>
            <a:r>
              <a:rPr lang="ru-RU" sz="1400" dirty="0" err="1"/>
              <a:t>затверджено</a:t>
            </a:r>
            <a:r>
              <a:rPr lang="ru-RU" sz="1400" dirty="0"/>
              <a:t> Наказом </a:t>
            </a:r>
            <a:r>
              <a:rPr lang="ru-RU" sz="1400" dirty="0" err="1"/>
              <a:t>Національного</a:t>
            </a:r>
            <a:r>
              <a:rPr lang="ru-RU" sz="1400" dirty="0"/>
              <a:t> агентства з </a:t>
            </a:r>
            <a:r>
              <a:rPr lang="ru-RU" sz="1400" dirty="0" err="1"/>
              <a:t>питань</a:t>
            </a:r>
            <a:r>
              <a:rPr lang="ru-RU" sz="1400" dirty="0"/>
              <a:t> </a:t>
            </a:r>
            <a:r>
              <a:rPr lang="ru-RU" sz="1400" dirty="0" err="1"/>
              <a:t>запобігання</a:t>
            </a:r>
            <a:r>
              <a:rPr lang="ru-RU" sz="1400" dirty="0"/>
              <a:t> </a:t>
            </a:r>
            <a:r>
              <a:rPr lang="ru-RU" sz="1400" dirty="0" err="1"/>
              <a:t>корупції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23.07.2021 </a:t>
            </a:r>
            <a:endParaRPr lang="ru-RU" sz="1400" dirty="0" smtClean="0"/>
          </a:p>
          <a:p>
            <a:pPr algn="just"/>
            <a:r>
              <a:rPr lang="ru-RU" sz="1400" dirty="0" smtClean="0"/>
              <a:t>      № </a:t>
            </a:r>
            <a:r>
              <a:rPr lang="ru-RU" sz="1400" dirty="0"/>
              <a:t>451/21, </a:t>
            </a:r>
            <a:r>
              <a:rPr lang="ru-RU" sz="1400" dirty="0" err="1"/>
              <a:t>зареєстровано</a:t>
            </a:r>
            <a:r>
              <a:rPr lang="ru-RU" sz="1400" dirty="0"/>
              <a:t> в </a:t>
            </a:r>
            <a:r>
              <a:rPr lang="ru-RU" sz="1400" dirty="0" err="1"/>
              <a:t>Міністерстві</a:t>
            </a:r>
            <a:r>
              <a:rPr lang="ru-RU" sz="1400" dirty="0"/>
              <a:t> </a:t>
            </a:r>
            <a:r>
              <a:rPr lang="ru-RU" sz="1400" dirty="0" err="1"/>
              <a:t>юстиції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29 </a:t>
            </a:r>
            <a:r>
              <a:rPr lang="ru-RU" sz="1400" dirty="0" err="1"/>
              <a:t>липня</a:t>
            </a:r>
            <a:r>
              <a:rPr lang="ru-RU" sz="1400" dirty="0"/>
              <a:t> 2021 року за № 989/36611)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467544" y="1484784"/>
            <a:ext cx="0" cy="4968552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209807"/>
            <a:ext cx="75625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err="1">
                <a:solidFill>
                  <a:srgbClr val="0070C0"/>
                </a:solidFill>
              </a:rPr>
              <a:t>Чи</a:t>
            </a:r>
            <a:r>
              <a:rPr lang="ru-RU" sz="2200" b="1" i="1" dirty="0">
                <a:solidFill>
                  <a:srgbClr val="0070C0"/>
                </a:solidFill>
              </a:rPr>
              <a:t> є доходом </a:t>
            </a:r>
            <a:r>
              <a:rPr lang="ru-RU" sz="2200" b="1" i="1" dirty="0" err="1">
                <a:solidFill>
                  <a:srgbClr val="0070C0"/>
                </a:solidFill>
              </a:rPr>
              <a:t>вартість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путівки</a:t>
            </a:r>
            <a:r>
              <a:rPr lang="ru-RU" sz="2200" b="1" i="1" dirty="0">
                <a:solidFill>
                  <a:srgbClr val="0070C0"/>
                </a:solidFill>
              </a:rPr>
              <a:t>, </a:t>
            </a:r>
            <a:r>
              <a:rPr lang="ru-RU" sz="2200" b="1" i="1" dirty="0" err="1">
                <a:solidFill>
                  <a:srgbClr val="0070C0"/>
                </a:solidFill>
              </a:rPr>
              <a:t>отриманої</a:t>
            </a:r>
            <a:r>
              <a:rPr lang="ru-RU" sz="2200" b="1" i="1" dirty="0">
                <a:solidFill>
                  <a:srgbClr val="0070C0"/>
                </a:solidFill>
              </a:rPr>
              <a:t> за </a:t>
            </a:r>
            <a:r>
              <a:rPr lang="ru-RU" sz="2200" b="1" i="1" dirty="0" err="1">
                <a:solidFill>
                  <a:srgbClr val="0070C0"/>
                </a:solidFill>
              </a:rPr>
              <a:t>рахунок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коштів</a:t>
            </a:r>
            <a:r>
              <a:rPr lang="ru-RU" sz="2200" b="1" i="1" dirty="0">
                <a:solidFill>
                  <a:srgbClr val="0070C0"/>
                </a:solidFill>
              </a:rPr>
              <a:t> фонду </a:t>
            </a:r>
            <a:r>
              <a:rPr lang="ru-RU" sz="2200" b="1" i="1" dirty="0" err="1">
                <a:solidFill>
                  <a:srgbClr val="0070C0"/>
                </a:solidFill>
              </a:rPr>
              <a:t>загальнообов’язкового</a:t>
            </a:r>
            <a:r>
              <a:rPr lang="ru-RU" sz="2200" b="1" i="1" dirty="0">
                <a:solidFill>
                  <a:srgbClr val="0070C0"/>
                </a:solidFill>
              </a:rPr>
              <a:t> державного </a:t>
            </a:r>
            <a:r>
              <a:rPr lang="ru-RU" sz="2200" b="1" i="1" dirty="0" err="1">
                <a:solidFill>
                  <a:srgbClr val="0070C0"/>
                </a:solidFill>
              </a:rPr>
              <a:t>соціального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страхування</a:t>
            </a:r>
            <a:r>
              <a:rPr lang="ru-RU" sz="2200" b="1" i="1" dirty="0">
                <a:solidFill>
                  <a:srgbClr val="0070C0"/>
                </a:solidFill>
              </a:rPr>
              <a:t>, </a:t>
            </a:r>
            <a:r>
              <a:rPr lang="ru-RU" sz="2200" b="1" i="1" dirty="0" err="1">
                <a:solidFill>
                  <a:srgbClr val="0070C0"/>
                </a:solidFill>
              </a:rPr>
              <a:t>профспілки</a:t>
            </a:r>
            <a:r>
              <a:rPr lang="ru-RU" sz="2200" b="1" i="1" dirty="0">
                <a:solidFill>
                  <a:srgbClr val="0070C0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9510" y="1131076"/>
            <a:ext cx="7902624" cy="55382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900" i="1" dirty="0">
                <a:solidFill>
                  <a:srgbClr val="7030A0"/>
                </a:solidFill>
              </a:rPr>
              <a:t>Так, в </a:t>
            </a:r>
            <a:r>
              <a:rPr lang="ru-RU" sz="1900" i="1" dirty="0" err="1">
                <a:solidFill>
                  <a:srgbClr val="7030A0"/>
                </a:solidFill>
              </a:rPr>
              <a:t>тій</a:t>
            </a:r>
            <a:r>
              <a:rPr lang="ru-RU" sz="1900" i="1" dirty="0">
                <a:solidFill>
                  <a:srgbClr val="7030A0"/>
                </a:solidFill>
              </a:rPr>
              <a:t> </a:t>
            </a:r>
            <a:r>
              <a:rPr lang="ru-RU" sz="1900" i="1" dirty="0" err="1">
                <a:solidFill>
                  <a:srgbClr val="7030A0"/>
                </a:solidFill>
              </a:rPr>
              <a:t>частині</a:t>
            </a:r>
            <a:r>
              <a:rPr lang="ru-RU" sz="1900" i="1" dirty="0">
                <a:solidFill>
                  <a:srgbClr val="7030A0"/>
                </a:solidFill>
              </a:rPr>
              <a:t> </a:t>
            </a:r>
            <a:r>
              <a:rPr lang="ru-RU" sz="1900" i="1" dirty="0" err="1">
                <a:solidFill>
                  <a:srgbClr val="7030A0"/>
                </a:solidFill>
              </a:rPr>
              <a:t>вартості</a:t>
            </a:r>
            <a:r>
              <a:rPr lang="ru-RU" sz="1900" i="1" dirty="0">
                <a:solidFill>
                  <a:srgbClr val="7030A0"/>
                </a:solidFill>
              </a:rPr>
              <a:t> </a:t>
            </a:r>
            <a:r>
              <a:rPr lang="ru-RU" sz="1900" i="1" dirty="0" err="1">
                <a:solidFill>
                  <a:srgbClr val="7030A0"/>
                </a:solidFill>
              </a:rPr>
              <a:t>путівки</a:t>
            </a:r>
            <a:r>
              <a:rPr lang="ru-RU" sz="1900" i="1" dirty="0">
                <a:solidFill>
                  <a:srgbClr val="7030A0"/>
                </a:solidFill>
              </a:rPr>
              <a:t>, яка оплачена </a:t>
            </a:r>
            <a:r>
              <a:rPr lang="ru-RU" sz="1900" i="1" dirty="0" err="1">
                <a:solidFill>
                  <a:srgbClr val="7030A0"/>
                </a:solidFill>
              </a:rPr>
              <a:t>відповідним</a:t>
            </a:r>
            <a:r>
              <a:rPr lang="ru-RU" sz="1900" i="1" dirty="0">
                <a:solidFill>
                  <a:srgbClr val="7030A0"/>
                </a:solidFill>
              </a:rPr>
              <a:t> фондом, </a:t>
            </a:r>
            <a:r>
              <a:rPr lang="ru-RU" sz="1900" i="1" dirty="0" err="1">
                <a:solidFill>
                  <a:srgbClr val="7030A0"/>
                </a:solidFill>
              </a:rPr>
              <a:t>профспілкою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sz="1900" dirty="0" smtClean="0">
                <a:solidFill>
                  <a:schemeClr val="tx1"/>
                </a:solidFill>
              </a:rPr>
              <a:t>Одним </a:t>
            </a:r>
            <a:r>
              <a:rPr lang="ru-RU" sz="1900" dirty="0" err="1">
                <a:solidFill>
                  <a:schemeClr val="tx1"/>
                </a:solidFill>
              </a:rPr>
              <a:t>із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видів</a:t>
            </a:r>
            <a:r>
              <a:rPr lang="ru-RU" sz="1900" dirty="0">
                <a:solidFill>
                  <a:schemeClr val="tx1"/>
                </a:solidFill>
              </a:rPr>
              <a:t> доходу є </a:t>
            </a:r>
            <a:r>
              <a:rPr lang="ru-RU" sz="1900" dirty="0" err="1">
                <a:solidFill>
                  <a:schemeClr val="tx1"/>
                </a:solidFill>
              </a:rPr>
              <a:t>вартість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путівки</a:t>
            </a:r>
            <a:r>
              <a:rPr lang="ru-RU" sz="1900" dirty="0">
                <a:solidFill>
                  <a:schemeClr val="tx1"/>
                </a:solidFill>
              </a:rPr>
              <a:t> на </a:t>
            </a:r>
            <a:r>
              <a:rPr lang="ru-RU" sz="1900" dirty="0" err="1">
                <a:solidFill>
                  <a:schemeClr val="tx1"/>
                </a:solidFill>
              </a:rPr>
              <a:t>відпочинок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оздоровлення</a:t>
            </a:r>
            <a:r>
              <a:rPr lang="ru-RU" sz="1900" dirty="0">
                <a:solidFill>
                  <a:schemeClr val="tx1"/>
                </a:solidFill>
              </a:rPr>
              <a:t> та </a:t>
            </a:r>
            <a:r>
              <a:rPr lang="ru-RU" sz="1900" dirty="0" err="1">
                <a:solidFill>
                  <a:schemeClr val="tx1"/>
                </a:solidFill>
              </a:rPr>
              <a:t>лікування</a:t>
            </a:r>
            <a:r>
              <a:rPr lang="ru-RU" sz="1900" dirty="0">
                <a:solidFill>
                  <a:schemeClr val="tx1"/>
                </a:solidFill>
              </a:rPr>
              <a:t>, у тому </a:t>
            </a:r>
            <a:r>
              <a:rPr lang="ru-RU" sz="1900" dirty="0" err="1">
                <a:solidFill>
                  <a:schemeClr val="tx1"/>
                </a:solidFill>
              </a:rPr>
              <a:t>числі</a:t>
            </a:r>
            <a:r>
              <a:rPr lang="ru-RU" sz="1900" dirty="0">
                <a:solidFill>
                  <a:schemeClr val="tx1"/>
                </a:solidFill>
              </a:rPr>
              <a:t> на </a:t>
            </a:r>
            <a:r>
              <a:rPr lang="ru-RU" sz="1900" dirty="0" err="1">
                <a:solidFill>
                  <a:schemeClr val="tx1"/>
                </a:solidFill>
              </a:rPr>
              <a:t>реабілітацію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осіб</a:t>
            </a:r>
            <a:r>
              <a:rPr lang="ru-RU" sz="1900" dirty="0">
                <a:solidFill>
                  <a:schemeClr val="tx1"/>
                </a:solidFill>
              </a:rPr>
              <a:t> з </a:t>
            </a:r>
            <a:r>
              <a:rPr lang="ru-RU" sz="1900" dirty="0" err="1">
                <a:solidFill>
                  <a:schemeClr val="tx1"/>
                </a:solidFill>
              </a:rPr>
              <a:t>інвалідністю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отриманої</a:t>
            </a:r>
            <a:r>
              <a:rPr lang="ru-RU" sz="1900" dirty="0">
                <a:solidFill>
                  <a:schemeClr val="tx1"/>
                </a:solidFill>
              </a:rPr>
              <a:t> декларантом та/</a:t>
            </a:r>
            <a:r>
              <a:rPr lang="ru-RU" sz="1900" dirty="0" err="1">
                <a:solidFill>
                  <a:schemeClr val="tx1"/>
                </a:solidFill>
              </a:rPr>
              <a:t>або</a:t>
            </a:r>
            <a:r>
              <a:rPr lang="ru-RU" sz="1900" dirty="0">
                <a:solidFill>
                  <a:schemeClr val="tx1"/>
                </a:solidFill>
              </a:rPr>
              <a:t> членами </a:t>
            </a:r>
            <a:r>
              <a:rPr lang="ru-RU" sz="1900" dirty="0" err="1">
                <a:solidFill>
                  <a:schemeClr val="tx1"/>
                </a:solidFill>
              </a:rPr>
              <a:t>його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сім’ї</a:t>
            </a:r>
            <a:r>
              <a:rPr lang="ru-RU" sz="1900" dirty="0">
                <a:solidFill>
                  <a:schemeClr val="tx1"/>
                </a:solidFill>
              </a:rPr>
              <a:t> за </a:t>
            </a:r>
            <a:r>
              <a:rPr lang="ru-RU" sz="1900" dirty="0" err="1">
                <a:solidFill>
                  <a:schemeClr val="tx1"/>
                </a:solidFill>
              </a:rPr>
              <a:t>рахунок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коштів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відповідного</a:t>
            </a:r>
            <a:r>
              <a:rPr lang="ru-RU" sz="1900" dirty="0">
                <a:solidFill>
                  <a:schemeClr val="tx1"/>
                </a:solidFill>
              </a:rPr>
              <a:t> фонду </a:t>
            </a:r>
            <a:r>
              <a:rPr lang="ru-RU" sz="1900" dirty="0" err="1">
                <a:solidFill>
                  <a:schemeClr val="tx1"/>
                </a:solidFill>
              </a:rPr>
              <a:t>загальнообов’язкового</a:t>
            </a:r>
            <a:r>
              <a:rPr lang="ru-RU" sz="1900" dirty="0">
                <a:solidFill>
                  <a:schemeClr val="tx1"/>
                </a:solidFill>
              </a:rPr>
              <a:t> державного </a:t>
            </a:r>
            <a:r>
              <a:rPr lang="ru-RU" sz="1900" dirty="0" err="1">
                <a:solidFill>
                  <a:schemeClr val="tx1"/>
                </a:solidFill>
              </a:rPr>
              <a:t>соціального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страхування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професійної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спілки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	</a:t>
            </a:r>
            <a:r>
              <a:rPr lang="ru-RU" sz="1900" dirty="0" err="1" smtClean="0">
                <a:solidFill>
                  <a:schemeClr val="tx1"/>
                </a:solidFill>
              </a:rPr>
              <a:t>Дані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щодо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вартості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наданої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путівки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мають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міститись</a:t>
            </a:r>
            <a:r>
              <a:rPr lang="ru-RU" sz="1900" dirty="0">
                <a:solidFill>
                  <a:schemeClr val="tx1"/>
                </a:solidFill>
              </a:rPr>
              <a:t> у Державному </a:t>
            </a:r>
            <a:r>
              <a:rPr lang="ru-RU" sz="1900" dirty="0" err="1">
                <a:solidFill>
                  <a:schemeClr val="tx1"/>
                </a:solidFill>
              </a:rPr>
              <a:t>реєстрі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фізичних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осіб-платників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податків</a:t>
            </a:r>
            <a:r>
              <a:rPr lang="ru-RU" sz="1900" dirty="0">
                <a:solidFill>
                  <a:schemeClr val="tx1"/>
                </a:solidFill>
              </a:rPr>
              <a:t> (за формою 4ДФ), </a:t>
            </a:r>
            <a:r>
              <a:rPr lang="ru-RU" sz="1900" dirty="0" err="1">
                <a:solidFill>
                  <a:schemeClr val="tx1"/>
                </a:solidFill>
              </a:rPr>
              <a:t>інформацію</a:t>
            </a:r>
            <a:r>
              <a:rPr lang="ru-RU" sz="1900" dirty="0">
                <a:solidFill>
                  <a:schemeClr val="tx1"/>
                </a:solidFill>
              </a:rPr>
              <a:t> з </a:t>
            </a:r>
            <a:r>
              <a:rPr lang="ru-RU" sz="1900" dirty="0" err="1">
                <a:solidFill>
                  <a:schemeClr val="tx1"/>
                </a:solidFill>
              </a:rPr>
              <a:t>якого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можна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безкоштовно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отримати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особисто</a:t>
            </a:r>
            <a:r>
              <a:rPr lang="ru-RU" sz="1900" dirty="0">
                <a:solidFill>
                  <a:schemeClr val="tx1"/>
                </a:solidFill>
              </a:rPr>
              <a:t> в </a:t>
            </a:r>
            <a:r>
              <a:rPr lang="ru-RU" sz="1900" dirty="0" err="1">
                <a:solidFill>
                  <a:schemeClr val="tx1"/>
                </a:solidFill>
              </a:rPr>
              <a:t>територіальних</a:t>
            </a:r>
            <a:r>
              <a:rPr lang="ru-RU" sz="1900" dirty="0">
                <a:solidFill>
                  <a:schemeClr val="tx1"/>
                </a:solidFill>
              </a:rPr>
              <a:t> органах </a:t>
            </a:r>
            <a:r>
              <a:rPr lang="ru-RU" sz="1900" dirty="0" err="1">
                <a:solidFill>
                  <a:schemeClr val="tx1"/>
                </a:solidFill>
              </a:rPr>
              <a:t>Державної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податкової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служби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України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або</a:t>
            </a:r>
            <a:r>
              <a:rPr lang="ru-RU" sz="1900" dirty="0">
                <a:solidFill>
                  <a:schemeClr val="tx1"/>
                </a:solidFill>
              </a:rPr>
              <a:t> онлайн в </a:t>
            </a:r>
            <a:r>
              <a:rPr lang="ru-RU" sz="1900" dirty="0" err="1">
                <a:solidFill>
                  <a:schemeClr val="tx1"/>
                </a:solidFill>
              </a:rPr>
              <a:t>електронному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кабінеті</a:t>
            </a:r>
            <a:r>
              <a:rPr lang="ru-RU" sz="1900" dirty="0">
                <a:solidFill>
                  <a:schemeClr val="tx1"/>
                </a:solidFill>
              </a:rPr>
              <a:t> за адресою: </a:t>
            </a:r>
            <a:r>
              <a:rPr lang="en-US" sz="1900" dirty="0">
                <a:solidFill>
                  <a:schemeClr val="tx1"/>
                </a:solidFill>
              </a:rPr>
              <a:t>https://cabinet.tax.gov.ua (</a:t>
            </a:r>
            <a:r>
              <a:rPr lang="ru-RU" sz="1900" dirty="0">
                <a:solidFill>
                  <a:schemeClr val="tx1"/>
                </a:solidFill>
              </a:rPr>
              <a:t>для входу </a:t>
            </a:r>
            <a:r>
              <a:rPr lang="ru-RU" sz="1900" dirty="0" err="1">
                <a:solidFill>
                  <a:schemeClr val="tx1"/>
                </a:solidFill>
              </a:rPr>
              <a:t>знадобиться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кваліфікований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електронний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підпис</a:t>
            </a:r>
            <a:r>
              <a:rPr lang="ru-RU" sz="1900" dirty="0">
                <a:solidFill>
                  <a:schemeClr val="tx1"/>
                </a:solidFill>
              </a:rPr>
              <a:t>). У </a:t>
            </a:r>
            <a:r>
              <a:rPr lang="ru-RU" sz="1900" dirty="0" err="1">
                <a:solidFill>
                  <a:schemeClr val="tx1"/>
                </a:solidFill>
              </a:rPr>
              <a:t>формі</a:t>
            </a:r>
            <a:r>
              <a:rPr lang="ru-RU" sz="1900" dirty="0">
                <a:solidFill>
                  <a:schemeClr val="tx1"/>
                </a:solidFill>
              </a:rPr>
              <a:t> 4ДФ </a:t>
            </a:r>
            <a:r>
              <a:rPr lang="ru-RU" sz="1900" dirty="0" err="1">
                <a:solidFill>
                  <a:schemeClr val="tx1"/>
                </a:solidFill>
              </a:rPr>
              <a:t>ці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дані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мають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ознаку</a:t>
            </a:r>
            <a:r>
              <a:rPr lang="ru-RU" sz="1900" dirty="0">
                <a:solidFill>
                  <a:schemeClr val="tx1"/>
                </a:solidFill>
              </a:rPr>
              <a:t> доходу «156».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	</a:t>
            </a:r>
            <a:r>
              <a:rPr lang="ru-RU" sz="1900" dirty="0" err="1" smtClean="0">
                <a:solidFill>
                  <a:schemeClr val="tx1"/>
                </a:solidFill>
              </a:rPr>
              <a:t>Якщо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дані</a:t>
            </a:r>
            <a:r>
              <a:rPr lang="ru-RU" sz="1900" dirty="0">
                <a:solidFill>
                  <a:schemeClr val="tx1"/>
                </a:solidFill>
              </a:rPr>
              <a:t> про </a:t>
            </a:r>
            <a:r>
              <a:rPr lang="ru-RU" sz="1900" dirty="0" err="1">
                <a:solidFill>
                  <a:schemeClr val="tx1"/>
                </a:solidFill>
              </a:rPr>
              <a:t>вартість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такої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путівки</a:t>
            </a:r>
            <a:r>
              <a:rPr lang="ru-RU" sz="1900" dirty="0">
                <a:solidFill>
                  <a:schemeClr val="tx1"/>
                </a:solidFill>
              </a:rPr>
              <a:t> в Державному </a:t>
            </a:r>
            <a:r>
              <a:rPr lang="ru-RU" sz="1900" dirty="0" err="1">
                <a:solidFill>
                  <a:schemeClr val="tx1"/>
                </a:solidFill>
              </a:rPr>
              <a:t>реєстрі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фізичних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осіб-платників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податків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відсутні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рекомендуємо</a:t>
            </a:r>
            <a:r>
              <a:rPr lang="ru-RU" sz="1900" dirty="0">
                <a:solidFill>
                  <a:schemeClr val="tx1"/>
                </a:solidFill>
              </a:rPr>
              <a:t> за </a:t>
            </a:r>
            <a:r>
              <a:rPr lang="ru-RU" sz="1900" dirty="0" err="1">
                <a:solidFill>
                  <a:schemeClr val="tx1"/>
                </a:solidFill>
              </a:rPr>
              <a:t>відповідною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інформацією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звертатись</a:t>
            </a:r>
            <a:r>
              <a:rPr lang="ru-RU" sz="1900" dirty="0">
                <a:solidFill>
                  <a:schemeClr val="tx1"/>
                </a:solidFill>
              </a:rPr>
              <a:t> до </a:t>
            </a:r>
            <a:r>
              <a:rPr lang="ru-RU" sz="1900" dirty="0" err="1">
                <a:solidFill>
                  <a:schemeClr val="tx1"/>
                </a:solidFill>
              </a:rPr>
              <a:t>органів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соціального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захисту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населення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або</a:t>
            </a:r>
            <a:r>
              <a:rPr lang="ru-RU" sz="1900" dirty="0">
                <a:solidFill>
                  <a:schemeClr val="tx1"/>
                </a:solidFill>
              </a:rPr>
              <a:t> до </a:t>
            </a:r>
            <a:r>
              <a:rPr lang="ru-RU" sz="1900" dirty="0" err="1">
                <a:solidFill>
                  <a:schemeClr val="tx1"/>
                </a:solidFill>
              </a:rPr>
              <a:t>відповідної</a:t>
            </a:r>
            <a:r>
              <a:rPr lang="ru-RU" sz="1900" dirty="0">
                <a:solidFill>
                  <a:schemeClr val="tx1"/>
                </a:solidFill>
              </a:rPr>
              <a:t>  </a:t>
            </a:r>
            <a:r>
              <a:rPr lang="ru-RU" sz="1900" dirty="0" err="1">
                <a:solidFill>
                  <a:schemeClr val="tx1"/>
                </a:solidFill>
              </a:rPr>
              <a:t>профспілки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	</a:t>
            </a:r>
            <a:r>
              <a:rPr lang="ru-RU" sz="1900" dirty="0" err="1" smtClean="0">
                <a:solidFill>
                  <a:schemeClr val="tx1"/>
                </a:solidFill>
              </a:rPr>
              <a:t>Якщо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зазначені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відомості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суб’єкту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декларування</a:t>
            </a:r>
            <a:r>
              <a:rPr lang="ru-RU" sz="1900" dirty="0">
                <a:solidFill>
                  <a:schemeClr val="tx1"/>
                </a:solidFill>
              </a:rPr>
              <a:t> не вдалось </a:t>
            </a:r>
            <a:r>
              <a:rPr lang="ru-RU" sz="1900" dirty="0" err="1">
                <a:solidFill>
                  <a:schemeClr val="tx1"/>
                </a:solidFill>
              </a:rPr>
              <a:t>отримати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рекомендуємо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повідомити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цей</a:t>
            </a:r>
            <a:r>
              <a:rPr lang="ru-RU" sz="1900" dirty="0">
                <a:solidFill>
                  <a:schemeClr val="tx1"/>
                </a:solidFill>
              </a:rPr>
              <a:t> факт </a:t>
            </a:r>
            <a:r>
              <a:rPr lang="ru-RU" sz="1900" dirty="0" err="1">
                <a:solidFill>
                  <a:schemeClr val="tx1"/>
                </a:solidFill>
              </a:rPr>
              <a:t>Національному</a:t>
            </a:r>
            <a:r>
              <a:rPr lang="ru-RU" sz="1900" dirty="0">
                <a:solidFill>
                  <a:schemeClr val="tx1"/>
                </a:solidFill>
              </a:rPr>
              <a:t> агентству через </a:t>
            </a:r>
            <a:r>
              <a:rPr lang="ru-RU" sz="1900" dirty="0" err="1">
                <a:solidFill>
                  <a:schemeClr val="tx1"/>
                </a:solidFill>
              </a:rPr>
              <a:t>персональний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електронний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кабінет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chemeClr val="tx1"/>
                </a:solidFill>
              </a:rPr>
              <a:t>п.150 </a:t>
            </a:r>
            <a:r>
              <a:rPr lang="ru-RU" dirty="0" err="1">
                <a:solidFill>
                  <a:schemeClr val="tx1"/>
                </a:solidFill>
              </a:rPr>
              <a:t>Розділу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ХІІІ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Порядку </a:t>
            </a:r>
            <a:r>
              <a:rPr lang="ru-RU" dirty="0" err="1">
                <a:solidFill>
                  <a:schemeClr val="tx1"/>
                </a:solidFill>
              </a:rPr>
              <a:t>заповнення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подання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декларації</a:t>
            </a:r>
            <a:r>
              <a:rPr lang="ru-RU" dirty="0">
                <a:solidFill>
                  <a:schemeClr val="tx1"/>
                </a:solidFill>
              </a:rPr>
              <a:t> особи, </a:t>
            </a:r>
            <a:r>
              <a:rPr lang="ru-RU" dirty="0" err="1">
                <a:solidFill>
                  <a:schemeClr val="tx1"/>
                </a:solidFill>
              </a:rPr>
              <a:t>уповноваженої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місцевого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самоврядування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>
            <a:off x="467544" y="1361935"/>
            <a:ext cx="0" cy="5091401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7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6502"/>
            <a:ext cx="7272808" cy="1278466"/>
          </a:xfrm>
        </p:spPr>
        <p:txBody>
          <a:bodyPr/>
          <a:lstStyle/>
          <a:p>
            <a:r>
              <a:rPr lang="ru-RU" sz="2800" b="1" i="1" dirty="0" err="1">
                <a:solidFill>
                  <a:srgbClr val="0070C0"/>
                </a:solidFill>
              </a:rPr>
              <a:t>Чи</a:t>
            </a:r>
            <a:r>
              <a:rPr lang="ru-RU" sz="2800" b="1" i="1" dirty="0">
                <a:solidFill>
                  <a:srgbClr val="0070C0"/>
                </a:solidFill>
              </a:rPr>
              <a:t> є доходом </a:t>
            </a:r>
            <a:r>
              <a:rPr lang="ru-RU" sz="2800" b="1" i="1" dirty="0" err="1">
                <a:solidFill>
                  <a:srgbClr val="0070C0"/>
                </a:solidFill>
              </a:rPr>
              <a:t>аліменти</a:t>
            </a:r>
            <a:r>
              <a:rPr lang="ru-RU" sz="2800" b="1" i="1" dirty="0" smtClean="0">
                <a:solidFill>
                  <a:srgbClr val="0070C0"/>
                </a:solidFill>
              </a:rPr>
              <a:t>?</a:t>
            </a:r>
            <a:r>
              <a:rPr lang="ru-RU" sz="2400" b="1" i="1" dirty="0">
                <a:solidFill>
                  <a:srgbClr val="7030A0"/>
                </a:solidFill>
              </a:rPr>
              <a:t> Так.</a:t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412776"/>
            <a:ext cx="7868788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chemeClr val="tx1"/>
                </a:solidFill>
              </a:rPr>
              <a:t>Аліменти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виплачуються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платнику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податку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рішенням</a:t>
            </a:r>
            <a:r>
              <a:rPr lang="ru-RU" dirty="0">
                <a:solidFill>
                  <a:schemeClr val="tx1"/>
                </a:solidFill>
              </a:rPr>
              <a:t> суду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добровільним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рішенням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сторін</a:t>
            </a:r>
            <a:r>
              <a:rPr lang="ru-RU" dirty="0">
                <a:solidFill>
                  <a:schemeClr val="tx1"/>
                </a:solidFill>
              </a:rPr>
              <a:t> у сумах, </a:t>
            </a:r>
            <a:r>
              <a:rPr lang="ru-RU" dirty="0" err="1">
                <a:solidFill>
                  <a:schemeClr val="tx1"/>
                </a:solidFill>
              </a:rPr>
              <a:t>визначених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СК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, у тому </a:t>
            </a:r>
            <a:r>
              <a:rPr lang="ru-RU" dirty="0" err="1">
                <a:solidFill>
                  <a:schemeClr val="tx1"/>
                </a:solidFill>
              </a:rPr>
              <a:t>числі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аліменти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виплачуються</a:t>
            </a:r>
            <a:r>
              <a:rPr lang="ru-RU" dirty="0">
                <a:solidFill>
                  <a:schemeClr val="tx1"/>
                </a:solidFill>
              </a:rPr>
              <a:t> нерезидентом, належать до </a:t>
            </a:r>
            <a:r>
              <a:rPr lang="ru-RU" dirty="0" err="1">
                <a:solidFill>
                  <a:schemeClr val="tx1"/>
                </a:solidFill>
              </a:rPr>
              <a:t>неоподатковуваних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доходів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п.п</a:t>
            </a:r>
            <a:r>
              <a:rPr lang="ru-RU" dirty="0">
                <a:solidFill>
                  <a:schemeClr val="tx1"/>
                </a:solidFill>
              </a:rPr>
              <a:t>. 165.1.14 п. 165.1 ст. 165 ПК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Довідник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доходів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затверджений</a:t>
            </a:r>
            <a:r>
              <a:rPr lang="ru-RU" dirty="0">
                <a:solidFill>
                  <a:schemeClr val="tx1"/>
                </a:solidFill>
              </a:rPr>
              <a:t> наказом </a:t>
            </a:r>
            <a:r>
              <a:rPr lang="ru-RU" dirty="0" err="1">
                <a:solidFill>
                  <a:schemeClr val="tx1"/>
                </a:solidFill>
              </a:rPr>
              <a:t>Міністерства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13.01.2015 № 4).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Аліменти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є </a:t>
            </a:r>
            <a:r>
              <a:rPr lang="ru-RU" dirty="0" err="1">
                <a:solidFill>
                  <a:schemeClr val="tx1"/>
                </a:solidFill>
              </a:rPr>
              <a:t>власністю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дитини</a:t>
            </a:r>
            <a:r>
              <a:rPr lang="ru-RU" dirty="0">
                <a:solidFill>
                  <a:schemeClr val="tx1"/>
                </a:solidFill>
              </a:rPr>
              <a:t>, на яку вони </a:t>
            </a:r>
            <a:r>
              <a:rPr lang="ru-RU" dirty="0" err="1">
                <a:solidFill>
                  <a:schemeClr val="tx1"/>
                </a:solidFill>
              </a:rPr>
              <a:t>виплачуються</a:t>
            </a:r>
            <a:r>
              <a:rPr lang="ru-RU" dirty="0">
                <a:solidFill>
                  <a:schemeClr val="tx1"/>
                </a:solidFill>
              </a:rPr>
              <a:t> (ч. 1 ст. 179 СК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	Для </a:t>
            </a:r>
            <a:r>
              <a:rPr lang="ru-RU" dirty="0" err="1">
                <a:solidFill>
                  <a:schemeClr val="tx1"/>
                </a:solidFill>
              </a:rPr>
              <a:t>відображення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відомостей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дохід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аліментів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дитину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зазначення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інформації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дохід</a:t>
            </a:r>
            <a:r>
              <a:rPr lang="ru-RU" dirty="0">
                <a:solidFill>
                  <a:schemeClr val="tx1"/>
                </a:solidFill>
              </a:rPr>
              <a:t>, у </a:t>
            </a:r>
            <a:r>
              <a:rPr lang="ru-RU" dirty="0" err="1">
                <a:solidFill>
                  <a:schemeClr val="tx1"/>
                </a:solidFill>
              </a:rPr>
              <a:t>полі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Інформація</a:t>
            </a:r>
            <a:r>
              <a:rPr lang="ru-RU" dirty="0">
                <a:solidFill>
                  <a:schemeClr val="tx1"/>
                </a:solidFill>
              </a:rPr>
              <a:t> про особу, яка </a:t>
            </a:r>
            <a:r>
              <a:rPr lang="ru-RU" dirty="0" err="1">
                <a:solidFill>
                  <a:schemeClr val="tx1"/>
                </a:solidFill>
              </a:rPr>
              <a:t>отримала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дохід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зазначити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відомості</a:t>
            </a:r>
            <a:r>
              <a:rPr lang="ru-RU" dirty="0">
                <a:solidFill>
                  <a:schemeClr val="tx1"/>
                </a:solidFill>
              </a:rPr>
              <a:t> про </a:t>
            </a:r>
            <a:r>
              <a:rPr lang="ru-RU" dirty="0" err="1">
                <a:solidFill>
                  <a:schemeClr val="tx1"/>
                </a:solidFill>
              </a:rPr>
              <a:t>дитину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smtClean="0">
                <a:solidFill>
                  <a:schemeClr val="tx1"/>
                </a:solidFill>
              </a:rPr>
              <a:t>п.139 </a:t>
            </a:r>
            <a:r>
              <a:rPr lang="ru-RU" sz="1600" dirty="0" err="1">
                <a:solidFill>
                  <a:schemeClr val="tx1"/>
                </a:solidFill>
              </a:rPr>
              <a:t>Розділу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ХІІІ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Порядку </a:t>
            </a:r>
            <a:r>
              <a:rPr lang="ru-RU" sz="1600" dirty="0" err="1">
                <a:solidFill>
                  <a:schemeClr val="tx1"/>
                </a:solidFill>
              </a:rPr>
              <a:t>заповнення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подання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декларації</a:t>
            </a:r>
            <a:r>
              <a:rPr lang="ru-RU" sz="1600" dirty="0">
                <a:solidFill>
                  <a:schemeClr val="tx1"/>
                </a:solidFill>
              </a:rPr>
              <a:t> особи, </a:t>
            </a:r>
            <a:r>
              <a:rPr lang="ru-RU" sz="1600" dirty="0" err="1">
                <a:solidFill>
                  <a:schemeClr val="tx1"/>
                </a:solidFill>
              </a:rPr>
              <a:t>уповноваженої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виконання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функцій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держави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місцевого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самоврядування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>
            <a:off x="467544" y="1412776"/>
            <a:ext cx="0" cy="4968552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10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06" y="1628800"/>
            <a:ext cx="3638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3059832" y="4221088"/>
            <a:ext cx="5547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5400" dirty="0">
                <a:solidFill>
                  <a:srgbClr val="0070C0"/>
                </a:solidFill>
                <a:latin typeface="Book Antiqua" panose="02040602050305030304" pitchFamily="18" charset="0"/>
              </a:rPr>
              <a:t>Дякую за увагу!</a:t>
            </a:r>
            <a:endParaRPr lang="ru-RU" altLang="uk-UA" sz="54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88640"/>
            <a:ext cx="8136904" cy="6669359"/>
          </a:xfrm>
        </p:spPr>
        <p:txBody>
          <a:bodyPr>
            <a:normAutofit fontScale="55000" lnSpcReduction="20000"/>
          </a:bodyPr>
          <a:lstStyle/>
          <a:p>
            <a:pPr algn="ctr">
              <a:buFontTx/>
              <a:buChar char="-"/>
            </a:pPr>
            <a:r>
              <a:rPr lang="ru-RU" sz="3200" b="1" i="1" dirty="0">
                <a:solidFill>
                  <a:srgbClr val="0070C0"/>
                </a:solidFill>
              </a:rPr>
              <a:t>Нова Форма та Порядок </a:t>
            </a:r>
            <a:r>
              <a:rPr lang="ru-RU" sz="3200" b="1" i="1" dirty="0" err="1">
                <a:solidFill>
                  <a:srgbClr val="0070C0"/>
                </a:solidFill>
              </a:rPr>
              <a:t>заповнення</a:t>
            </a:r>
            <a:r>
              <a:rPr lang="ru-RU" sz="3200" b="1" i="1" dirty="0">
                <a:solidFill>
                  <a:srgbClr val="0070C0"/>
                </a:solidFill>
              </a:rPr>
              <a:t> та </a:t>
            </a:r>
            <a:r>
              <a:rPr lang="ru-RU" sz="3200" b="1" i="1" dirty="0" err="1">
                <a:solidFill>
                  <a:srgbClr val="0070C0"/>
                </a:solidFill>
              </a:rPr>
              <a:t>подання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декларації</a:t>
            </a:r>
            <a:r>
              <a:rPr lang="ru-RU" sz="3200" b="1" i="1" dirty="0">
                <a:solidFill>
                  <a:srgbClr val="0070C0"/>
                </a:solidFill>
              </a:rPr>
              <a:t> особи, </a:t>
            </a:r>
            <a:r>
              <a:rPr lang="ru-RU" sz="3200" b="1" i="1" dirty="0" err="1">
                <a:solidFill>
                  <a:srgbClr val="0070C0"/>
                </a:solidFill>
              </a:rPr>
              <a:t>уповноваженої</a:t>
            </a:r>
            <a:r>
              <a:rPr lang="ru-RU" sz="3200" b="1" i="1" dirty="0">
                <a:solidFill>
                  <a:srgbClr val="0070C0"/>
                </a:solidFill>
              </a:rPr>
              <a:t> на </a:t>
            </a:r>
            <a:r>
              <a:rPr lang="ru-RU" sz="3200" b="1" i="1" dirty="0" err="1">
                <a:solidFill>
                  <a:srgbClr val="0070C0"/>
                </a:solidFill>
              </a:rPr>
              <a:t>виконання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функцій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держави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або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місцевого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самоврядування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endParaRPr lang="ru-RU" sz="3200" b="1" i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FF0000"/>
                </a:solidFill>
              </a:rPr>
              <a:t>ВАЖЛИВО</a:t>
            </a:r>
            <a:r>
              <a:rPr lang="ru-RU" sz="3200" dirty="0">
                <a:solidFill>
                  <a:srgbClr val="FF0000"/>
                </a:solidFill>
              </a:rPr>
              <a:t>! </a:t>
            </a:r>
            <a:r>
              <a:rPr lang="ru-RU" sz="3200" i="1" dirty="0" err="1">
                <a:solidFill>
                  <a:srgbClr val="0070C0"/>
                </a:solidFill>
              </a:rPr>
              <a:t>Розділ</a:t>
            </a:r>
            <a:r>
              <a:rPr lang="ru-RU" sz="3200" i="1" dirty="0">
                <a:solidFill>
                  <a:srgbClr val="0070C0"/>
                </a:solidFill>
              </a:rPr>
              <a:t> 2.1 «</a:t>
            </a:r>
            <a:r>
              <a:rPr lang="ru-RU" sz="3200" i="1" dirty="0" err="1">
                <a:solidFill>
                  <a:srgbClr val="0070C0"/>
                </a:solidFill>
              </a:rPr>
              <a:t>Інформація</a:t>
            </a:r>
            <a:r>
              <a:rPr lang="ru-RU" sz="3200" i="1" dirty="0">
                <a:solidFill>
                  <a:srgbClr val="0070C0"/>
                </a:solidFill>
              </a:rPr>
              <a:t> про </a:t>
            </a:r>
            <a:r>
              <a:rPr lang="ru-RU" sz="3200" i="1" dirty="0" err="1">
                <a:solidFill>
                  <a:srgbClr val="0070C0"/>
                </a:solidFill>
              </a:rPr>
              <a:t>суб’єкта</a:t>
            </a:r>
            <a:r>
              <a:rPr lang="ru-RU" sz="3200" i="1" dirty="0">
                <a:solidFill>
                  <a:srgbClr val="0070C0"/>
                </a:solidFill>
              </a:rPr>
              <a:t> </a:t>
            </a:r>
            <a:r>
              <a:rPr lang="ru-RU" sz="3200" i="1" dirty="0" err="1">
                <a:solidFill>
                  <a:srgbClr val="0070C0"/>
                </a:solidFill>
              </a:rPr>
              <a:t>декларування</a:t>
            </a:r>
            <a:r>
              <a:rPr lang="ru-RU" sz="3200" i="1" dirty="0">
                <a:solidFill>
                  <a:srgbClr val="0070C0"/>
                </a:solidFill>
              </a:rPr>
              <a:t>»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ru-RU" sz="3200" dirty="0" smtClean="0"/>
              <a:t>     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адреси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зареєстрованого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фактичного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збігаються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слід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зазначити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окремо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відомості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зареєстроване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заповнити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блоки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фактичного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поштова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адреса, на яку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суб’єкту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декларування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Національним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агентством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бути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надіслано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кореспонденцію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При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додатково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обрати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позначки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адреса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місця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фактичного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- у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вказана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адреса є адресою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фактичного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адреса для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листування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- у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вказана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адреса є адресою для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листування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НАЗК,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є адресою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фактичного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адреса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фактичного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збігається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адресою для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листування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НАЗК,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обирається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позначка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адреса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місця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фактичного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Додатково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обирати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позначку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адреса для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листування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не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потрібно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однієї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позначок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є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обов’язковим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Відомості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зареєстроване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фактичне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зазначаються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станом на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кінець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звітного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для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адреси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листування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на дату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подання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декларації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пп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2 п. 2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Розділу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IV Порядку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заповнення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подання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декларації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особи,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уповноваженої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виконання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функцій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держави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місцевого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самоврядування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uk-UA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 сполучна лінія 4"/>
          <p:cNvCxnSpPr/>
          <p:nvPr/>
        </p:nvCxnSpPr>
        <p:spPr>
          <a:xfrm>
            <a:off x="467544" y="1484784"/>
            <a:ext cx="0" cy="4968552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" y="0"/>
            <a:ext cx="739997" cy="9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8" y="404664"/>
            <a:ext cx="8210874" cy="63367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ClrTx/>
              <a:buNone/>
            </a:pPr>
            <a:r>
              <a:rPr lang="ru-RU" sz="3300" b="1" dirty="0" smtClean="0">
                <a:solidFill>
                  <a:srgbClr val="0070C0"/>
                </a:solidFill>
              </a:rPr>
              <a:t>   </a:t>
            </a:r>
            <a:r>
              <a:rPr lang="ru-RU" sz="6400" b="1" i="1" dirty="0" err="1" smtClean="0">
                <a:solidFill>
                  <a:srgbClr val="0070C0"/>
                </a:solidFill>
              </a:rPr>
              <a:t>Заповнення</a:t>
            </a:r>
            <a:r>
              <a:rPr lang="ru-RU" sz="6400" b="1" i="1" dirty="0" smtClean="0">
                <a:solidFill>
                  <a:srgbClr val="0070C0"/>
                </a:solidFill>
              </a:rPr>
              <a:t> </a:t>
            </a:r>
            <a:r>
              <a:rPr lang="ru-RU" sz="6400" b="1" i="1" dirty="0" err="1">
                <a:solidFill>
                  <a:srgbClr val="0070C0"/>
                </a:solidFill>
              </a:rPr>
              <a:t>Розділів</a:t>
            </a:r>
            <a:r>
              <a:rPr lang="ru-RU" sz="6400" b="1" i="1" dirty="0">
                <a:solidFill>
                  <a:srgbClr val="0070C0"/>
                </a:solidFill>
              </a:rPr>
              <a:t> 2.1 та 2.2, в </a:t>
            </a:r>
            <a:r>
              <a:rPr lang="ru-RU" sz="6400" b="1" i="1" dirty="0" err="1">
                <a:solidFill>
                  <a:srgbClr val="0070C0"/>
                </a:solidFill>
              </a:rPr>
              <a:t>частині</a:t>
            </a:r>
            <a:r>
              <a:rPr lang="ru-RU" sz="6400" b="1" i="1" dirty="0">
                <a:solidFill>
                  <a:srgbClr val="0070C0"/>
                </a:solidFill>
              </a:rPr>
              <a:t> </a:t>
            </a:r>
            <a:r>
              <a:rPr lang="ru-RU" sz="6400" b="1" i="1" dirty="0" smtClean="0">
                <a:solidFill>
                  <a:srgbClr val="0070C0"/>
                </a:solidFill>
              </a:rPr>
              <a:t>       </a:t>
            </a:r>
            <a:r>
              <a:rPr lang="ru-RU" sz="6400" b="1" i="1" dirty="0" err="1" smtClean="0">
                <a:solidFill>
                  <a:srgbClr val="0070C0"/>
                </a:solidFill>
              </a:rPr>
              <a:t>внесення</a:t>
            </a:r>
            <a:r>
              <a:rPr lang="ru-RU" sz="6400" b="1" i="1" dirty="0" smtClean="0">
                <a:solidFill>
                  <a:srgbClr val="0070C0"/>
                </a:solidFill>
              </a:rPr>
              <a:t> </a:t>
            </a:r>
            <a:r>
              <a:rPr lang="ru-RU" sz="6400" b="1" i="1" dirty="0" err="1">
                <a:solidFill>
                  <a:srgbClr val="0070C0"/>
                </a:solidFill>
              </a:rPr>
              <a:t>відомостей</a:t>
            </a:r>
            <a:r>
              <a:rPr lang="ru-RU" sz="6400" b="1" i="1" dirty="0">
                <a:solidFill>
                  <a:srgbClr val="0070C0"/>
                </a:solidFill>
              </a:rPr>
              <a:t> для </a:t>
            </a:r>
            <a:r>
              <a:rPr lang="ru-RU" sz="6400" b="1" i="1" dirty="0" err="1">
                <a:solidFill>
                  <a:srgbClr val="0070C0"/>
                </a:solidFill>
              </a:rPr>
              <a:t>ідентифікації</a:t>
            </a:r>
            <a:r>
              <a:rPr lang="ru-RU" sz="6400" b="1" i="1" dirty="0">
                <a:solidFill>
                  <a:srgbClr val="0070C0"/>
                </a:solidFill>
              </a:rPr>
              <a:t> особи та </a:t>
            </a:r>
            <a:r>
              <a:rPr lang="ru-RU" sz="6400" b="1" i="1" dirty="0" err="1">
                <a:solidFill>
                  <a:srgbClr val="0070C0"/>
                </a:solidFill>
              </a:rPr>
              <a:t>членів</a:t>
            </a:r>
            <a:r>
              <a:rPr lang="ru-RU" sz="6400" b="1" i="1" dirty="0">
                <a:solidFill>
                  <a:srgbClr val="0070C0"/>
                </a:solidFill>
              </a:rPr>
              <a:t> </a:t>
            </a:r>
            <a:r>
              <a:rPr lang="ru-RU" sz="6400" b="1" i="1" dirty="0" err="1">
                <a:solidFill>
                  <a:srgbClr val="0070C0"/>
                </a:solidFill>
              </a:rPr>
              <a:t>її</a:t>
            </a:r>
            <a:r>
              <a:rPr lang="ru-RU" sz="6400" b="1" i="1" dirty="0">
                <a:solidFill>
                  <a:srgbClr val="0070C0"/>
                </a:solidFill>
              </a:rPr>
              <a:t> </a:t>
            </a:r>
            <a:r>
              <a:rPr lang="ru-RU" sz="6400" b="1" i="1" dirty="0" err="1">
                <a:solidFill>
                  <a:srgbClr val="0070C0"/>
                </a:solidFill>
              </a:rPr>
              <a:t>сім’ї</a:t>
            </a:r>
            <a:r>
              <a:rPr lang="ru-RU" sz="6400" b="1" i="1" dirty="0">
                <a:solidFill>
                  <a:srgbClr val="0070C0"/>
                </a:solidFill>
              </a:rPr>
              <a:t> за межами </a:t>
            </a:r>
            <a:r>
              <a:rPr lang="ru-RU" sz="6400" b="1" i="1" dirty="0" err="1">
                <a:solidFill>
                  <a:srgbClr val="0070C0"/>
                </a:solidFill>
              </a:rPr>
              <a:t>України</a:t>
            </a:r>
            <a:r>
              <a:rPr lang="ru-RU" sz="6400" b="1" i="1" dirty="0">
                <a:solidFill>
                  <a:srgbClr val="0070C0"/>
                </a:solidFill>
              </a:rPr>
              <a:t> </a:t>
            </a:r>
            <a:endParaRPr lang="ru-RU" sz="6400" b="1" i="1" dirty="0" smtClean="0">
              <a:solidFill>
                <a:srgbClr val="0070C0"/>
              </a:solidFill>
            </a:endParaRPr>
          </a:p>
          <a:p>
            <a:pPr marL="0" indent="0" algn="just">
              <a:buClrTx/>
              <a:buNone/>
            </a:pPr>
            <a:r>
              <a:rPr lang="ru-RU" sz="2400" dirty="0" smtClean="0"/>
              <a:t>     </a:t>
            </a:r>
            <a:r>
              <a:rPr lang="ru-RU" sz="2500" dirty="0" smtClean="0"/>
              <a:t>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документів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ідентифікації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особи/особи члена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сім'ї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межами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блоці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полів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b="1" i="1" dirty="0">
                <a:solidFill>
                  <a:srgbClr val="0070C0"/>
                </a:solidFill>
              </a:rPr>
              <a:t>«Для </a:t>
            </a:r>
            <a:r>
              <a:rPr lang="ru-RU" sz="5600" b="1" i="1" dirty="0" err="1">
                <a:solidFill>
                  <a:srgbClr val="0070C0"/>
                </a:solidFill>
              </a:rPr>
              <a:t>ідентифікації</a:t>
            </a:r>
            <a:r>
              <a:rPr lang="ru-RU" sz="5600" b="1" i="1" dirty="0">
                <a:solidFill>
                  <a:srgbClr val="0070C0"/>
                </a:solidFill>
              </a:rPr>
              <a:t> за межами </a:t>
            </a:r>
            <a:r>
              <a:rPr lang="ru-RU" sz="5600" b="1" i="1" dirty="0" err="1">
                <a:solidFill>
                  <a:srgbClr val="0070C0"/>
                </a:solidFill>
              </a:rPr>
              <a:t>України</a:t>
            </a:r>
            <a:r>
              <a:rPr lang="ru-RU" sz="5600" b="1" i="1" dirty="0">
                <a:solidFill>
                  <a:srgbClr val="0070C0"/>
                </a:solidFill>
              </a:rPr>
              <a:t>»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обирає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позначку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b="1" i="1" dirty="0">
                <a:solidFill>
                  <a:srgbClr val="0070C0"/>
                </a:solidFill>
              </a:rPr>
              <a:t>«</a:t>
            </a:r>
            <a:r>
              <a:rPr lang="ru-RU" sz="5600" b="1" i="1" dirty="0" err="1">
                <a:solidFill>
                  <a:srgbClr val="0070C0"/>
                </a:solidFill>
              </a:rPr>
              <a:t>Дані</a:t>
            </a:r>
            <a:r>
              <a:rPr lang="ru-RU" sz="5600" b="1" i="1" dirty="0">
                <a:solidFill>
                  <a:srgbClr val="0070C0"/>
                </a:solidFill>
              </a:rPr>
              <a:t> </a:t>
            </a:r>
            <a:r>
              <a:rPr lang="ru-RU" sz="5600" b="1" i="1" dirty="0" err="1">
                <a:solidFill>
                  <a:srgbClr val="0070C0"/>
                </a:solidFill>
              </a:rPr>
              <a:t>наявні</a:t>
            </a:r>
            <a:r>
              <a:rPr lang="ru-RU" sz="5600" b="1" i="1" dirty="0">
                <a:solidFill>
                  <a:srgbClr val="0070C0"/>
                </a:solidFill>
              </a:rPr>
              <a:t>»</a:t>
            </a:r>
            <a:r>
              <a:rPr lang="ru-RU" sz="5600" i="1" dirty="0">
                <a:solidFill>
                  <a:srgbClr val="0070C0"/>
                </a:solidFill>
              </a:rPr>
              <a:t>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вказує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endParaRPr lang="ru-RU" sz="5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прізвище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ім’я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батькові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(за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(латиницею); </a:t>
            </a:r>
            <a:endParaRPr lang="ru-RU" sz="5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громадянство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(для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Розділу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2.2); </a:t>
            </a:r>
            <a:endParaRPr lang="ru-RU" sz="5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країна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якій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видано документ,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посвідчує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особу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тип документа,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посвідчує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особу; </a:t>
            </a:r>
            <a:endParaRPr lang="ru-RU" sz="5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реквізити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документа,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посвідчує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особу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ідентифікаційний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номер (за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  <a:endParaRPr lang="ru-RU" sz="5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5600" dirty="0" smtClean="0"/>
              <a:t>      </a:t>
            </a:r>
            <a:r>
              <a:rPr lang="ru-RU" sz="5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зазначає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варіанти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написання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свого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прізвища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імені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батькові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(за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крім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української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мови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зазначені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документах </a:t>
            </a:r>
            <a:r>
              <a:rPr lang="ru-RU" sz="5600" i="1" dirty="0">
                <a:solidFill>
                  <a:srgbClr val="0070C0"/>
                </a:solidFill>
              </a:rPr>
              <a:t>(паспортах, </a:t>
            </a:r>
            <a:r>
              <a:rPr lang="ru-RU" sz="5600" i="1" dirty="0" err="1">
                <a:solidFill>
                  <a:srgbClr val="0070C0"/>
                </a:solidFill>
              </a:rPr>
              <a:t>посвідці</a:t>
            </a:r>
            <a:r>
              <a:rPr lang="ru-RU" sz="5600" i="1" dirty="0">
                <a:solidFill>
                  <a:srgbClr val="0070C0"/>
                </a:solidFill>
              </a:rPr>
              <a:t> на </a:t>
            </a:r>
            <a:r>
              <a:rPr lang="ru-RU" sz="5600" i="1" dirty="0" err="1">
                <a:solidFill>
                  <a:srgbClr val="0070C0"/>
                </a:solidFill>
              </a:rPr>
              <a:t>проживання</a:t>
            </a:r>
            <a:r>
              <a:rPr lang="ru-RU" sz="5600" i="1" dirty="0">
                <a:solidFill>
                  <a:srgbClr val="0070C0"/>
                </a:solidFill>
              </a:rPr>
              <a:t>, </a:t>
            </a:r>
            <a:r>
              <a:rPr lang="ru-RU" sz="5600" i="1" dirty="0" err="1">
                <a:solidFill>
                  <a:srgbClr val="0070C0"/>
                </a:solidFill>
              </a:rPr>
              <a:t>інших</a:t>
            </a:r>
            <a:r>
              <a:rPr lang="ru-RU" sz="5600" i="1" dirty="0">
                <a:solidFill>
                  <a:srgbClr val="0070C0"/>
                </a:solidFill>
              </a:rPr>
              <a:t> </a:t>
            </a:r>
            <a:r>
              <a:rPr lang="ru-RU" sz="5600" i="1" dirty="0" err="1">
                <a:solidFill>
                  <a:srgbClr val="0070C0"/>
                </a:solidFill>
              </a:rPr>
              <a:t>наявних</a:t>
            </a:r>
            <a:r>
              <a:rPr lang="ru-RU" sz="5600" i="1" dirty="0">
                <a:solidFill>
                  <a:srgbClr val="0070C0"/>
                </a:solidFill>
              </a:rPr>
              <a:t> документах</a:t>
            </a:r>
            <a:r>
              <a:rPr lang="ru-RU" sz="5600" i="1" dirty="0" smtClean="0">
                <a:solidFill>
                  <a:srgbClr val="0070C0"/>
                </a:solidFill>
              </a:rPr>
              <a:t>)</a:t>
            </a:r>
            <a:r>
              <a:rPr lang="ru-RU" sz="5600" dirty="0" smtClean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395536" y="1340768"/>
            <a:ext cx="0" cy="5040560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" y="0"/>
            <a:ext cx="739997" cy="9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8" y="1340768"/>
            <a:ext cx="8210874" cy="5184576"/>
          </a:xfrm>
        </p:spPr>
        <p:txBody>
          <a:bodyPr>
            <a:normAutofit/>
          </a:bodyPr>
          <a:lstStyle/>
          <a:p>
            <a:pPr marL="0" indent="0" algn="just">
              <a:buClrTx/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посвідчують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особу,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виданих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державах, у тому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числі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всі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варіанти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написання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прізвища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імені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батькові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(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крім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мови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посиланням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кожної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держав,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незважаючи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однаковий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варіант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написання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algn="just">
              <a:buClrTx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декількох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виданих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державі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варіанти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написання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прізвища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імені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батькові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збігаються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блоці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щодо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документа,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посвідчує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особу,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один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пріоритет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паспорт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посвідка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проживання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algn="just">
              <a:buClrTx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відсутності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ідентифікації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особи/особи члена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сім'ї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межами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слід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обрати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позначку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відсутні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пп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3 п. 2 та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пп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2 п. 3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Розділу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Порядку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заповнення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особи,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уповноваженої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виконання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функцій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держави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місцевого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самоврядування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cxnSp>
        <p:nvCxnSpPr>
          <p:cNvPr id="5" name="Пряма сполучна лінія 4"/>
          <p:cNvCxnSpPr/>
          <p:nvPr/>
        </p:nvCxnSpPr>
        <p:spPr>
          <a:xfrm>
            <a:off x="395536" y="1340768"/>
            <a:ext cx="0" cy="5040560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64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361" y="1131076"/>
            <a:ext cx="7274769" cy="13208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/>
            </a:r>
            <a:br>
              <a:rPr lang="uk-UA" sz="4800" dirty="0" smtClean="0">
                <a:solidFill>
                  <a:schemeClr val="tx1"/>
                </a:solidFill>
              </a:rPr>
            </a:br>
            <a:r>
              <a:rPr lang="uk-UA" sz="4800" dirty="0">
                <a:solidFill>
                  <a:schemeClr val="tx1"/>
                </a:solidFill>
              </a:rPr>
              <a:t/>
            </a:r>
            <a:br>
              <a:rPr lang="uk-UA" sz="4800" dirty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 flipH="1">
            <a:off x="608605" y="1268760"/>
            <a:ext cx="4099" cy="511256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740412" y="2780928"/>
            <a:ext cx="720276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</a:pP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" y="44866"/>
            <a:ext cx="739997" cy="954596"/>
          </a:xfrm>
          <a:prstGeom prst="rect">
            <a:avLst/>
          </a:prstGeom>
        </p:spPr>
      </p:pic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999928" y="260648"/>
            <a:ext cx="7892552" cy="67682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ru-RU" sz="2200" b="1" i="1" dirty="0" err="1">
                <a:solidFill>
                  <a:srgbClr val="0070C0"/>
                </a:solidFill>
              </a:rPr>
              <a:t>Особливу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увагу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приділено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внесенню</a:t>
            </a:r>
            <a:r>
              <a:rPr lang="ru-RU" sz="2200" b="1" i="1" dirty="0">
                <a:solidFill>
                  <a:srgbClr val="0070C0"/>
                </a:solidFill>
              </a:rPr>
              <a:t> до </a:t>
            </a:r>
            <a:r>
              <a:rPr lang="ru-RU" sz="2200" b="1" i="1" dirty="0" err="1">
                <a:solidFill>
                  <a:srgbClr val="0070C0"/>
                </a:solidFill>
              </a:rPr>
              <a:t>декларацій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відомостей</a:t>
            </a:r>
            <a:r>
              <a:rPr lang="ru-RU" sz="2200" b="1" i="1" dirty="0">
                <a:solidFill>
                  <a:srgbClr val="0070C0"/>
                </a:solidFill>
              </a:rPr>
              <a:t> про тип права </a:t>
            </a:r>
            <a:r>
              <a:rPr lang="ru-RU" sz="2200" b="1" i="1" dirty="0" err="1">
                <a:solidFill>
                  <a:srgbClr val="0070C0"/>
                </a:solidFill>
              </a:rPr>
              <a:t>суб’єкта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декларування</a:t>
            </a:r>
            <a:r>
              <a:rPr lang="ru-RU" sz="2200" b="1" i="1" dirty="0">
                <a:solidFill>
                  <a:srgbClr val="0070C0"/>
                </a:solidFill>
              </a:rPr>
              <a:t> та/</a:t>
            </a:r>
            <a:r>
              <a:rPr lang="ru-RU" sz="2200" b="1" i="1" dirty="0" err="1">
                <a:solidFill>
                  <a:srgbClr val="0070C0"/>
                </a:solidFill>
              </a:rPr>
              <a:t>або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членів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його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сім’ї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чи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третіх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осіб</a:t>
            </a:r>
            <a:r>
              <a:rPr lang="ru-RU" sz="2200" b="1" i="1" dirty="0">
                <a:solidFill>
                  <a:srgbClr val="0070C0"/>
                </a:solidFill>
              </a:rPr>
              <a:t> на </a:t>
            </a:r>
            <a:r>
              <a:rPr lang="ru-RU" sz="2200" b="1" i="1" dirty="0" err="1">
                <a:solidFill>
                  <a:srgbClr val="0070C0"/>
                </a:solidFill>
              </a:rPr>
              <a:t>об’єкт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r>
              <a:rPr lang="ru-RU" sz="2200" b="1" i="1" dirty="0" err="1">
                <a:solidFill>
                  <a:srgbClr val="0070C0"/>
                </a:solidFill>
              </a:rPr>
              <a:t>декларування</a:t>
            </a:r>
            <a:r>
              <a:rPr lang="ru-RU" sz="2200" b="1" i="1" dirty="0">
                <a:solidFill>
                  <a:srgbClr val="0070C0"/>
                </a:solidFill>
              </a:rPr>
              <a:t> </a:t>
            </a:r>
            <a:endParaRPr lang="ru-RU" sz="2200" b="1" i="1" dirty="0" smtClean="0">
              <a:solidFill>
                <a:srgbClr val="0070C0"/>
              </a:solidFill>
            </a:endParaRPr>
          </a:p>
          <a:p>
            <a:pPr marL="0" indent="0" algn="just">
              <a:buClrTx/>
              <a:buNone/>
            </a:pPr>
            <a:r>
              <a:rPr lang="ru-RU" sz="2400" dirty="0" smtClean="0"/>
              <a:t>     </a:t>
            </a:r>
            <a:r>
              <a:rPr lang="ru-RU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Такі</a:t>
            </a:r>
            <a:r>
              <a:rPr lang="ru-R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підставі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документів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відповідно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яких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воно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набуто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(за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  <a:endParaRPr lang="ru-RU" sz="2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належить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праві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спільної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власності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типах права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суб’єкту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членам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такий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зазначається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відповідному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один раз, при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цьому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вказується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тип права, на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якому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цей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належить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суб’єкту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членам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третім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особам,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окремо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2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перебуває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спільній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сумісній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власності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суб’єкта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членів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третіх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осіб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зазначається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інформація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всіх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співвласників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такого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вказується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тип права, на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якому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цей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належить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суб’єкту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членам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третім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особам. </a:t>
            </a:r>
            <a:endParaRPr lang="ru-RU" sz="2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ru-RU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перебуває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спільній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частковій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власності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суб’єкта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та/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членів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третіх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осіб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то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частки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власності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належать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суб’єкту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та/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члену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третім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особам.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частки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відсотках</a:t>
            </a: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2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ClrTx/>
              <a:buNone/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п. 8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Розділу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ІІІ Порядку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заповнення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подання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361" y="1131076"/>
            <a:ext cx="7274769" cy="13208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/>
            </a:r>
            <a:br>
              <a:rPr lang="uk-UA" sz="4800" dirty="0" smtClean="0">
                <a:solidFill>
                  <a:schemeClr val="tx1"/>
                </a:solidFill>
              </a:rPr>
            </a:br>
            <a:r>
              <a:rPr lang="uk-UA" sz="4800" dirty="0">
                <a:solidFill>
                  <a:schemeClr val="tx1"/>
                </a:solidFill>
              </a:rPr>
              <a:t/>
            </a:r>
            <a:br>
              <a:rPr lang="uk-UA" sz="4800" dirty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288798" y="1420823"/>
            <a:ext cx="28484" cy="4824536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740412" y="2780928"/>
            <a:ext cx="720276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</a:pP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" y="44866"/>
            <a:ext cx="739997" cy="954596"/>
          </a:xfrm>
          <a:prstGeom prst="rect">
            <a:avLst/>
          </a:prstGeom>
        </p:spPr>
      </p:pic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740412" y="1054850"/>
            <a:ext cx="8152068" cy="580315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ClrTx/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endParaRPr lang="ru-RU" sz="3400" b="1" i="1" dirty="0" smtClean="0"/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перебуває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суб’єкта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та/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членів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праві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користування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необхідно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вказати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власника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майна. 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власником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майна є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фізична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 -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громадянин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яка не є членом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сім’ї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необхідно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вказати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про: 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прізвище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ім’я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батькові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(за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); 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дату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народження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реєстраційний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номер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облікової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картки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платника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податків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(за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наявності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); 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зареєстроване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проживання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фактичного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проживання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власником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майна є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фізична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 -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іноземний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громадянин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необхідно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вказати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про: 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повне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ім’я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(латиницею та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українською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мовою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); • дату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народження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•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ідентифікаційний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номер (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податковий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номер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номер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соціального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страхування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отриманий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країні</a:t>
            </a: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походження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громадянства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); 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проживання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англійською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українською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мовами</a:t>
            </a:r>
            <a:r>
              <a:rPr lang="ru-RU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  <a:endParaRPr lang="ru-RU" sz="7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sz="7200" dirty="0" smtClean="0"/>
              <a:t>	</a:t>
            </a:r>
            <a:endParaRPr lang="ru-RU" sz="72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259632" y="25725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i="1" dirty="0" err="1">
                <a:solidFill>
                  <a:srgbClr val="0070C0"/>
                </a:solidFill>
              </a:rPr>
              <a:t>Відомості</a:t>
            </a:r>
            <a:r>
              <a:rPr lang="ru-RU" sz="2000" b="1" i="1" dirty="0">
                <a:solidFill>
                  <a:srgbClr val="0070C0"/>
                </a:solidFill>
              </a:rPr>
              <a:t> про тип права </a:t>
            </a:r>
            <a:r>
              <a:rPr lang="ru-RU" sz="2000" b="1" i="1" dirty="0" err="1">
                <a:solidFill>
                  <a:srgbClr val="0070C0"/>
                </a:solidFill>
              </a:rPr>
              <a:t>суб’єкта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декларування</a:t>
            </a:r>
            <a:r>
              <a:rPr lang="ru-RU" sz="2000" b="1" i="1" dirty="0">
                <a:solidFill>
                  <a:srgbClr val="0070C0"/>
                </a:solidFill>
              </a:rPr>
              <a:t> та/</a:t>
            </a:r>
            <a:r>
              <a:rPr lang="ru-RU" sz="2000" b="1" i="1" dirty="0" err="1">
                <a:solidFill>
                  <a:srgbClr val="0070C0"/>
                </a:solidFill>
              </a:rPr>
              <a:t>або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членів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його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сім’ї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чи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третіх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осіб</a:t>
            </a:r>
            <a:r>
              <a:rPr lang="ru-RU" sz="2000" b="1" i="1" dirty="0">
                <a:solidFill>
                  <a:srgbClr val="0070C0"/>
                </a:solidFill>
              </a:rPr>
              <a:t> на </a:t>
            </a:r>
            <a:r>
              <a:rPr lang="ru-RU" sz="2000" b="1" i="1" dirty="0" err="1">
                <a:solidFill>
                  <a:srgbClr val="0070C0"/>
                </a:solidFill>
              </a:rPr>
              <a:t>об’єкт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декларування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0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 сполучна лінія 3"/>
          <p:cNvCxnSpPr/>
          <p:nvPr/>
        </p:nvCxnSpPr>
        <p:spPr>
          <a:xfrm>
            <a:off x="395536" y="1340768"/>
            <a:ext cx="0" cy="475252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609598" y="1268760"/>
            <a:ext cx="8282881" cy="504056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власником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майна є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юридична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зареєстрована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вказати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про: • код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Єдиному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державному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реєстрі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юридичних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осіб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фізичних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осіб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підприємців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громадських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формувань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найменування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власником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майна є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юридична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особа,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зареєстрована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межами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вказати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про: </a:t>
            </a: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найменування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англійською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українською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мовами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); </a:t>
            </a: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ідентифікаційний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код; </a:t>
            </a:r>
          </a:p>
          <a:p>
            <a:pPr marL="0" indent="0" algn="just">
              <a:lnSpc>
                <a:spcPct val="120000"/>
              </a:lnSpc>
              <a:buClrTx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місцезнаходження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англійською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українською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мовами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marL="0" indent="0">
              <a:buClrTx/>
              <a:buNone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Tx/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ClrTx/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п. 8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Розділу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ІІІ Порядку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заповнення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особи,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уповноваженої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виконання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функцій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держави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місцевого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самоврядування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3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53" y="176480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err="1">
                <a:solidFill>
                  <a:srgbClr val="0070C0"/>
                </a:solidFill>
              </a:rPr>
              <a:t>Інформація</a:t>
            </a:r>
            <a:r>
              <a:rPr lang="ru-RU" sz="2000" b="1" i="1" dirty="0">
                <a:solidFill>
                  <a:srgbClr val="0070C0"/>
                </a:solidFill>
              </a:rPr>
              <a:t> про </a:t>
            </a:r>
            <a:r>
              <a:rPr lang="ru-RU" sz="2000" b="1" i="1" dirty="0" err="1">
                <a:solidFill>
                  <a:srgbClr val="0070C0"/>
                </a:solidFill>
              </a:rPr>
              <a:t>вартість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об’єкта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декларування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зазначається</a:t>
            </a:r>
            <a:r>
              <a:rPr lang="ru-RU" sz="2000" b="1" i="1" dirty="0">
                <a:solidFill>
                  <a:srgbClr val="0070C0"/>
                </a:solidFill>
              </a:rPr>
              <a:t> на дату </a:t>
            </a:r>
            <a:r>
              <a:rPr lang="ru-RU" sz="2000" b="1" i="1" dirty="0" err="1">
                <a:solidFill>
                  <a:srgbClr val="0070C0"/>
                </a:solidFill>
              </a:rPr>
              <a:t>набуття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суб’єктом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декларування</a:t>
            </a:r>
            <a:r>
              <a:rPr lang="ru-RU" sz="2000" b="1" i="1" dirty="0">
                <a:solidFill>
                  <a:srgbClr val="0070C0"/>
                </a:solidFill>
              </a:rPr>
              <a:t> та/</a:t>
            </a:r>
            <a:r>
              <a:rPr lang="ru-RU" sz="2000" b="1" i="1" dirty="0" err="1">
                <a:solidFill>
                  <a:srgbClr val="0070C0"/>
                </a:solidFill>
              </a:rPr>
              <a:t>або</a:t>
            </a:r>
            <a:r>
              <a:rPr lang="ru-RU" sz="2000" b="1" i="1" dirty="0">
                <a:solidFill>
                  <a:srgbClr val="0070C0"/>
                </a:solidFill>
              </a:rPr>
              <a:t> членами </a:t>
            </a:r>
            <a:r>
              <a:rPr lang="ru-RU" sz="2000" b="1" i="1" dirty="0" err="1">
                <a:solidFill>
                  <a:srgbClr val="0070C0"/>
                </a:solidFill>
              </a:rPr>
              <a:t>його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сім’ї</a:t>
            </a:r>
            <a:r>
              <a:rPr lang="ru-RU" sz="2000" b="1" i="1" dirty="0">
                <a:solidFill>
                  <a:srgbClr val="0070C0"/>
                </a:solidFill>
              </a:rPr>
              <a:t> права на </a:t>
            </a:r>
            <a:r>
              <a:rPr lang="ru-RU" sz="2000" b="1" i="1" dirty="0" err="1">
                <a:solidFill>
                  <a:srgbClr val="0070C0"/>
                </a:solidFill>
              </a:rPr>
              <a:t>цей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об’єкт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або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відповідно</a:t>
            </a:r>
            <a:r>
              <a:rPr lang="ru-RU" sz="2000" b="1" i="1" dirty="0">
                <a:solidFill>
                  <a:srgbClr val="0070C0"/>
                </a:solidFill>
              </a:rPr>
              <a:t> до </a:t>
            </a:r>
            <a:r>
              <a:rPr lang="ru-RU" sz="2000" b="1" i="1" dirty="0" err="1">
                <a:solidFill>
                  <a:srgbClr val="0070C0"/>
                </a:solidFill>
              </a:rPr>
              <a:t>останньої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грошової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оцінки</a:t>
            </a:r>
            <a:r>
              <a:rPr lang="ru-RU" sz="2000" b="1" i="1" dirty="0">
                <a:solidFill>
                  <a:srgbClr val="0070C0"/>
                </a:solidFill>
              </a:rPr>
              <a:t> майна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5170" y="1628800"/>
            <a:ext cx="8113294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зазначенні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відомостей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майна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додатково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обрати одну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позначок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дату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набуття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права»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останньою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грошовою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оцінкою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Обрання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однієї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позначок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обов’язковим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 err="1" smtClean="0">
                <a:solidFill>
                  <a:srgbClr val="7030A0"/>
                </a:solidFill>
              </a:rPr>
              <a:t>Інформація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про </a:t>
            </a:r>
            <a:r>
              <a:rPr lang="ru-RU" i="1" dirty="0" err="1">
                <a:solidFill>
                  <a:srgbClr val="7030A0"/>
                </a:solidFill>
              </a:rPr>
              <a:t>вартість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об’єкта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декларування</a:t>
            </a:r>
            <a:r>
              <a:rPr lang="ru-RU" i="1" dirty="0">
                <a:solidFill>
                  <a:srgbClr val="7030A0"/>
                </a:solidFill>
              </a:rPr>
              <a:t> на дату </a:t>
            </a:r>
            <a:r>
              <a:rPr lang="ru-RU" i="1" dirty="0" err="1">
                <a:solidFill>
                  <a:srgbClr val="7030A0"/>
                </a:solidFill>
              </a:rPr>
              <a:t>набуття</a:t>
            </a:r>
            <a:r>
              <a:rPr lang="ru-RU" i="1" dirty="0">
                <a:solidFill>
                  <a:srgbClr val="7030A0"/>
                </a:solidFill>
              </a:rPr>
              <a:t> права </a:t>
            </a:r>
            <a:r>
              <a:rPr lang="ru-RU" i="1" dirty="0" err="1">
                <a:solidFill>
                  <a:srgbClr val="7030A0"/>
                </a:solidFill>
              </a:rPr>
              <a:t>відображається</a:t>
            </a:r>
            <a:r>
              <a:rPr lang="ru-RU" i="1" dirty="0">
                <a:solidFill>
                  <a:srgbClr val="7030A0"/>
                </a:solidFill>
              </a:rPr>
              <a:t> на </a:t>
            </a:r>
            <a:r>
              <a:rPr lang="ru-RU" i="1" dirty="0" err="1">
                <a:solidFill>
                  <a:srgbClr val="7030A0"/>
                </a:solidFill>
              </a:rPr>
              <a:t>підставі</a:t>
            </a:r>
            <a:r>
              <a:rPr lang="ru-RU" i="1" dirty="0">
                <a:solidFill>
                  <a:srgbClr val="7030A0"/>
                </a:solidFill>
              </a:rPr>
              <a:t> документа, </a:t>
            </a:r>
            <a:r>
              <a:rPr lang="ru-RU" i="1" dirty="0" err="1">
                <a:solidFill>
                  <a:srgbClr val="7030A0"/>
                </a:solidFill>
              </a:rPr>
              <a:t>відповідно</a:t>
            </a:r>
            <a:r>
              <a:rPr lang="ru-RU" i="1" dirty="0">
                <a:solidFill>
                  <a:srgbClr val="7030A0"/>
                </a:solidFill>
              </a:rPr>
              <a:t> до </a:t>
            </a:r>
            <a:r>
              <a:rPr lang="ru-RU" i="1" dirty="0" err="1">
                <a:solidFill>
                  <a:srgbClr val="7030A0"/>
                </a:solidFill>
              </a:rPr>
              <a:t>якого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набуто</a:t>
            </a:r>
            <a:r>
              <a:rPr lang="ru-RU" i="1" dirty="0">
                <a:solidFill>
                  <a:srgbClr val="7030A0"/>
                </a:solidFill>
              </a:rPr>
              <a:t> право (за </a:t>
            </a:r>
            <a:r>
              <a:rPr lang="ru-RU" i="1" dirty="0" err="1">
                <a:solidFill>
                  <a:srgbClr val="7030A0"/>
                </a:solidFill>
              </a:rPr>
              <a:t>його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наявності</a:t>
            </a:r>
            <a:r>
              <a:rPr lang="ru-RU" i="1" dirty="0">
                <a:solidFill>
                  <a:srgbClr val="7030A0"/>
                </a:solidFill>
              </a:rPr>
              <a:t>). </a:t>
            </a:r>
            <a:endParaRPr lang="ru-RU" i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грошове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вираження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крім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тих,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зазначаються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Грошові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активи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та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розділі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13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Фінансові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зобов’язання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відображаються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грошовій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одиниці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Грошове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вираження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або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іноземній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валюті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метою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відображення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перераховується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грошову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одиницю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валютним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обмінним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курсом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Національного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банку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діяв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дату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набуття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права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останньої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грошової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оцінки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отримання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доходу,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видатку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395536" y="1340768"/>
            <a:ext cx="0" cy="4752528"/>
          </a:xfrm>
          <a:prstGeom prst="line">
            <a:avLst/>
          </a:prstGeom>
          <a:ln w="171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6480"/>
            <a:ext cx="739997" cy="9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1353</TotalTime>
  <Words>3333</Words>
  <Application>Microsoft Office PowerPoint</Application>
  <PresentationFormat>Екран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Book Antiqua</vt:lpstr>
      <vt:lpstr>Bookman Old Style</vt:lpstr>
      <vt:lpstr>Trebuchet MS</vt:lpstr>
      <vt:lpstr>Wingdings</vt:lpstr>
      <vt:lpstr>Wingdings 3</vt:lpstr>
      <vt:lpstr>Грань</vt:lpstr>
      <vt:lpstr>Презентація PowerPoint</vt:lpstr>
      <vt:lpstr>  </vt:lpstr>
      <vt:lpstr>Презентація PowerPoint</vt:lpstr>
      <vt:lpstr>Презентація PowerPoint</vt:lpstr>
      <vt:lpstr>Презентація PowerPoint</vt:lpstr>
      <vt:lpstr>  </vt:lpstr>
      <vt:lpstr>  </vt:lpstr>
      <vt:lpstr>Презентація PowerPoint</vt:lpstr>
      <vt:lpstr>Інформація про вартість об’єкта декларування зазначається на дату набуття суб’єктом декларування та/або членами його сім’ї права на цей об’єкт або відповідно до останньої грошової оцінки майна</vt:lpstr>
      <vt:lpstr>Презентація PowerPoint</vt:lpstr>
      <vt:lpstr>    </vt:lpstr>
      <vt:lpstr>Презентація PowerPoint</vt:lpstr>
      <vt:lpstr>Розділ 11 «Доходи, у тому числі подарунки»</vt:lpstr>
      <vt:lpstr>Прожитковий мінімум для працездатних осіб з 01.01.2022 становитиме – 2 481 гривень  (2 481 х 5 ПМ = 12 400 гривень)</vt:lpstr>
      <vt:lpstr>Чи є доходом кошти, отримані в рамках Програми «єПідтримка»? Ні. </vt:lpstr>
      <vt:lpstr>Порядок інформування Національного агентства з питань запобігання корупції про суттєві зміни у майновому стані суб’єкта декларування</vt:lpstr>
      <vt:lpstr>Порядок інформування Національного агентства з питань запобігання корупції про суттєві зміни у майновому стані суб’єкта декларування</vt:lpstr>
      <vt:lpstr>Порядок інформування Національного агентства з питань запобігання корупції про відкриття валютного рахунка в установі банку-нерезидента</vt:lpstr>
      <vt:lpstr>Презентація PowerPoint</vt:lpstr>
      <vt:lpstr>Чи є доходом вартість путівки, отриманої за рахунок коштів фонду загальнообов’язкового державного соціального страхування, профспілки? </vt:lpstr>
      <vt:lpstr>Чи є доходом аліменти? Так. 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Шіошвілі Світлана Володимирівна</cp:lastModifiedBy>
  <cp:revision>128</cp:revision>
  <cp:lastPrinted>2019-11-25T13:15:45Z</cp:lastPrinted>
  <dcterms:created xsi:type="dcterms:W3CDTF">2019-11-25T06:20:28Z</dcterms:created>
  <dcterms:modified xsi:type="dcterms:W3CDTF">2022-01-26T14:29:25Z</dcterms:modified>
</cp:coreProperties>
</file>