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69" r:id="rId4"/>
    <p:sldId id="273" r:id="rId5"/>
    <p:sldId id="290" r:id="rId6"/>
    <p:sldId id="265" r:id="rId7"/>
    <p:sldId id="276" r:id="rId8"/>
    <p:sldId id="274" r:id="rId9"/>
    <p:sldId id="275" r:id="rId10"/>
    <p:sldId id="277" r:id="rId11"/>
    <p:sldId id="282" r:id="rId12"/>
    <p:sldId id="270" r:id="rId13"/>
    <p:sldId id="278" r:id="rId14"/>
    <p:sldId id="288" r:id="rId15"/>
    <p:sldId id="291" r:id="rId16"/>
    <p:sldId id="292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8A8"/>
    <a:srgbClr val="DAA600"/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24" autoAdjust="0"/>
  </p:normalViewPr>
  <p:slideViewPr>
    <p:cSldViewPr>
      <p:cViewPr varScale="1">
        <p:scale>
          <a:sx n="69" d="100"/>
          <a:sy n="69" d="100"/>
        </p:scale>
        <p:origin x="12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7F795-F303-4AE9-A8D5-CC93D30CC1B2}" type="datetimeFigureOut">
              <a:rPr lang="ru-RU" smtClean="0"/>
              <a:pPr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786058"/>
            <a:ext cx="7772400" cy="1470025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11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11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1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БУДІВНИЦТВО</a:t>
            </a:r>
            <a:r>
              <a:rPr lang="uk-UA" sz="4100" dirty="0" smtClean="0">
                <a:ln>
                  <a:solidFill>
                    <a:srgbClr val="9F28A8"/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4100" dirty="0" smtClean="0">
                <a:ln>
                  <a:solidFill>
                    <a:srgbClr val="9F28A8"/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100" dirty="0" smtClean="0">
                <a:ln>
                  <a:solidFill>
                    <a:srgbClr val="9F28A8"/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41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У ПОДІЛЬСЬКОМУ  РАЙОНІ</a:t>
            </a:r>
            <a:endParaRPr lang="ru-RU" sz="41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DAA6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Будівництво дитячої музичної школи на проспекті Свободи, 5 у Подільському районі м. Києва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Локальный диск\D\Картинки\музична школа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86256"/>
            <a:ext cx="37227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Локальный диск\D\Картинки\музична школа (2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1857364"/>
            <a:ext cx="3767867" cy="23994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29124" y="1785926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03.2009 – 12.2024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83 000,0 тис. грн.</a:t>
            </a:r>
            <a:endParaRPr lang="en-U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Одночасно зможе прийняти 160 дітей</a:t>
            </a:r>
          </a:p>
          <a:p>
            <a:pPr algn="ctr">
              <a:defRPr/>
            </a:pP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14818"/>
            <a:ext cx="464347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14290"/>
            <a:ext cx="8229600" cy="1500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Реконструкція з прибудовою до будівлі загальноосвітнього навчального закладу І–ІІІ ступенів «Гімназія № 19  </a:t>
            </a:r>
            <a:r>
              <a:rPr kumimoji="0" lang="uk-UA" sz="2200" b="0" i="0" u="none" strike="noStrike" kern="120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“Межигірська”</a:t>
            </a:r>
            <a:r>
              <a:rPr kumimoji="0" lang="uk-UA" sz="2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Подільського району м. Києва на вулиці </a:t>
            </a:r>
            <a:r>
              <a:rPr kumimoji="0" lang="uk-UA" sz="2200" b="0" i="0" u="none" strike="noStrike" kern="120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Межигірській</a:t>
            </a:r>
            <a:r>
              <a:rPr kumimoji="0" lang="uk-UA" sz="2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16</a:t>
            </a:r>
            <a:endParaRPr kumimoji="0" lang="ru-RU" sz="2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Рисунок 6" descr="DSC048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371477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500570"/>
            <a:ext cx="590073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42844" y="4214818"/>
            <a:ext cx="3071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05.2009 – 12.2024</a:t>
            </a:r>
            <a:b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714876" y="2285992"/>
            <a:ext cx="4143404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61 183,3 тис. грн.</a:t>
            </a:r>
          </a:p>
          <a:p>
            <a:pPr algn="ctr">
              <a:defRPr/>
            </a:pPr>
            <a:endParaRPr lang="uk-UA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Потужність: збільшиться на 292 учня.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857232"/>
            <a:ext cx="3000396" cy="2286016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Реконструкція нежитлового приміщення під розміщення центру соціальних служб на вул. </a:t>
            </a:r>
            <a:r>
              <a:rPr lang="uk-UA" sz="2700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Мостицькій</a:t>
            </a:r>
            <a:r>
              <a:rPr lang="uk-UA" sz="27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20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14818"/>
            <a:ext cx="3429024" cy="2125659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  <a:defRPr/>
            </a:pPr>
            <a:r>
              <a:rPr lang="uk-UA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buNone/>
              <a:defRPr/>
            </a:pPr>
            <a:r>
              <a:rPr lang="uk-UA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102 700,0 тис. грн.</a:t>
            </a:r>
          </a:p>
          <a:p>
            <a:pPr algn="ctr">
              <a:buNone/>
              <a:defRPr/>
            </a:pPr>
            <a:endParaRPr lang="uk-UA" sz="5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  <a:defRPr/>
            </a:pPr>
            <a:endParaRPr lang="uk-UA" sz="6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  <a:defRPr/>
            </a:pPr>
            <a:r>
              <a:rPr lang="uk-UA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Потужність: кількість робочих місць 387 людей.</a:t>
            </a:r>
            <a:endParaRPr lang="ru-RU" sz="8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D:\Локальный диск\D\Картинки\csm_160524_Symposium_Essbare_Fassade_Bild3_Quer_d795081f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231" y="357166"/>
            <a:ext cx="5137872" cy="3429024"/>
          </a:xfrm>
          <a:prstGeom prst="rect">
            <a:avLst/>
          </a:prstGeom>
          <a:noFill/>
        </p:spPr>
      </p:pic>
      <p:pic>
        <p:nvPicPr>
          <p:cNvPr id="1027" name="Picture 3" descr="D:\Локальный диск\D\Картинки\Мостицька, 20 у середині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533" y="3143248"/>
            <a:ext cx="4939428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2500330"/>
          </a:xfrm>
        </p:spPr>
        <p:txBody>
          <a:bodyPr>
            <a:noAutofit/>
          </a:bodyPr>
          <a:lstStyle/>
          <a:p>
            <a:r>
              <a:rPr lang="uk-UA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удівництво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каналізаційної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водопровідної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мереж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відновленнямдорожньогопокриття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 приватному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секторіСирецькогомасиву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Рилєєва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Шполянській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Верболозній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Тагільській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Рясному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Верболозному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водопровіднімережівідкінця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Верболозної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Петропавлівської</a:t>
            </a:r>
            <a:endParaRPr lang="ru-RU" sz="2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3714752"/>
          <a:ext cx="8501121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1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Місяць, рік початку і закінчення будівництва</a:t>
                      </a:r>
                      <a:endParaRPr lang="ru-RU" sz="21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dirty="0" smtClean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1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Потужність, км.</a:t>
                      </a:r>
                      <a:endParaRPr lang="ru-RU" sz="21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Кошторисна вартість, тис. грн.</a:t>
                      </a:r>
                      <a:endParaRPr lang="ru-RU" sz="21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01.2019</a:t>
                      </a: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12.2024</a:t>
                      </a:r>
                      <a:endParaRPr lang="ru-RU" sz="2400" b="1" dirty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 – 2,7</a:t>
                      </a: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К – 2,03</a:t>
                      </a:r>
                      <a:endParaRPr lang="ru-RU" sz="2400" b="1" dirty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26 000,0</a:t>
                      </a:r>
                      <a:endParaRPr lang="ru-RU" sz="2400" b="1" dirty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 advTm="9000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2225668"/>
          </a:xfrm>
        </p:spPr>
        <p:txBody>
          <a:bodyPr>
            <a:noAutofit/>
          </a:bodyPr>
          <a:lstStyle/>
          <a:p>
            <a:r>
              <a:rPr lang="uk-UA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Будівництво з добудовою зовнішніх мереж водопроводу та каналізації на вул. Ростовській та вул. </a:t>
            </a:r>
            <a:r>
              <a:rPr lang="uk-UA" sz="32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Пуща-Водицькій</a:t>
            </a:r>
            <a:r>
              <a:rPr lang="uk-UA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Подільському районі м. Києва</a:t>
            </a:r>
            <a:endParaRPr lang="ru-RU" sz="3200" dirty="0">
              <a:ln w="18415" cmpd="sng">
                <a:solidFill>
                  <a:srgbClr val="FFFF00"/>
                </a:solidFill>
                <a:prstDash val="solid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3571876"/>
          <a:ext cx="850112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3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635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Місяць, рік початку і закінчення будівництва</a:t>
                      </a:r>
                      <a:endParaRPr lang="ru-RU" sz="24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50800" dist="38100" dir="16200000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dirty="0" smtClean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635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Потужність, км.</a:t>
                      </a:r>
                      <a:endParaRPr lang="ru-RU" sz="24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50800" dist="38100" dir="16200000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635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Кошторисна вартість, тис. грн.</a:t>
                      </a:r>
                      <a:endParaRPr lang="ru-RU" sz="24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06.2007</a:t>
                      </a: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12.2023</a:t>
                      </a:r>
                      <a:endParaRPr lang="ru-RU" sz="2800" b="1" dirty="0">
                        <a:solidFill>
                          <a:srgbClr val="FFFF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 – 0,843</a:t>
                      </a:r>
                    </a:p>
                    <a:p>
                      <a:pPr algn="ctr"/>
                      <a:r>
                        <a:rPr lang="uk-UA" sz="32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К – 0,951</a:t>
                      </a:r>
                      <a:endParaRPr lang="ru-RU" sz="32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rgbClr val="FFFF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200" b="1" dirty="0" smtClean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/>
                      <a:r>
                        <a:rPr lang="uk-UA" sz="32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9 670,40</a:t>
                      </a:r>
                      <a:endParaRPr lang="ru-RU" sz="32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rgbClr val="FFFF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uk-UA" sz="2800" dirty="0" smtClean="0"/>
          </a:p>
          <a:p>
            <a:pPr algn="ctr">
              <a:buNone/>
            </a:pPr>
            <a:endParaRPr lang="uk-UA" sz="2400" dirty="0" smtClean="0"/>
          </a:p>
          <a:p>
            <a:pPr algn="ctr">
              <a:buNone/>
            </a:pPr>
            <a:r>
              <a:rPr lang="uk-UA" sz="4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РОБОТА </a:t>
            </a:r>
            <a:r>
              <a:rPr lang="uk-UA" sz="4800" dirty="0" err="1" smtClean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ПОВ</a:t>
            </a:r>
            <a:r>
              <a:rPr lang="en-US" sz="4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’</a:t>
            </a:r>
            <a:r>
              <a:rPr lang="uk-UA" sz="4800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ЯЗАНА ІЗ ВТОРГНЕННЯМ РФ В УКРАЇНУ</a:t>
            </a:r>
            <a:endParaRPr lang="ru-RU" sz="4800" dirty="0">
              <a:ln>
                <a:solidFill>
                  <a:schemeClr val="accent5">
                    <a:lumMod val="50000"/>
                  </a:schemeClr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4654560"/>
          </a:xfrm>
        </p:spPr>
        <p:txBody>
          <a:bodyPr>
            <a:noAutofit/>
          </a:bodyPr>
          <a:lstStyle/>
          <a:p>
            <a:pPr indent="457200" algn="just"/>
            <a:r>
              <a:rPr lang="uk-UA" sz="28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Відповідно до постанови Кабінету Міністрів України від 19 квітня 2022 року № 473 «Про затвердження Порядку виконання невідкладних робіт щодо ліквідації наслідків збройної агресії Російської Федерації, пов'язаних із пошкодженням будівель та споруд» у Подільському районі ведеться наступна </a:t>
            </a:r>
            <a:r>
              <a:rPr lang="uk-UA" sz="2800" b="1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робота:</a:t>
            </a:r>
            <a:br>
              <a:rPr lang="uk-UA" sz="2800" b="1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uk-UA" sz="2800" b="1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- </a:t>
            </a:r>
            <a:r>
              <a:rPr lang="uk-UA" sz="28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утворено комісію з обстеження будівель та споруд приватної форми власності, пошкоджених внаслідок військових дій, спричинених збройною агресією РФ.</a:t>
            </a:r>
            <a:endParaRPr lang="ru-RU" sz="2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85000" lnSpcReduction="20000"/>
          </a:bodyPr>
          <a:lstStyle/>
          <a:p>
            <a:pPr marL="0" indent="342900" algn="just">
              <a:buNone/>
            </a:pPr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території Подільського району м. Києва внаслідок збройної агресії РФ  було пошкоджено об’єкти нерухомості, а саме: 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buNone/>
            </a:pP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79 багатоповерхових житлових будинків комунальної форми власності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11 багатоповерхових житлових будинків ОСББ 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4- заклади культури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 – клуби за місцем проживання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23- закладів освіти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13 - приватні житлові будинки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3 - приватні </a:t>
            </a:r>
            <a:r>
              <a:rPr lang="uk-UA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НЕжитлові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– заклади охорони здоров</a:t>
            </a:r>
            <a:r>
              <a:rPr lang="en-US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’</a:t>
            </a:r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</a:t>
            </a:r>
            <a:endParaRPr lang="ru-RU" b="1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uk-UA" b="1" dirty="0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2 - центри </a:t>
            </a:r>
            <a:r>
              <a:rPr lang="uk-UA" b="1" dirty="0" err="1" smtClean="0">
                <a:ln w="12700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соцобслуговування</a:t>
            </a:r>
            <a:endParaRPr lang="ru-RU" dirty="0" smtClean="0">
              <a:ln w="12700">
                <a:solidFill>
                  <a:schemeClr val="tx2">
                    <a:lumMod val="50000"/>
                  </a:schemeClr>
                </a:solidFill>
                <a:prstDash val="solid"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6" name="Picture 2" descr="C:\Users\Ника\Downloads\20220317_132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214686"/>
            <a:ext cx="1643074" cy="2190765"/>
          </a:xfrm>
          <a:prstGeom prst="rect">
            <a:avLst/>
          </a:prstGeom>
          <a:noFill/>
        </p:spPr>
      </p:pic>
      <p:pic>
        <p:nvPicPr>
          <p:cNvPr id="1027" name="Picture 3" descr="C:\Users\Ника\Downloads\20220713_101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929198"/>
            <a:ext cx="2143108" cy="1607331"/>
          </a:xfrm>
          <a:prstGeom prst="rect">
            <a:avLst/>
          </a:prstGeom>
          <a:noFill/>
        </p:spPr>
      </p:pic>
      <p:pic>
        <p:nvPicPr>
          <p:cNvPr id="1028" name="Picture 4" descr="D:\Локальный диск\Локальный диск\D\Картинки\images (3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714752"/>
            <a:ext cx="1644650" cy="123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sz="3600" dirty="0" smtClean="0"/>
          </a:p>
          <a:p>
            <a:pPr algn="ctr">
              <a:buNone/>
            </a:pPr>
            <a:r>
              <a:rPr lang="uk-UA" sz="4800" b="1" dirty="0" smtClean="0"/>
              <a:t>Програма економічного і </a:t>
            </a:r>
          </a:p>
          <a:p>
            <a:pPr algn="ctr">
              <a:buNone/>
            </a:pPr>
            <a:r>
              <a:rPr lang="uk-UA" sz="4800" b="1" dirty="0" smtClean="0"/>
              <a:t>соціального розвитку на 2022 рік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Реконструкція з прибудовою до будівлі загальноосвітнього навчального закладу І–ІІІ ступенів «Середня загальноосвітня школа  № 242» Подільського району м. Києва на проспекті Правди, 64-Г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Локальный диск\D\Картинки\large_article_31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14488"/>
            <a:ext cx="3929090" cy="2286016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5357850" cy="32147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5929322" y="4149566"/>
            <a:ext cx="3000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1714488"/>
            <a:ext cx="4714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Початок і закінчення будівництва: 03.2009 – 08.2024 </a:t>
            </a:r>
            <a:r>
              <a:rPr lang="uk-UA" b="1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р.р</a:t>
            </a:r>
            <a:r>
              <a:rPr lang="uk-UA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Загальна вартість: 185 643,860 тис. грн. </a:t>
            </a:r>
          </a:p>
          <a:p>
            <a:pPr algn="ctr">
              <a:defRPr/>
            </a:pPr>
            <a:r>
              <a:rPr lang="uk-UA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Потужність: прибудова ліфта та блоку фізкультурно-спортивного призначення.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000504"/>
            <a:ext cx="4454534" cy="262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Реконструкція будівлі на проспекті Правди, 4 для розміщення Центру комплексної реабілітації для осіб з інвалідністю</a:t>
            </a:r>
            <a:endParaRPr lang="ru-RU" sz="2400" b="1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9" name="Picture 5" descr="D:\Локальный диск\D\Картинки\Правди, 4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5000636"/>
            <a:ext cx="2309819" cy="15846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57818" y="1857364"/>
            <a:ext cx="3786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03.2019 – 12.2022 </a:t>
            </a:r>
            <a:r>
              <a:rPr lang="uk-UA" sz="2000" b="1" dirty="0" err="1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р.р</a:t>
            </a:r>
            <a:endParaRPr lang="ru-RU" sz="2000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549676"/>
            <a:ext cx="44291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000" b="1" dirty="0" err="1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105 516,403 тис. грн.</a:t>
            </a:r>
          </a:p>
          <a:p>
            <a:pPr algn="ctr">
              <a:defRPr/>
            </a:pPr>
            <a:endParaRPr lang="uk-UA" sz="1400" b="1" dirty="0" smtClean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Потужність: пропускна спроможність – 262 осіб, створені робочі місця – 86 чол. </a:t>
            </a: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625" y="1850325"/>
            <a:ext cx="4733925" cy="24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D:\Локальный диск\Локальный диск\D\Картинки\dsc03185-1024x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286124"/>
            <a:ext cx="2286016" cy="1714512"/>
          </a:xfrm>
          <a:prstGeom prst="rect">
            <a:avLst/>
          </a:prstGeom>
          <a:noFill/>
        </p:spPr>
      </p:pic>
      <p:pic>
        <p:nvPicPr>
          <p:cNvPr id="1028" name="Picture 4" descr="D:\Локальный диск\D\Картинки\Правди, 4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5000636"/>
            <a:ext cx="2321679" cy="15716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Реконструкція вул. П. Сагайдачного з облаштуванням пішохідної зони</a:t>
            </a:r>
            <a:endParaRPr lang="ru-RU" dirty="0"/>
          </a:p>
        </p:txBody>
      </p:sp>
      <p:pic>
        <p:nvPicPr>
          <p:cNvPr id="1026" name="Picture 2" descr="C:\Users\Ника\Downloads\Сагайдачного розгортка-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4429132"/>
            <a:ext cx="8358246" cy="2165815"/>
          </a:xfrm>
          <a:prstGeom prst="rect">
            <a:avLst/>
          </a:prstGeom>
          <a:noFill/>
        </p:spPr>
      </p:pic>
      <p:pic>
        <p:nvPicPr>
          <p:cNvPr id="1027" name="Picture 3" descr="D:\Локальный диск\Локальный диск\D\САГАЙДАЧНОГО пішохідна зона\ФОТО\Сагайдачног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928802"/>
            <a:ext cx="3657598" cy="22617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1643050"/>
            <a:ext cx="47149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09.2019 – 12.2026 </a:t>
            </a:r>
            <a:r>
              <a:rPr lang="uk-UA" sz="2000" b="1" dirty="0" err="1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р.р</a:t>
            </a:r>
            <a:endParaRPr lang="ru-RU" sz="2000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500306"/>
            <a:ext cx="44291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000" b="1" dirty="0" err="1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133 101,9 тис. грн.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довжина вулиці – 550 м., 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ширина вулиці – 22 м. </a:t>
            </a: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500174"/>
            <a:ext cx="8229600" cy="1143000"/>
          </a:xfrm>
        </p:spPr>
        <p:txBody>
          <a:bodyPr>
            <a:noAutofit/>
          </a:bodyPr>
          <a:lstStyle/>
          <a:p>
            <a:r>
              <a:rPr lang="uk-UA" sz="660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uk-UA" sz="660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sz="660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Перспективне будівництво</a:t>
            </a:r>
            <a:endParaRPr lang="ru-RU" sz="6600" dirty="0">
              <a:solidFill>
                <a:schemeClr val="bg1">
                  <a:lumMod val="9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dirty="0" smtClean="0">
                <a:ln>
                  <a:solidFill>
                    <a:srgbClr val="9F28A8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Будівництво дошкільного навчального закладу        № 600, вул. </a:t>
            </a:r>
            <a:r>
              <a:rPr lang="uk-UA" sz="3100" b="1" dirty="0" err="1" smtClean="0">
                <a:ln>
                  <a:solidFill>
                    <a:srgbClr val="9F28A8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Юрківська</a:t>
            </a:r>
            <a:r>
              <a:rPr lang="uk-UA" sz="3100" b="1" dirty="0" smtClean="0">
                <a:ln>
                  <a:solidFill>
                    <a:srgbClr val="9F28A8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, 3 у Подільському районі</a:t>
            </a:r>
            <a:endParaRPr lang="ru-RU" b="1" dirty="0">
              <a:ln>
                <a:solidFill>
                  <a:srgbClr val="9F28A8"/>
                </a:solidFill>
              </a:ln>
              <a:effectLst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929066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643050"/>
            <a:ext cx="40633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72000" y="20002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02.2019 – 12.2023 </a:t>
            </a:r>
            <a:r>
              <a:rPr lang="uk-UA" sz="2000" b="1" dirty="0" err="1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000" b="1" dirty="0" smtClean="0">
              <a:ln w="1905">
                <a:solidFill>
                  <a:srgbClr val="7030A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56 000,0 тис. грн.</a:t>
            </a:r>
            <a:endParaRPr lang="ru-RU" sz="2000" b="1" dirty="0">
              <a:ln w="1905">
                <a:solidFill>
                  <a:srgbClr val="7030A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00063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 smtClean="0">
                <a:ln w="1905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200" b="1" dirty="0" smtClean="0">
                <a:ln w="1905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збільшиться на 60 дітей.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Реконструкція будівлі дошкільного навчального закладу </a:t>
            </a:r>
            <a:r>
              <a:rPr lang="uk-UA" sz="2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компенсуючого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типу (санаторного) № 1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88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Подільського району м. Києва на вулиці Маршала Гречка, 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-А</a:t>
            </a:r>
            <a:endParaRPr lang="ru-RU" sz="2600" dirty="0">
              <a:ln>
                <a:solidFill>
                  <a:srgbClr val="0070C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5233513" cy="2218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D:\Локальный диск\D\Картинки\main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12"/>
            <a:ext cx="4271969" cy="2522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2000240"/>
            <a:ext cx="4500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03.2022 – 12.202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29 000,0 тис. грн.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4929198"/>
            <a:ext cx="357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збільшиться на 42 дитини.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Реконструкція з прибудовою до будівлі загальноосвітнього навчального закладу І–ІІІ ступенів «Спеціалізована школа № 2 імені Д. </a:t>
            </a:r>
            <a:r>
              <a:rPr lang="uk-UA" sz="2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Карбишева</a:t>
            </a:r>
            <a:r>
              <a:rPr lang="uk-UA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поглибленим вивченням предметів природного циклу» Подільського району м. Києва на вулиці </a:t>
            </a:r>
            <a:r>
              <a:rPr lang="uk-UA" sz="2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Копилівській</a:t>
            </a:r>
            <a:r>
              <a:rPr lang="uk-UA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36</a:t>
            </a:r>
            <a:endParaRPr lang="ru-RU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D:\Локальный диск\D\Картинки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000528" cy="2725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8049"/>
            <a:ext cx="4648199" cy="2522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9124" y="2000240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04.2009 – 12.2024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53 208,7 тис. грн.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929198"/>
            <a:ext cx="3786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збільшиться на 230 дитини.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4368</TotalTime>
  <Words>710</Words>
  <Application>Microsoft Office PowerPoint</Application>
  <PresentationFormat>Екран (4:3)</PresentationFormat>
  <Paragraphs>110</Paragraphs>
  <Slides>17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Tw Cen MT</vt:lpstr>
      <vt:lpstr>Тема Office</vt:lpstr>
      <vt:lpstr>   БУДІВНИЦТВО  У ПОДІЛЬСЬКОМУ  РАЙОНІ</vt:lpstr>
      <vt:lpstr>Презентація PowerPoint</vt:lpstr>
      <vt:lpstr>Реконструкція з прибудовою до будівлі загальноосвітнього навчального закладу І–ІІІ ступенів «Середня загальноосвітня школа  № 242» Подільського району м. Києва на проспекті Правди, 64-Г</vt:lpstr>
      <vt:lpstr>Реконструкція будівлі на проспекті Правди, 4 для розміщення Центру комплексної реабілітації для осіб з інвалідністю</vt:lpstr>
      <vt:lpstr>Реконструкція вул. П. Сагайдачного з облаштуванням пішохідної зони</vt:lpstr>
      <vt:lpstr> Перспективне будівництво</vt:lpstr>
      <vt:lpstr>Будівництво дошкільного навчального закладу        № 600, вул. Юрківська, 3 у Подільському районі</vt:lpstr>
      <vt:lpstr>Реконструкція будівлі дошкільного навчального закладу компенсуючого типу (санаторного) № 188 Подільського району м. Києва на вулиці Маршала Гречка, 6-А</vt:lpstr>
      <vt:lpstr>Реконструкція з прибудовою до будівлі загальноосвітнього навчального закладу І–ІІІ ступенів «Спеціалізована школа № 2 імені Д. Карбишева з поглибленим вивченням предметів природного циклу» Подільського району м. Києва на вулиці Копилівській, 36</vt:lpstr>
      <vt:lpstr>Будівництво дитячої музичної школи на проспекті Свободи, 5 у Подільському районі м. Києва</vt:lpstr>
      <vt:lpstr>Початок і закінчення будівництва: 05.2009 – 12.2024  р.р</vt:lpstr>
      <vt:lpstr>Реконструкція нежитлового приміщення під розміщення центру соціальних служб на вул. Мостицькій, 20 </vt:lpstr>
      <vt:lpstr>Будівництво каналізаційної та водопровідної мереж з відновленнямдорожньогопокриття в приватному секторіСирецькогомасиву по вул. Рилєєва, Шполянській, Верболозній, Тагільській, пров. Рясному ,  пров. Верболозному, та водопровіднімережівідкінця вул. Верболозної до вул. Петропавлівської</vt:lpstr>
      <vt:lpstr>Будівництво з добудовою зовнішніх мереж водопроводу та каналізації на вул. Ростовській та вул. Пуща-Водицькій у Подільському районі м. Києва</vt:lpstr>
      <vt:lpstr>Презентація PowerPoint</vt:lpstr>
      <vt:lpstr>Відповідно до постанови Кабінету Міністрів України від 19 квітня 2022 року № 473 «Про затвердження Порядку виконання невідкладних робіт щодо ліквідації наслідків збройної агресії Російської Федерації, пов'язаних із пошкодженням будівель та споруд» у Подільському районі ведеться наступна робота: - утворено комісію з обстеження будівель та споруд приватної форми власності, пошкоджених внаслідок військових дій, спричинених збройною агресією РФ.</vt:lpstr>
      <vt:lpstr>Презентація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КАПІТАЛЬНЕ  БУДІВНИЦТВО У ПОДІЛЬСЬКОМУ  РАЙОНІ</dc:title>
  <dc:creator>Ника</dc:creator>
  <cp:lastModifiedBy>Шіошвілі Світлана Володимирівна</cp:lastModifiedBy>
  <cp:revision>291</cp:revision>
  <dcterms:created xsi:type="dcterms:W3CDTF">2017-02-15T13:36:09Z</dcterms:created>
  <dcterms:modified xsi:type="dcterms:W3CDTF">2022-11-18T09:48:35Z</dcterms:modified>
</cp:coreProperties>
</file>