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83" r:id="rId27"/>
    <p:sldId id="278" r:id="rId28"/>
    <p:sldId id="279" r:id="rId29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08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09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7C965613-E410-4CAA-A00C-270AFFA0D74B}" type="slidenum">
              <a:rPr lang="en-US" sz="1400" b="0" strike="noStrike" spc="-1">
                <a:latin typeface="Times New Roman"/>
              </a:rPr>
              <a:t>‹№›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160" cy="39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sldNum" idx="10"/>
          </p:nvPr>
        </p:nvSpPr>
        <p:spPr>
          <a:xfrm>
            <a:off x="3849840" y="9429840"/>
            <a:ext cx="2945520" cy="49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uk-UA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EE4581D-EFB2-4686-A86A-25B87AAC7F20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7C965613-E410-4CAA-A00C-270AFFA0D74B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88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7C965613-E410-4CAA-A00C-270AFFA0D74B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859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B996C6-63BF-490F-8522-E0504586A4CC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8D9CD8-C1CA-479F-BC00-D9F0DD4F12D8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84030D-F97E-4CE3-B3A0-009B7D1F004F}" type="slidenum"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21BE10B-94B9-4DFD-ACF9-E45456DBD3B6}" type="slidenum"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5ED265C-0893-4BD4-8141-0F0B96F86208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75B20E-1B99-4130-AEE3-66BB72A3C432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599FBF-32DD-4D08-A916-A822076BBE8D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F578024-0C24-413B-A51F-DD426A21428D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0A04C8-3F42-4D3A-867E-C1C1F819CB24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49A0241-E9FA-476E-B846-160ACF096EC7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89CE13A-6AF6-4EC9-AB51-C917A6BF2E44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76A848E-DA9F-4F25-96B2-14B97EB7A8F2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198287C-15A0-446F-8852-5398353ACD9F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744C00-2CF6-44FA-9484-3397D6F5BB5D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08D7096-214C-4E1A-9CAA-0174D82218D6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A62C3EE-A54F-4DE9-A533-B6342D5C54F6}" type="slidenum"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1F07CE-274D-49AD-A6D2-3CF03E21DD67}" type="slidenum"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5C2C50E-499B-4119-BB11-E9B53DBA836C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C9286D0-BB81-471D-95A4-16782D83E073}" type="slidenum"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356321-D7DA-48BF-AABB-376711630E9A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EED52B-446F-4B47-9FD8-A00B05A9500F}" type="slidenum"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5D4AC4-1859-4715-9E27-F27E0D1496EE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9FF956A-B150-44D1-8FE2-695DB05118FE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20C6F9A-09D2-4124-BF84-FB1C3DE43413}" type="slidenum"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26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-8640" y="-8640"/>
            <a:ext cx="9170640" cy="6874560"/>
            <a:chOff x="-8640" y="-8640"/>
            <a:chExt cx="9170640" cy="6874560"/>
          </a:xfrm>
        </p:grpSpPr>
        <p:sp>
          <p:nvSpPr>
            <p:cNvPr id="17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Straight Connector 7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Straight Connector 8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Freeform 14"/>
            <p:cNvSpPr/>
            <p:nvPr/>
          </p:nvSpPr>
          <p:spPr>
            <a:xfrm>
              <a:off x="8094240" y="-8640"/>
              <a:ext cx="1065960" cy="686592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Freeform 15"/>
            <p:cNvSpPr/>
            <p:nvPr/>
          </p:nvSpPr>
          <p:spPr>
            <a:xfrm>
              <a:off x="8068680" y="4893840"/>
              <a:ext cx="1093320" cy="19634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"/>
          <p:cNvSpPr>
            <a:spLocks noGrp="1"/>
          </p:cNvSpPr>
          <p:nvPr>
            <p:ph type="ftr" idx="1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sldNum" idx="2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5FCBEF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3D88A5-8D0C-4B18-8630-0BC8FE6D9471}" type="slidenum">
              <a:rPr lang="ru-RU" sz="900" b="0" strike="noStrike" spc="-1">
                <a:solidFill>
                  <a:srgbClr val="5FCBEF"/>
                </a:solidFill>
                <a:latin typeface="Trebuchet MS"/>
              </a:rPr>
              <a:t>‹№›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3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26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6"/>
          <p:cNvGrpSpPr/>
          <p:nvPr/>
        </p:nvGrpSpPr>
        <p:grpSpPr>
          <a:xfrm>
            <a:off x="-8640" y="-8640"/>
            <a:ext cx="9170640" cy="6874560"/>
            <a:chOff x="-8640" y="-8640"/>
            <a:chExt cx="9170640" cy="6874560"/>
          </a:xfrm>
        </p:grpSpPr>
        <p:sp>
          <p:nvSpPr>
            <p:cNvPr id="53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4" name="Straight Connector 7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5" name="Straight Connector 8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525" cap="rnd">
              <a:solidFill>
                <a:srgbClr val="5FCBEF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6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1" name="Freeform 14"/>
            <p:cNvSpPr/>
            <p:nvPr/>
          </p:nvSpPr>
          <p:spPr>
            <a:xfrm>
              <a:off x="8094240" y="-8640"/>
              <a:ext cx="1065960" cy="686592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2" name="Freeform 15"/>
            <p:cNvSpPr/>
            <p:nvPr/>
          </p:nvSpPr>
          <p:spPr>
            <a:xfrm>
              <a:off x="8068680" y="4893840"/>
              <a:ext cx="1093320" cy="19634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63" name="PlaceHolder 1"/>
          <p:cNvSpPr>
            <a:spLocks noGrp="1"/>
          </p:cNvSpPr>
          <p:nvPr>
            <p:ph type="ftr" idx="4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sldNum" idx="5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5FCBEF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4E8BA13-6652-4166-B742-3B7A63BB3C92}" type="slidenum">
              <a:rPr lang="ru-RU" sz="900" b="0" strike="noStrike" spc="-1">
                <a:solidFill>
                  <a:srgbClr val="5FCBEF"/>
                </a:solidFill>
                <a:latin typeface="Trebuchet MS"/>
              </a:rPr>
              <a:t>‹№›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dt" idx="6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zakon5.rada.gov.ua/laws/show/254&#1082;/96-&#1074;&#1088;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5074714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4000" b="1" spc="-1" dirty="0">
                <a:solidFill>
                  <a:srgbClr val="595959"/>
                </a:solidFill>
                <a:latin typeface="Bookman Old Style"/>
              </a:rPr>
              <a:t>Запобігання та врегулювання конфлікту інтересів</a:t>
            </a:r>
            <a:endParaRPr lang="en-US" sz="4000" spc="-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en-US" sz="2400" spc="-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1800" b="1" i="1" spc="-1" dirty="0" smtClean="0">
                <a:solidFill>
                  <a:srgbClr val="595959"/>
                </a:solidFill>
                <a:latin typeface="Bookman Old Style"/>
              </a:rPr>
              <a:t>				Юріна </a:t>
            </a:r>
            <a:r>
              <a:rPr lang="uk-UA" sz="1800" b="1" i="1" spc="-1" dirty="0">
                <a:solidFill>
                  <a:srgbClr val="595959"/>
                </a:solidFill>
                <a:latin typeface="Bookman Old Style"/>
              </a:rPr>
              <a:t>Дар'я - завідувач сектору </a:t>
            </a:r>
            <a:r>
              <a:rPr lang="uk-UA" sz="2000" b="1" i="1" spc="-1" dirty="0">
                <a:solidFill>
                  <a:srgbClr val="595959"/>
                </a:solidFill>
                <a:latin typeface="Bookman Old Style"/>
              </a:rPr>
              <a:t> </a:t>
            </a:r>
            <a:endParaRPr lang="en-US" sz="2000" spc="-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2400" b="1" i="1" spc="-1" dirty="0">
                <a:solidFill>
                  <a:srgbClr val="595959"/>
                </a:solidFill>
                <a:latin typeface="Bookman Old Style"/>
              </a:rPr>
              <a:t>				</a:t>
            </a:r>
            <a:r>
              <a:rPr lang="uk-UA" sz="1800" b="1" i="1" spc="-1" dirty="0">
                <a:solidFill>
                  <a:srgbClr val="595959"/>
                </a:solidFill>
                <a:latin typeface="Bookman Old Style"/>
              </a:rPr>
              <a:t>Київ - 2023</a:t>
            </a:r>
            <a:endParaRPr lang="en-US" sz="1800" b="1" i="1" spc="-1" dirty="0">
              <a:solidFill>
                <a:srgbClr val="595959"/>
              </a:solidFill>
              <a:latin typeface="Bookman Old Style"/>
            </a:endParaRP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en-US" sz="2400" spc="-1" dirty="0">
              <a:solidFill>
                <a:prstClr val="black"/>
              </a:solidFill>
            </a:endParaRPr>
          </a:p>
          <a:p>
            <a:endParaRPr lang="uk-UA" dirty="0"/>
          </a:p>
        </p:txBody>
      </p:sp>
      <p:sp>
        <p:nvSpPr>
          <p:cNvPr id="4" name="Прямоугольни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74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44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2000" b="1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      </a:t>
            </a:r>
            <a:r>
              <a:rPr lang="uk-UA" sz="1800" b="0" strike="noStrike" spc="-1" dirty="0">
                <a:solidFill>
                  <a:srgbClr val="595959"/>
                </a:solidFill>
                <a:latin typeface="Arial Black"/>
                <a:ea typeface="DejaVu Sans"/>
              </a:rPr>
              <a:t>Подільська районна в місті Києві державна адміністрація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uk-UA" sz="1800" b="1" i="1" strike="noStrike" spc="-1" dirty="0">
                <a:solidFill>
                  <a:srgbClr val="595959"/>
                </a:solidFill>
                <a:latin typeface="Arial Black"/>
                <a:ea typeface="DejaVu Sans"/>
              </a:rPr>
              <a:t>Сектор з питань запобігання та виявлення корупції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/>
        </p:blipFill>
        <p:spPr>
          <a:xfrm>
            <a:off x="179640" y="1764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6" name="Пряма сполучна лінія 8"/>
          <p:cNvSpPr/>
          <p:nvPr/>
        </p:nvSpPr>
        <p:spPr>
          <a:xfrm>
            <a:off x="457200" y="16002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Рисунок 6" descr="conclict resolution"/>
          <p:cNvPicPr/>
          <p:nvPr/>
        </p:nvPicPr>
        <p:blipFill>
          <a:blip r:embed="rId3"/>
          <a:stretch/>
        </p:blipFill>
        <p:spPr>
          <a:xfrm>
            <a:off x="976011" y="4267080"/>
            <a:ext cx="3167640" cy="1943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398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а сполучна лінія 3"/>
          <p:cNvSpPr/>
          <p:nvPr/>
        </p:nvSpPr>
        <p:spPr>
          <a:xfrm>
            <a:off x="395280" y="1412640"/>
            <a:ext cx="360" cy="5112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Рисунок 9"/>
          <p:cNvPicPr/>
          <p:nvPr/>
        </p:nvPicPr>
        <p:blipFill>
          <a:blip r:embed="rId2"/>
          <a:stretch/>
        </p:blipFill>
        <p:spPr>
          <a:xfrm>
            <a:off x="179640" y="1764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66" name="Прямокутник 2"/>
          <p:cNvSpPr/>
          <p:nvPr/>
        </p:nvSpPr>
        <p:spPr>
          <a:xfrm>
            <a:off x="1143000" y="1794600"/>
            <a:ext cx="18288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uk-UA" sz="2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З</a:t>
            </a:r>
            <a:endParaRPr lang="en-U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167" name="Рисунок 166"/>
          <p:cNvPicPr/>
          <p:nvPr/>
        </p:nvPicPr>
        <p:blipFill>
          <a:blip r:embed="rId3"/>
          <a:stretch/>
        </p:blipFill>
        <p:spPr>
          <a:xfrm>
            <a:off x="919080" y="1130400"/>
            <a:ext cx="6028509" cy="527029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а сполучна лінія 4"/>
          <p:cNvSpPr/>
          <p:nvPr/>
        </p:nvSpPr>
        <p:spPr>
          <a:xfrm>
            <a:off x="395280" y="140472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Рисунок 5"/>
          <p:cNvPicPr/>
          <p:nvPr/>
        </p:nvPicPr>
        <p:blipFill>
          <a:blip r:embed="rId2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169"/>
          <p:cNvPicPr/>
          <p:nvPr/>
        </p:nvPicPr>
        <p:blipFill>
          <a:blip r:embed="rId3"/>
          <a:stretch/>
        </p:blipFill>
        <p:spPr>
          <a:xfrm>
            <a:off x="937080" y="768600"/>
            <a:ext cx="6606720" cy="49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7"/>
          <p:cNvPicPr/>
          <p:nvPr/>
        </p:nvPicPr>
        <p:blipFill>
          <a:blip r:embed="rId2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72" name="Пряма сполучна лінія 2"/>
          <p:cNvSpPr/>
          <p:nvPr/>
        </p:nvSpPr>
        <p:spPr>
          <a:xfrm>
            <a:off x="395640" y="140508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extBox 172"/>
          <p:cNvSpPr txBox="1"/>
          <p:nvPr/>
        </p:nvSpPr>
        <p:spPr>
          <a:xfrm>
            <a:off x="1828800" y="228600"/>
            <a:ext cx="5943600" cy="1371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Врегулювання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конфлікту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інтересів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- </a:t>
            </a:r>
            <a:r>
              <a:rPr sz="2400" dirty="0"/>
              <a:t/>
            </a:r>
            <a:br>
              <a:rPr sz="2400" dirty="0"/>
            </a:b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зовнішній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контроль (ст.33 ч.1)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371600" y="1828800"/>
            <a:ext cx="2616120" cy="35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just">
              <a:buNone/>
            </a:pP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Застосовується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умовах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, коли не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можливо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-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усунення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особи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від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виконання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завдання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-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обмеження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доступу особи до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інформації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-перегляд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повноважень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sp>
        <p:nvSpPr>
          <p:cNvPr id="175" name="Содержимое 3"/>
          <p:cNvSpPr txBox="1"/>
          <p:nvPr/>
        </p:nvSpPr>
        <p:spPr>
          <a:xfrm>
            <a:off x="5290456" y="1920240"/>
            <a:ext cx="2299064" cy="2053646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216000" indent="-216000" algn="just"/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	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Відсутні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підстави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для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переведення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або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звільнення</a:t>
            </a:r>
            <a:endParaRPr lang="en-US" sz="2000" spc="-1" dirty="0"/>
          </a:p>
          <a:p>
            <a:pPr marL="216000" indent="-216000" algn="just"/>
            <a:endParaRPr lang="en-US" sz="2000" b="0" strike="noStrike" spc="-1" dirty="0" smtClean="0">
              <a:latin typeface="Arial"/>
            </a:endParaRPr>
          </a:p>
          <a:p>
            <a:pPr marL="216000" indent="-216000" algn="just"/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	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670140" y="3074148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право 7"/>
          <p:cNvSpPr/>
          <p:nvPr/>
        </p:nvSpPr>
        <p:spPr>
          <a:xfrm>
            <a:off x="656692" y="3973886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8"/>
          <p:cNvSpPr/>
          <p:nvPr/>
        </p:nvSpPr>
        <p:spPr>
          <a:xfrm>
            <a:off x="703079" y="4873624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Рівнобедрений трикутник 2"/>
          <p:cNvSpPr/>
          <p:nvPr/>
        </p:nvSpPr>
        <p:spPr>
          <a:xfrm rot="5400000">
            <a:off x="5087983" y="2128967"/>
            <a:ext cx="404945" cy="2226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39" y="3604500"/>
            <a:ext cx="3029670" cy="2312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а сполучна лінія 7"/>
          <p:cNvSpPr/>
          <p:nvPr/>
        </p:nvSpPr>
        <p:spPr>
          <a:xfrm>
            <a:off x="396000" y="140544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7" name="Рисунок 11"/>
          <p:cNvPicPr/>
          <p:nvPr/>
        </p:nvPicPr>
        <p:blipFill>
          <a:blip r:embed="rId2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12"/>
          <p:cNvPicPr/>
          <p:nvPr/>
        </p:nvPicPr>
        <p:blipFill>
          <a:blip r:embed="rId3"/>
          <a:stretch/>
        </p:blipFill>
        <p:spPr>
          <a:xfrm>
            <a:off x="2867811" y="2086920"/>
            <a:ext cx="3676680" cy="3445200"/>
          </a:xfrm>
          <a:prstGeom prst="rect">
            <a:avLst/>
          </a:prstGeom>
          <a:ln w="0">
            <a:noFill/>
          </a:ln>
        </p:spPr>
      </p:pic>
      <p:sp>
        <p:nvSpPr>
          <p:cNvPr id="179" name="TextBox 178"/>
          <p:cNvSpPr txBox="1"/>
          <p:nvPr/>
        </p:nvSpPr>
        <p:spPr>
          <a:xfrm>
            <a:off x="1854926" y="457200"/>
            <a:ext cx="5231674" cy="131934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Алгоритм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дій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актуальний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лише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при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вчасному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повідомленні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про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конфлікт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інте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ресів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/>
          <p:cNvSpPr txBox="1"/>
          <p:nvPr/>
        </p:nvSpPr>
        <p:spPr>
          <a:xfrm>
            <a:off x="2028856" y="276480"/>
            <a:ext cx="5270864" cy="85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При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порушенні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строку,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керівник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вирішує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питання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притягнення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до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відповідальності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особи </a:t>
            </a:r>
            <a:endParaRPr lang="ru-RU" sz="24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pic>
        <p:nvPicPr>
          <p:cNvPr id="181" name="Рисунок 13"/>
          <p:cNvPicPr/>
          <p:nvPr/>
        </p:nvPicPr>
        <p:blipFill>
          <a:blip r:embed="rId2"/>
          <a:stretch/>
        </p:blipFill>
        <p:spPr>
          <a:xfrm>
            <a:off x="1385048" y="2179440"/>
            <a:ext cx="2160000" cy="3452040"/>
          </a:xfrm>
          <a:prstGeom prst="rect">
            <a:avLst/>
          </a:prstGeom>
          <a:ln w="0">
            <a:noFill/>
          </a:ln>
        </p:spPr>
      </p:pic>
      <p:pic>
        <p:nvPicPr>
          <p:cNvPr id="182" name="Рисунок 14"/>
          <p:cNvPicPr/>
          <p:nvPr/>
        </p:nvPicPr>
        <p:blipFill>
          <a:blip r:embed="rId3"/>
          <a:stretch/>
        </p:blipFill>
        <p:spPr>
          <a:xfrm>
            <a:off x="4533376" y="2179440"/>
            <a:ext cx="2936160" cy="3429000"/>
          </a:xfrm>
          <a:prstGeom prst="rect">
            <a:avLst/>
          </a:prstGeom>
          <a:ln w="0">
            <a:noFill/>
          </a:ln>
        </p:spPr>
      </p:pic>
      <p:pic>
        <p:nvPicPr>
          <p:cNvPr id="183" name="Рисунок 15"/>
          <p:cNvPicPr/>
          <p:nvPr/>
        </p:nvPicPr>
        <p:blipFill>
          <a:blip r:embed="rId4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84" name="Пряма сполучна лінія 9"/>
          <p:cNvSpPr/>
          <p:nvPr/>
        </p:nvSpPr>
        <p:spPr>
          <a:xfrm>
            <a:off x="396360" y="14058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8" y="150737"/>
            <a:ext cx="6701246" cy="1255063"/>
          </a:xfrm>
        </p:spPr>
        <p:txBody>
          <a:bodyPr/>
          <a:lstStyle/>
          <a:p>
            <a:pPr algn="ctr"/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Керівник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несе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відповідальність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за </a:t>
            </a:r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неправомірні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дії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з </a:t>
            </a:r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врегулювання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конфлікту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інтересів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 (ст.172-9 </a:t>
            </a:r>
            <a:r>
              <a:rPr lang="ru-RU" sz="2400" spc="-1" dirty="0" err="1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КУпАП</a:t>
            </a:r>
            <a:r>
              <a:rPr lang="ru-RU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)</a:t>
            </a:r>
            <a:endParaRPr lang="uk-UA" sz="2400" spc="-1" dirty="0">
              <a:solidFill>
                <a:srgbClr val="000000"/>
              </a:solidFill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15"/>
          <p:cNvPicPr/>
          <p:nvPr/>
        </p:nvPicPr>
        <p:blipFill>
          <a:blip r:embed="rId3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5" name="Пряма сполучна лінія 9"/>
          <p:cNvSpPr/>
          <p:nvPr/>
        </p:nvSpPr>
        <p:spPr>
          <a:xfrm>
            <a:off x="396360" y="14058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965" y="2117392"/>
            <a:ext cx="4972343" cy="34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Заголовок 1"/>
          <p:cNvSpPr txBox="1"/>
          <p:nvPr/>
        </p:nvSpPr>
        <p:spPr>
          <a:xfrm>
            <a:off x="180000" y="550080"/>
            <a:ext cx="8610120" cy="592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algn="ctr">
              <a:buNone/>
            </a:pP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Обмеження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щодо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одержання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подарунків</a:t>
            </a:r>
            <a:r>
              <a:rPr sz="2400" dirty="0"/>
              <a:t/>
            </a:r>
            <a:br>
              <a:rPr sz="2400" dirty="0"/>
            </a:br>
            <a:endParaRPr lang="ru-RU" sz="24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pic>
        <p:nvPicPr>
          <p:cNvPr id="186" name="Рисунок 185"/>
          <p:cNvPicPr/>
          <p:nvPr/>
        </p:nvPicPr>
        <p:blipFill>
          <a:blip r:embed="rId2"/>
          <a:stretch/>
        </p:blipFill>
        <p:spPr>
          <a:xfrm>
            <a:off x="793440" y="1640160"/>
            <a:ext cx="6625080" cy="434340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16"/>
          <p:cNvPicPr/>
          <p:nvPr/>
        </p:nvPicPr>
        <p:blipFill>
          <a:blip r:embed="rId3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а сполучна лінія 10"/>
          <p:cNvSpPr/>
          <p:nvPr/>
        </p:nvSpPr>
        <p:spPr>
          <a:xfrm>
            <a:off x="396720" y="140616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Заголовок 2"/>
          <p:cNvSpPr txBox="1"/>
          <p:nvPr/>
        </p:nvSpPr>
        <p:spPr>
          <a:xfrm>
            <a:off x="180000" y="550080"/>
            <a:ext cx="8610120" cy="7156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rebuchet MS"/>
              </a:rPr>
              <a:t>Обмеження щодо одержання подарунків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90" name="Рисунок 189"/>
          <p:cNvPicPr/>
          <p:nvPr/>
        </p:nvPicPr>
        <p:blipFill>
          <a:blip r:embed="rId2"/>
          <a:stretch/>
        </p:blipFill>
        <p:spPr>
          <a:xfrm>
            <a:off x="914400" y="1600200"/>
            <a:ext cx="6276600" cy="411480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17"/>
          <p:cNvPicPr/>
          <p:nvPr/>
        </p:nvPicPr>
        <p:blipFill>
          <a:blip r:embed="rId3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92" name="Пряма сполучна лінія 11"/>
          <p:cNvSpPr/>
          <p:nvPr/>
        </p:nvSpPr>
        <p:spPr>
          <a:xfrm>
            <a:off x="397080" y="140652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а сполучна лінія 12"/>
          <p:cNvSpPr/>
          <p:nvPr/>
        </p:nvSpPr>
        <p:spPr>
          <a:xfrm>
            <a:off x="397080" y="140652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Рисунок 18"/>
          <p:cNvPicPr/>
          <p:nvPr/>
        </p:nvPicPr>
        <p:blipFill>
          <a:blip r:embed="rId2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95" name="TextBox 194"/>
          <p:cNvSpPr txBox="1"/>
          <p:nvPr/>
        </p:nvSpPr>
        <p:spPr>
          <a:xfrm>
            <a:off x="962280" y="439560"/>
            <a:ext cx="6477120" cy="85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Подарунки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 (ч.1 ст.172-5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КУпАП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962280" y="1600200"/>
            <a:ext cx="2923920" cy="29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rebuchet MS"/>
              </a:rPr>
              <a:t>Неправомірні	</a:t>
            </a:r>
            <a:endParaRPr lang="ru-RU" sz="2000" b="0" strike="noStrike" spc="-1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800600" y="1538280"/>
            <a:ext cx="2296080" cy="55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rebuchet MS"/>
              </a:rPr>
              <a:t>Правомірні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98" name="Рисунок 19"/>
          <p:cNvPicPr/>
          <p:nvPr/>
        </p:nvPicPr>
        <p:blipFill>
          <a:blip r:embed="rId3"/>
          <a:stretch/>
        </p:blipFill>
        <p:spPr>
          <a:xfrm>
            <a:off x="1371600" y="2057400"/>
            <a:ext cx="1688400" cy="1688400"/>
          </a:xfrm>
          <a:prstGeom prst="rect">
            <a:avLst/>
          </a:prstGeom>
          <a:ln w="0">
            <a:noFill/>
          </a:ln>
        </p:spPr>
      </p:pic>
      <p:sp>
        <p:nvSpPr>
          <p:cNvPr id="199" name="TextBox 198"/>
          <p:cNvSpPr txBox="1"/>
          <p:nvPr/>
        </p:nvSpPr>
        <p:spPr>
          <a:xfrm>
            <a:off x="685800" y="4114800"/>
            <a:ext cx="3080880" cy="29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rebuchet MS"/>
              </a:rPr>
              <a:t>Не приймати!</a:t>
            </a:r>
            <a:endParaRPr lang="ru-RU" sz="2000" b="0" strike="noStrike" spc="-1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sp>
        <p:nvSpPr>
          <p:cNvPr id="200" name="Объект 5"/>
          <p:cNvSpPr txBox="1"/>
          <p:nvPr/>
        </p:nvSpPr>
        <p:spPr>
          <a:xfrm>
            <a:off x="5382000" y="2244960"/>
            <a:ext cx="2057400" cy="11840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-216000" algn="just"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Особисті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Офіційні</a:t>
            </a:r>
            <a:endParaRPr lang="ru-RU" sz="2000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marL="216000" indent="-216000" algn="just">
              <a:lnSpc>
                <a:spcPct val="100000"/>
              </a:lnSpc>
            </a:pP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Комісія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органу 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pic>
        <p:nvPicPr>
          <p:cNvPr id="201" name="Рисунок 20"/>
          <p:cNvPicPr/>
          <p:nvPr/>
        </p:nvPicPr>
        <p:blipFill>
          <a:blip r:embed="rId4"/>
          <a:stretch/>
        </p:blipFill>
        <p:spPr>
          <a:xfrm>
            <a:off x="5085000" y="3430929"/>
            <a:ext cx="2651400" cy="199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201"/>
          <p:cNvSpPr txBox="1"/>
          <p:nvPr/>
        </p:nvSpPr>
        <p:spPr>
          <a:xfrm>
            <a:off x="1828800" y="384660"/>
            <a:ext cx="5499463" cy="59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Пропонують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неправомірний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подарунок</a:t>
            </a:r>
            <a:endParaRPr lang="ru-RU" sz="24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робочому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місці</a:t>
            </a:r>
            <a:endParaRPr lang="ru-RU" sz="24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sp>
        <p:nvSpPr>
          <p:cNvPr id="203" name="Пряма сполучна лінія 13"/>
          <p:cNvSpPr/>
          <p:nvPr/>
        </p:nvSpPr>
        <p:spPr>
          <a:xfrm>
            <a:off x="397440" y="140688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4" name="Рисунок 21"/>
          <p:cNvPicPr/>
          <p:nvPr/>
        </p:nvPicPr>
        <p:blipFill>
          <a:blip r:embed="rId2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205" name="Объект 2"/>
          <p:cNvSpPr txBox="1"/>
          <p:nvPr/>
        </p:nvSpPr>
        <p:spPr>
          <a:xfrm>
            <a:off x="836280" y="1371600"/>
            <a:ext cx="3964320" cy="3688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1.Відмовитись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2.Ідентифікувати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sp>
        <p:nvSpPr>
          <p:cNvPr id="206" name="Объект 1"/>
          <p:cNvSpPr txBox="1"/>
          <p:nvPr/>
        </p:nvSpPr>
        <p:spPr>
          <a:xfrm>
            <a:off x="4572000" y="1341000"/>
            <a:ext cx="3429000" cy="36882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3.Залучити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свідків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4.Письмово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повідомити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керівнику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pic>
        <p:nvPicPr>
          <p:cNvPr id="207" name="Рисунок 22"/>
          <p:cNvPicPr/>
          <p:nvPr/>
        </p:nvPicPr>
        <p:blipFill>
          <a:blip r:embed="rId3"/>
          <a:stretch/>
        </p:blipFill>
        <p:spPr>
          <a:xfrm>
            <a:off x="1676160" y="1917360"/>
            <a:ext cx="1973160" cy="147996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23"/>
          <p:cNvPicPr/>
          <p:nvPr/>
        </p:nvPicPr>
        <p:blipFill>
          <a:blip r:embed="rId4"/>
          <a:stretch/>
        </p:blipFill>
        <p:spPr>
          <a:xfrm>
            <a:off x="5486400" y="1828800"/>
            <a:ext cx="1456560" cy="1651320"/>
          </a:xfrm>
          <a:prstGeom prst="rect">
            <a:avLst/>
          </a:prstGeom>
          <a:ln w="0">
            <a:noFill/>
          </a:ln>
        </p:spPr>
      </p:pic>
      <p:pic>
        <p:nvPicPr>
          <p:cNvPr id="209" name="Рисунок 24"/>
          <p:cNvPicPr/>
          <p:nvPr/>
        </p:nvPicPr>
        <p:blipFill>
          <a:blip r:embed="rId5"/>
          <a:stretch/>
        </p:blipFill>
        <p:spPr>
          <a:xfrm>
            <a:off x="1918080" y="4699389"/>
            <a:ext cx="1722960" cy="1557720"/>
          </a:xfrm>
          <a:prstGeom prst="rect">
            <a:avLst/>
          </a:prstGeom>
          <a:ln w="0">
            <a:noFill/>
          </a:ln>
        </p:spPr>
      </p:pic>
      <p:pic>
        <p:nvPicPr>
          <p:cNvPr id="210" name="Рисунок 25"/>
          <p:cNvPicPr/>
          <p:nvPr/>
        </p:nvPicPr>
        <p:blipFill>
          <a:blip r:embed="rId6"/>
          <a:stretch/>
        </p:blipFill>
        <p:spPr>
          <a:xfrm>
            <a:off x="5387194" y="4725180"/>
            <a:ext cx="1583640" cy="158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351851" y="1440000"/>
            <a:ext cx="6635931" cy="457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uk-UA" sz="2000" b="0" strike="noStrike" spc="-1" dirty="0" smtClean="0">
                <a:solidFill>
                  <a:srgbClr val="000000"/>
                </a:solidFill>
                <a:latin typeface="Trebuchet MS"/>
              </a:rPr>
              <a:t>це </a:t>
            </a:r>
            <a:r>
              <a:rPr lang="uk-UA" sz="2000" b="0" strike="noStrike" spc="-1" dirty="0">
                <a:solidFill>
                  <a:srgbClr val="000000"/>
                </a:solidFill>
                <a:latin typeface="Trebuchet MS"/>
              </a:rPr>
              <a:t>конфлікт між публічно-правовими обов'язками і приватними інтересами державної посадової особи, за якого її приватні інтереси, котрі випливають з її положення як приватної особи, здатні неправомірним чином вплинути на виконання цією державною посадовою особою її офіційних обов'язків або функцій</a:t>
            </a:r>
            <a:r>
              <a:rPr sz="2000" dirty="0"/>
              <a:t/>
            </a:r>
            <a:br>
              <a:rPr sz="2000" dirty="0"/>
            </a:br>
            <a:r>
              <a:rPr sz="2200" dirty="0"/>
              <a:t/>
            </a:r>
            <a:br>
              <a:rPr sz="2200" dirty="0"/>
            </a:br>
            <a:endParaRPr lang="en-US" sz="2200" b="0" strike="noStrike" spc="-1" dirty="0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537175" y="327780"/>
            <a:ext cx="4878977" cy="346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1371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1" strike="noStrike" spc="-1" dirty="0" smtClean="0">
                <a:solidFill>
                  <a:srgbClr val="000000"/>
                </a:solidFill>
                <a:latin typeface="Trebuchet MS"/>
              </a:rPr>
              <a:t>Конфлікт інтересів</a:t>
            </a:r>
            <a:r>
              <a:rPr sz="2400" dirty="0"/>
              <a:t/>
            </a:r>
            <a:br>
              <a:rPr sz="2400" dirty="0"/>
            </a:br>
            <a:endParaRPr lang="en-US" sz="2400" b="0" strike="noStrike" spc="-1" dirty="0">
              <a:latin typeface="Arial"/>
            </a:endParaRPr>
          </a:p>
          <a:p>
            <a:pPr marL="1371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200" b="0" strike="noStrike" spc="-1" dirty="0">
              <a:latin typeface="Arial"/>
            </a:endParaRPr>
          </a:p>
          <a:p>
            <a:pPr marL="1371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200" b="0" strike="noStrike" spc="-1" dirty="0">
              <a:latin typeface="Arial"/>
            </a:endParaRPr>
          </a:p>
          <a:p>
            <a:pPr marL="1371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800" b="0" i="1" strike="noStrike" spc="-1" dirty="0">
                <a:solidFill>
                  <a:srgbClr val="FFFF00"/>
                </a:solidFill>
                <a:latin typeface="Trebuchet MS"/>
              </a:rPr>
              <a:t>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17" name="Рисунок 2"/>
          <p:cNvPicPr/>
          <p:nvPr/>
        </p:nvPicPr>
        <p:blipFill>
          <a:blip r:embed="rId2"/>
          <a:stretch/>
        </p:blipFill>
        <p:spPr>
          <a:xfrm>
            <a:off x="125640" y="288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18" name="Місце для вмісту 1"/>
          <p:cNvSpPr/>
          <p:nvPr/>
        </p:nvSpPr>
        <p:spPr>
          <a:xfrm>
            <a:off x="5508000" y="957240"/>
            <a:ext cx="3311640" cy="47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Пряма сполучна лінія 1"/>
          <p:cNvSpPr/>
          <p:nvPr/>
        </p:nvSpPr>
        <p:spPr>
          <a:xfrm>
            <a:off x="395280" y="1268640"/>
            <a:ext cx="360" cy="4968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Прямокутник 1"/>
          <p:cNvSpPr/>
          <p:nvPr/>
        </p:nvSpPr>
        <p:spPr>
          <a:xfrm>
            <a:off x="5004000" y="1268640"/>
            <a:ext cx="388764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351850" y="3876300"/>
            <a:ext cx="6459739" cy="1756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uk-UA" sz="2400" b="1" strike="noStrike" spc="-1" dirty="0">
                <a:solidFill>
                  <a:srgbClr val="C00000"/>
                </a:solidFill>
                <a:latin typeface="Microsoft Sans Serif"/>
              </a:rPr>
              <a:t>Важливо </a:t>
            </a:r>
            <a:r>
              <a:rPr lang="uk-UA" sz="2400" b="1" strike="noStrike" spc="-1" dirty="0" smtClean="0">
                <a:solidFill>
                  <a:srgbClr val="C00000"/>
                </a:solidFill>
                <a:latin typeface="Microsoft Sans Serif"/>
              </a:rPr>
              <a:t>!</a:t>
            </a:r>
          </a:p>
          <a:p>
            <a:endParaRPr lang="en-US" sz="2400" b="0" strike="noStrike" spc="-1" dirty="0">
              <a:latin typeface="Arial"/>
            </a:endParaRPr>
          </a:p>
          <a:p>
            <a:pPr algn="just">
              <a:buNone/>
            </a:pPr>
            <a:r>
              <a:rPr lang="uk-UA" sz="2000" b="0" strike="noStrike" spc="-1" dirty="0">
                <a:solidFill>
                  <a:srgbClr val="000000"/>
                </a:solidFill>
                <a:latin typeface="Trebuchet MS"/>
              </a:rPr>
              <a:t>Конфлікт</a:t>
            </a:r>
            <a:r>
              <a:rPr lang="uk-UA" sz="2000" b="1" strike="noStrike" spc="-1" dirty="0">
                <a:solidFill>
                  <a:srgbClr val="080808"/>
                </a:solidFill>
                <a:latin typeface="Microsoft Sans Serif"/>
              </a:rPr>
              <a:t> </a:t>
            </a:r>
            <a:r>
              <a:rPr lang="uk-UA" sz="2000" b="0" strike="noStrike" spc="-1" dirty="0">
                <a:solidFill>
                  <a:srgbClr val="000000"/>
                </a:solidFill>
                <a:latin typeface="Trebuchet MS"/>
              </a:rPr>
              <a:t>інтересів не є корупцією, але, як   правило, виступає її  передумовою </a:t>
            </a:r>
            <a:endParaRPr lang="en-US" sz="2000" b="0" strike="noStrike" spc="-1" dirty="0">
              <a:latin typeface="Arial"/>
            </a:endParaRPr>
          </a:p>
          <a:p>
            <a:pPr algn="just">
              <a:buNone/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Стрілка вправо 1"/>
          <p:cNvSpPr/>
          <p:nvPr/>
        </p:nvSpPr>
        <p:spPr>
          <a:xfrm>
            <a:off x="795110" y="1670148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/>
          <p:cNvSpPr txBox="1"/>
          <p:nvPr/>
        </p:nvSpPr>
        <p:spPr>
          <a:xfrm>
            <a:off x="2808514" y="432823"/>
            <a:ext cx="4114800" cy="72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rebuchet MS"/>
              </a:rPr>
              <a:t>Подарунок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12" name="Объект 4"/>
          <p:cNvPicPr/>
          <p:nvPr/>
        </p:nvPicPr>
        <p:blipFill>
          <a:blip r:embed="rId2"/>
          <a:stretch/>
        </p:blipFill>
        <p:spPr>
          <a:xfrm>
            <a:off x="914400" y="1600200"/>
            <a:ext cx="4491360" cy="4114800"/>
          </a:xfrm>
          <a:prstGeom prst="rect">
            <a:avLst/>
          </a:prstGeom>
          <a:ln w="9525">
            <a:noFill/>
          </a:ln>
        </p:spPr>
      </p:pic>
      <p:sp>
        <p:nvSpPr>
          <p:cNvPr id="213" name="TextBox 212"/>
          <p:cNvSpPr txBox="1"/>
          <p:nvPr/>
        </p:nvSpPr>
        <p:spPr>
          <a:xfrm>
            <a:off x="5943600" y="1600200"/>
            <a:ext cx="1600200" cy="297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rebuchet MS"/>
              </a:rPr>
              <a:t>Поза робочим місцем, вдома.</a:t>
            </a:r>
            <a:endParaRPr lang="en-US" sz="2000" b="0" strike="noStrike" spc="-1">
              <a:latin typeface="Arial"/>
            </a:endParaRPr>
          </a:p>
          <a:p>
            <a:pPr algn="ctr">
              <a:buNone/>
            </a:pPr>
            <a:endParaRPr lang="en-US" sz="2000" b="0" strike="noStrike" spc="-1">
              <a:latin typeface="Arial"/>
            </a:endParaRPr>
          </a:p>
          <a:p>
            <a:pPr algn="ctr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rebuchet MS"/>
              </a:rPr>
              <a:t>Викликати поліцію!</a:t>
            </a:r>
            <a:endParaRPr lang="en-US" sz="2000" b="0" strike="noStrike" spc="-1">
              <a:latin typeface="Arial"/>
            </a:endParaRPr>
          </a:p>
          <a:p>
            <a:pPr algn="ctr">
              <a:buNone/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214" name="Рисунок 26"/>
          <p:cNvPicPr/>
          <p:nvPr/>
        </p:nvPicPr>
        <p:blipFill>
          <a:blip r:embed="rId3"/>
          <a:stretch/>
        </p:blipFill>
        <p:spPr>
          <a:xfrm>
            <a:off x="5652360" y="3744720"/>
            <a:ext cx="1891440" cy="288468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27"/>
          <p:cNvPicPr/>
          <p:nvPr/>
        </p:nvPicPr>
        <p:blipFill>
          <a:blip r:embed="rId4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216" name="Пряма сполучна лінія 14"/>
          <p:cNvSpPr/>
          <p:nvPr/>
        </p:nvSpPr>
        <p:spPr>
          <a:xfrm>
            <a:off x="397800" y="140724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Пряма сполучна лінія 15"/>
          <p:cNvSpPr/>
          <p:nvPr/>
        </p:nvSpPr>
        <p:spPr>
          <a:xfrm>
            <a:off x="397800" y="140724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Рисунок 28"/>
          <p:cNvPicPr/>
          <p:nvPr/>
        </p:nvPicPr>
        <p:blipFill>
          <a:blip r:embed="rId2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219" name="Заголовок 3"/>
          <p:cNvSpPr txBox="1"/>
          <p:nvPr/>
        </p:nvSpPr>
        <p:spPr>
          <a:xfrm>
            <a:off x="724140" y="133200"/>
            <a:ext cx="8610120" cy="7156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buNone/>
            </a:pP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Конфлікт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інтересів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і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подарунки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20" name="Содержимое 2"/>
          <p:cNvSpPr txBox="1"/>
          <p:nvPr/>
        </p:nvSpPr>
        <p:spPr>
          <a:xfrm>
            <a:off x="1018902" y="1828800"/>
            <a:ext cx="3553097" cy="32554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-216000"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	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Рішення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прийняте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можновладцем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 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користь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особи,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від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якої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він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чи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його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близькі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особи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отримали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подарунок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вважаються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такими,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що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прийняті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умовах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Конфлікту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інтересів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на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ці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рішення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розповсюджуються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положення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статті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67  Закону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України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«Про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запобігання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корупції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»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sp>
        <p:nvSpPr>
          <p:cNvPr id="221" name="Содержимое 1"/>
          <p:cNvSpPr txBox="1"/>
          <p:nvPr/>
        </p:nvSpPr>
        <p:spPr>
          <a:xfrm>
            <a:off x="5029200" y="1828800"/>
            <a:ext cx="2971800" cy="22860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Trebuchet MS"/>
                <a:ea typeface="Microsoft YaHei"/>
              </a:rPr>
              <a:t>Правочин, укладений внаслідок порушення вимог Закону України «Про запобігання корупції» може бути визнаним недійсним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Заголовок 4"/>
          <p:cNvSpPr txBox="1"/>
          <p:nvPr/>
        </p:nvSpPr>
        <p:spPr>
          <a:xfrm>
            <a:off x="1808947" y="290520"/>
            <a:ext cx="6002641" cy="7156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buNone/>
            </a:pP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Обмеження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щодо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сумісництва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та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суміщення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(ст.25)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85800" y="1405800"/>
            <a:ext cx="7426234" cy="56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Забороняється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!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ctr">
              <a:buNone/>
            </a:pPr>
            <a:endParaRPr lang="ru-RU" sz="2000" b="0" strike="noStrike" spc="-1" dirty="0" smtClean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	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Займатися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іншою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оплачуваною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(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крім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викладацької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наукової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і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творчої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діяльності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медичної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практики,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інструкторської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та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суддівської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практики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із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спорту)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або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підприємницькою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діяльністю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якщо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інше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не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передбачено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 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  <a:hlinkClick r:id="rId2"/>
              </a:rPr>
              <a:t>Конституцією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 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або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законами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України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(не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поширюється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на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депутатів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 ВР та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місцевих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рад</a:t>
            </a:r>
            <a:r>
              <a:rPr lang="ru-RU" b="0" strike="noStrike" spc="-1" dirty="0" smtClean="0">
                <a:solidFill>
                  <a:srgbClr val="000000"/>
                </a:solidFill>
                <a:latin typeface="Trebuchet MS"/>
              </a:rPr>
              <a:t>)</a:t>
            </a:r>
          </a:p>
          <a:p>
            <a:pPr algn="just">
              <a:buNone/>
            </a:pPr>
            <a:endParaRPr lang="ru-RU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	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Входити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до складу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правління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інших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виконавчих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чи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контрольних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органів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наглядової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ради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підприємства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або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організації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що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має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на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меті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одержання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прибутку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(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крім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випадків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коли особи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здійснюють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функції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з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управління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акціями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(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частками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паями),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що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належать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державі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чи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територіальній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громаді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, та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представляють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інтереси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держави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чи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територіальної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громади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в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раді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(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спостережній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раді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ревізійній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комісії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господарської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організації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якщо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інше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не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передбачено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  <a:hlinkClick r:id="rId2"/>
              </a:rPr>
              <a:t>Конституцією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 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або</a:t>
            </a:r>
            <a:r>
              <a:rPr lang="ru-RU" b="0" strike="noStrike" spc="-1" dirty="0">
                <a:solidFill>
                  <a:srgbClr val="000000"/>
                </a:solidFill>
                <a:latin typeface="Trebuchet MS"/>
              </a:rPr>
              <a:t> законами </a:t>
            </a:r>
            <a:r>
              <a:rPr lang="ru-RU" b="0" strike="noStrike" spc="-1" dirty="0" err="1">
                <a:solidFill>
                  <a:srgbClr val="000000"/>
                </a:solidFill>
                <a:latin typeface="Trebuchet MS"/>
              </a:rPr>
              <a:t>України</a:t>
            </a:r>
            <a:endParaRPr lang="ru-RU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pic>
        <p:nvPicPr>
          <p:cNvPr id="224" name="Рисунок 29"/>
          <p:cNvPicPr/>
          <p:nvPr/>
        </p:nvPicPr>
        <p:blipFill>
          <a:blip r:embed="rId3"/>
          <a:stretch/>
        </p:blipFill>
        <p:spPr>
          <a:xfrm>
            <a:off x="71846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225" name="Пряма сполучна лінія 16"/>
          <p:cNvSpPr/>
          <p:nvPr/>
        </p:nvSpPr>
        <p:spPr>
          <a:xfrm>
            <a:off x="396360" y="14058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Пряма сполучна лінія 17"/>
          <p:cNvSpPr/>
          <p:nvPr/>
        </p:nvSpPr>
        <p:spPr>
          <a:xfrm>
            <a:off x="396360" y="14058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Стрілка вправо 6"/>
          <p:cNvSpPr/>
          <p:nvPr/>
        </p:nvSpPr>
        <p:spPr>
          <a:xfrm>
            <a:off x="685800" y="1821861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право 7"/>
          <p:cNvSpPr/>
          <p:nvPr/>
        </p:nvSpPr>
        <p:spPr>
          <a:xfrm>
            <a:off x="690171" y="3768229"/>
            <a:ext cx="4042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828800" y="3348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2400" spc="-1" dirty="0">
                <a:solidFill>
                  <a:srgbClr val="000000"/>
                </a:solidFill>
                <a:latin typeface="Trebuchet MS"/>
              </a:rPr>
              <a:t>Обмеження спільної роботи близьких осіб</a:t>
            </a:r>
            <a:endParaRPr lang="en-US" sz="2400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" name="Рисунок 29"/>
          <p:cNvPicPr/>
          <p:nvPr/>
        </p:nvPicPr>
        <p:blipFill>
          <a:blip r:embed="rId2"/>
          <a:stretch/>
        </p:blipFill>
        <p:spPr>
          <a:xfrm>
            <a:off x="71846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6" name="Пряма сполучна лінія 17"/>
          <p:cNvSpPr/>
          <p:nvPr/>
        </p:nvSpPr>
        <p:spPr>
          <a:xfrm>
            <a:off x="396360" y="14058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Прямокутник 6"/>
          <p:cNvSpPr/>
          <p:nvPr/>
        </p:nvSpPr>
        <p:spPr>
          <a:xfrm>
            <a:off x="1358537" y="1502229"/>
            <a:ext cx="613954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Не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можуть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мати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у прямому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підпорядкуванні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близьких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їм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осіб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або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бути прямо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підпорядкованими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у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зв’язку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з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виконанням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повноважень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близьким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їм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rebuchet MS"/>
              </a:rPr>
              <a:t>особам</a:t>
            </a:r>
            <a:endParaRPr lang="ru-RU" sz="2000" spc="-1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У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разі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виникнення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обставин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що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порушують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вимоги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ч.1 </a:t>
            </a:r>
            <a:r>
              <a:rPr lang="ru-RU" sz="2000" spc="-1" dirty="0" err="1" smtClean="0">
                <a:solidFill>
                  <a:srgbClr val="000000"/>
                </a:solidFill>
                <a:latin typeface="Trebuchet MS"/>
              </a:rPr>
              <a:t>статті</a:t>
            </a:r>
            <a:r>
              <a:rPr lang="ru-RU" sz="2000" spc="-1" dirty="0" smtClean="0">
                <a:solidFill>
                  <a:srgbClr val="000000"/>
                </a:solidFill>
                <a:latin typeface="Trebuchet MS"/>
              </a:rPr>
              <a:t> 27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відповідні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особи,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близькі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їм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особи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вживають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заходів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щодо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усунення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таких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обставин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у  15-денний </a:t>
            </a:r>
            <a:r>
              <a:rPr lang="ru-RU" sz="2000" spc="-1" dirty="0" smtClean="0">
                <a:solidFill>
                  <a:srgbClr val="000000"/>
                </a:solidFill>
                <a:latin typeface="Trebuchet MS"/>
              </a:rPr>
              <a:t>строк</a:t>
            </a:r>
            <a:endParaRPr lang="ru-RU" sz="2000" spc="-1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sz="2000" spc="-1" dirty="0">
                <a:solidFill>
                  <a:srgbClr val="000000"/>
                </a:solidFill>
                <a:latin typeface="Trebuchet MS"/>
              </a:rPr>
              <a:t>При не усуненні обставин у добровільному порядку, особа </a:t>
            </a:r>
            <a:r>
              <a:rPr lang="uk-UA" sz="2000" spc="-1" dirty="0" err="1">
                <a:solidFill>
                  <a:srgbClr val="000000"/>
                </a:solidFill>
                <a:latin typeface="Trebuchet MS"/>
              </a:rPr>
              <a:t>підягає</a:t>
            </a:r>
            <a:r>
              <a:rPr lang="uk-UA" sz="2000" spc="-1" dirty="0">
                <a:solidFill>
                  <a:srgbClr val="000000"/>
                </a:solidFill>
                <a:latin typeface="Trebuchet MS"/>
              </a:rPr>
              <a:t> у місячний строк з дня виникнення обставин переведенню на іншу </a:t>
            </a:r>
            <a:r>
              <a:rPr lang="uk-UA" sz="2000" spc="-1" dirty="0" smtClean="0">
                <a:solidFill>
                  <a:srgbClr val="000000"/>
                </a:solidFill>
                <a:latin typeface="Trebuchet MS"/>
              </a:rPr>
              <a:t>посаду</a:t>
            </a:r>
            <a:endParaRPr lang="uk-UA" sz="2000" spc="-1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У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разі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неможливості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такого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переведення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особа, яка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перебуває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у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підпорядкуванні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підлягає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звільненню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із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              </a:t>
            </a:r>
            <a:r>
              <a:rPr lang="ru-RU" sz="2000" spc="-1" dirty="0" err="1">
                <a:solidFill>
                  <a:srgbClr val="000000"/>
                </a:solidFill>
                <a:latin typeface="Trebuchet MS"/>
              </a:rPr>
              <a:t>займаної</a:t>
            </a:r>
            <a:r>
              <a:rPr lang="ru-RU" sz="2000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rebuchet MS"/>
              </a:rPr>
              <a:t>посади</a:t>
            </a:r>
            <a:endParaRPr lang="ru-RU" sz="2000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8" name="Рисунок 29"/>
          <p:cNvPicPr/>
          <p:nvPr/>
        </p:nvPicPr>
        <p:blipFill>
          <a:blip r:embed="rId2"/>
          <a:stretch/>
        </p:blipFill>
        <p:spPr>
          <a:xfrm>
            <a:off x="56726" y="0"/>
            <a:ext cx="739440" cy="95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497" y="274320"/>
            <a:ext cx="4558937" cy="868681"/>
          </a:xfrm>
        </p:spPr>
        <p:txBody>
          <a:bodyPr/>
          <a:lstStyle/>
          <a:p>
            <a:r>
              <a:rPr lang="uk-UA" kern="0" dirty="0" smtClean="0">
                <a:solidFill>
                  <a:srgbClr val="FFFFFF"/>
                </a:solidFill>
                <a:latin typeface="Microsoft Sans Serif"/>
              </a:rPr>
              <a:t>	</a:t>
            </a:r>
            <a:r>
              <a:rPr lang="uk-UA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Відповідальність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/>
          </p:nvPr>
        </p:nvSpPr>
        <p:spPr>
          <a:xfrm>
            <a:off x="1136469" y="2272937"/>
            <a:ext cx="5016137" cy="35269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kern="0" dirty="0">
              <a:solidFill>
                <a:srgbClr val="FFFFFF"/>
              </a:solidFill>
              <a:latin typeface="Microsoft Sans Serif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469" y="3040215"/>
            <a:ext cx="3227447" cy="280813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939603" y="2088124"/>
            <a:ext cx="2522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Адміністративна (ст.172-2 КУпАП)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532811" y="2088124"/>
            <a:ext cx="28999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Sans Serif"/>
              </a:rPr>
              <a:t>Дисциплінарна 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Sans Serif"/>
              </a:rPr>
              <a:t>( ст.65 ЗУ “Про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kumimoji="0" lang="uk-UA" sz="200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Microsoft Sans Serif"/>
              </a:rPr>
              <a:t>запобігання корупції”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Є обов’язковою у разі вчинення правопорушення пов’язаного з </a:t>
            </a: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корупцією</a:t>
            </a:r>
            <a:endParaRPr lang="uk-UA" sz="2000" kern="0" dirty="0">
              <a:solidFill>
                <a:srgbClr val="080808"/>
              </a:solidFill>
              <a:latin typeface="Microsoft Sans Serif"/>
            </a:endParaRPr>
          </a:p>
        </p:txBody>
      </p:sp>
      <p:pic>
        <p:nvPicPr>
          <p:cNvPr id="7" name="Рисунок 29"/>
          <p:cNvPicPr/>
          <p:nvPr/>
        </p:nvPicPr>
        <p:blipFill>
          <a:blip r:embed="rId4"/>
          <a:stretch/>
        </p:blipFill>
        <p:spPr>
          <a:xfrm>
            <a:off x="56726" y="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8" name="Пряма сполучна лінія 17"/>
          <p:cNvSpPr/>
          <p:nvPr/>
        </p:nvSpPr>
        <p:spPr>
          <a:xfrm>
            <a:off x="396360" y="14058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4819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221040"/>
            <a:ext cx="5708468" cy="1250280"/>
          </a:xfrm>
        </p:spPr>
        <p:txBody>
          <a:bodyPr/>
          <a:lstStyle/>
          <a:p>
            <a:pPr algn="ctr"/>
            <a:r>
              <a:rPr lang="uk-UA" sz="2400" spc="-1" dirty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Адміністративні правопорушення, пов’язані з корупцією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/>
          </p:nvPr>
        </p:nvSpPr>
        <p:spPr>
          <a:xfrm>
            <a:off x="1567542" y="1567543"/>
            <a:ext cx="6544491" cy="4728753"/>
          </a:xfrm>
        </p:spPr>
        <p:txBody>
          <a:bodyPr/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  порушення обмежень щодо сумісництва </a:t>
            </a: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та суміщення з іншими видами діяльності (ст. </a:t>
            </a: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172 - 4)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None/>
            </a:pPr>
            <a:endParaRPr lang="ru-RU" sz="2000" kern="0" dirty="0">
              <a:solidFill>
                <a:srgbClr val="080808"/>
              </a:solidFill>
              <a:latin typeface="Microsoft Sans Serif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  </a:t>
            </a: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порушення встановлених законом обмежень щодо одержання дарунка (пожертви) (ст. </a:t>
            </a: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172 - 5)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uk-UA" sz="2000" kern="0" dirty="0">
              <a:solidFill>
                <a:srgbClr val="080808"/>
              </a:solidFill>
              <a:latin typeface="Microsoft Sans Serif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 </a:t>
            </a: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 порушення </a:t>
            </a: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вимог щодо повідомлення про конфлікт інтересів (ст. </a:t>
            </a: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172 - 7)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uk-UA" sz="2000" kern="0" dirty="0">
              <a:solidFill>
                <a:srgbClr val="080808"/>
              </a:solidFill>
              <a:latin typeface="Microsoft Sans Serif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 невжиття </a:t>
            </a: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заходів </a:t>
            </a: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(</a:t>
            </a: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ст. </a:t>
            </a: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172 - 9)</a:t>
            </a:r>
            <a:r>
              <a:rPr lang="uk-UA" sz="2000" kern="0" dirty="0" smtClean="0">
                <a:solidFill>
                  <a:srgbClr val="080808"/>
                </a:solidFill>
                <a:latin typeface="Microsoft Sans Serif"/>
              </a:rPr>
              <a:t>       </a:t>
            </a:r>
            <a:endParaRPr lang="uk-UA" sz="2000" kern="0" dirty="0">
              <a:solidFill>
                <a:srgbClr val="080808"/>
              </a:solidFill>
              <a:latin typeface="Microsoft Sans Serif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uk-UA" sz="2000" kern="0" dirty="0">
                <a:solidFill>
                  <a:srgbClr val="080808"/>
                </a:solidFill>
                <a:latin typeface="Microsoft Sans Serif"/>
              </a:rPr>
              <a:t>         </a:t>
            </a:r>
          </a:p>
          <a:p>
            <a:endParaRPr lang="uk-UA" dirty="0"/>
          </a:p>
        </p:txBody>
      </p:sp>
      <p:sp>
        <p:nvSpPr>
          <p:cNvPr id="4" name="Стрілка вправо 3"/>
          <p:cNvSpPr/>
          <p:nvPr/>
        </p:nvSpPr>
        <p:spPr>
          <a:xfrm>
            <a:off x="989074" y="1972535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право 4"/>
          <p:cNvSpPr/>
          <p:nvPr/>
        </p:nvSpPr>
        <p:spPr>
          <a:xfrm>
            <a:off x="989074" y="2901743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 вправо 5"/>
          <p:cNvSpPr/>
          <p:nvPr/>
        </p:nvSpPr>
        <p:spPr>
          <a:xfrm>
            <a:off x="989073" y="3781975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право 6"/>
          <p:cNvSpPr/>
          <p:nvPr/>
        </p:nvSpPr>
        <p:spPr>
          <a:xfrm>
            <a:off x="987221" y="4662207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29"/>
          <p:cNvPicPr/>
          <p:nvPr/>
        </p:nvPicPr>
        <p:blipFill>
          <a:blip r:embed="rId2"/>
          <a:stretch/>
        </p:blipFill>
        <p:spPr>
          <a:xfrm>
            <a:off x="56726" y="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9" name="Пряма сполучна лінія 17"/>
          <p:cNvSpPr/>
          <p:nvPr/>
        </p:nvSpPr>
        <p:spPr>
          <a:xfrm>
            <a:off x="396360" y="14058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18980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226"/>
          <p:cNvSpPr txBox="1"/>
          <p:nvPr/>
        </p:nvSpPr>
        <p:spPr>
          <a:xfrm>
            <a:off x="2050868" y="90797"/>
            <a:ext cx="5029201" cy="77240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uk-UA" sz="4400" b="0" strike="noStrike" spc="-1" dirty="0" smtClean="0">
                <a:latin typeface="Arial"/>
              </a:rPr>
              <a:t>	</a:t>
            </a:r>
            <a:r>
              <a:rPr lang="uk-UA" sz="2400" b="0" strike="noStrike" spc="-1" dirty="0" smtClean="0">
                <a:latin typeface="Arial"/>
              </a:rPr>
              <a:t>Відповідальність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/>
        </p:nvSpPr>
        <p:spPr bwMode="auto">
          <a:xfrm>
            <a:off x="453988" y="3071019"/>
            <a:ext cx="7827863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3" y="1405800"/>
            <a:ext cx="5955179" cy="4456256"/>
          </a:xfrm>
          <a:prstGeom prst="rect">
            <a:avLst/>
          </a:prstGeom>
        </p:spPr>
      </p:pic>
      <p:pic>
        <p:nvPicPr>
          <p:cNvPr id="7" name="Рисунок 29"/>
          <p:cNvPicPr/>
          <p:nvPr/>
        </p:nvPicPr>
        <p:blipFill>
          <a:blip r:embed="rId3"/>
          <a:stretch/>
        </p:blipFill>
        <p:spPr>
          <a:xfrm>
            <a:off x="56726" y="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8" name="Пряма сполучна лінія 17"/>
          <p:cNvSpPr/>
          <p:nvPr/>
        </p:nvSpPr>
        <p:spPr>
          <a:xfrm>
            <a:off x="396360" y="140580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Прямокутник 5"/>
          <p:cNvSpPr/>
          <p:nvPr/>
        </p:nvSpPr>
        <p:spPr>
          <a:xfrm>
            <a:off x="1252080" y="4572000"/>
            <a:ext cx="583452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54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Дякую за увагу!</a:t>
            </a:r>
            <a:endParaRPr lang="en-US" sz="5400" b="0" strike="noStrike" spc="-1">
              <a:latin typeface="Arial"/>
            </a:endParaRPr>
          </a:p>
        </p:txBody>
      </p:sp>
      <p:pic>
        <p:nvPicPr>
          <p:cNvPr id="229" name="Объект 3"/>
          <p:cNvPicPr/>
          <p:nvPr/>
        </p:nvPicPr>
        <p:blipFill>
          <a:blip r:embed="rId2"/>
          <a:stretch/>
        </p:blipFill>
        <p:spPr>
          <a:xfrm>
            <a:off x="2286000" y="599760"/>
            <a:ext cx="3959640" cy="3743640"/>
          </a:xfrm>
          <a:prstGeom prst="rect">
            <a:avLst/>
          </a:prstGeom>
          <a:ln w="0">
            <a:noFill/>
          </a:ln>
        </p:spPr>
      </p:pic>
      <p:pic>
        <p:nvPicPr>
          <p:cNvPr id="230" name="Рисунок 10"/>
          <p:cNvPicPr/>
          <p:nvPr/>
        </p:nvPicPr>
        <p:blipFill>
          <a:blip r:embed="rId3"/>
          <a:stretch/>
        </p:blipFill>
        <p:spPr>
          <a:xfrm>
            <a:off x="54000" y="522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231" name="Пряма сполучна лінія 6"/>
          <p:cNvSpPr/>
          <p:nvPr/>
        </p:nvSpPr>
        <p:spPr>
          <a:xfrm>
            <a:off x="396000" y="1405440"/>
            <a:ext cx="360" cy="497628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6552000" cy="9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2400" b="0" strike="noStrike" spc="-1" dirty="0">
                <a:solidFill>
                  <a:srgbClr val="000000"/>
                </a:solidFill>
                <a:latin typeface="Trebuchet MS"/>
              </a:rPr>
              <a:t>Види конфлікту інтересів та їх відмінність 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110343" y="1204200"/>
            <a:ext cx="7223760" cy="5653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46500" lnSpcReduction="20000"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8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		</a:t>
            </a:r>
            <a:r>
              <a:rPr lang="uk-UA" sz="43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Реальний </a:t>
            </a:r>
            <a:r>
              <a:rPr lang="uk-UA" sz="43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конфлікт інтересів </a:t>
            </a:r>
            <a:r>
              <a:rPr lang="uk-UA" sz="43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- </a:t>
            </a:r>
            <a:r>
              <a:rPr lang="uk-UA" sz="430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суперечність між приватним інтересом особи та її службовими чи представницькими повноваженнями, </a:t>
            </a:r>
            <a:r>
              <a:rPr lang="uk-UA" sz="4300" strike="noStrike" spc="-1" dirty="0">
                <a:solidFill>
                  <a:srgbClr val="FF0000"/>
                </a:solidFill>
                <a:latin typeface="Trebuchet MS"/>
                <a:ea typeface="DejaVu Sans"/>
              </a:rPr>
              <a:t>що впливає на об’єктивність</a:t>
            </a:r>
            <a:r>
              <a:rPr lang="uk-UA" sz="430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або неупередженість прийняття рішень, або на вчинення чи невчинення дій під час виконання зазначених повноважень</a:t>
            </a:r>
            <a:endParaRPr lang="en-US" sz="430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3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37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		</a:t>
            </a:r>
            <a:r>
              <a:rPr lang="uk-UA" sz="43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Потенційний </a:t>
            </a:r>
            <a:r>
              <a:rPr lang="uk-UA" sz="43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конфлікт інтересів </a:t>
            </a:r>
            <a:r>
              <a:rPr lang="uk-UA" sz="43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- наявність у особи приватного інтересу у сфері, в якій вона виконує свої службові чи представницькі повноваження, що </a:t>
            </a:r>
            <a:r>
              <a:rPr lang="uk-UA" sz="4300" b="0" strike="noStrike" spc="-1" dirty="0">
                <a:solidFill>
                  <a:srgbClr val="FF0000"/>
                </a:solidFill>
                <a:latin typeface="Trebuchet MS"/>
                <a:ea typeface="DejaVu Sans"/>
              </a:rPr>
              <a:t>може вплинути на об’єктивність </a:t>
            </a:r>
            <a:r>
              <a:rPr lang="uk-UA" sz="43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чи неупередженість прийняття нею рішень, або на вчинення чи невчинення дій під час виконання зазначених повноважень</a:t>
            </a:r>
            <a:endParaRPr lang="en-US" sz="4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4300" b="0" strike="noStrike" spc="-1" dirty="0">
              <a:latin typeface="Arial"/>
            </a:endParaRPr>
          </a:p>
        </p:txBody>
      </p:sp>
      <p:pic>
        <p:nvPicPr>
          <p:cNvPr id="124" name="Рисунок 3"/>
          <p:cNvPicPr/>
          <p:nvPr/>
        </p:nvPicPr>
        <p:blipFill>
          <a:blip r:embed="rId2"/>
          <a:stretch/>
        </p:blipFill>
        <p:spPr>
          <a:xfrm>
            <a:off x="125640" y="288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25" name="Пряма сполучна лінія 4"/>
          <p:cNvSpPr/>
          <p:nvPr/>
        </p:nvSpPr>
        <p:spPr>
          <a:xfrm>
            <a:off x="467280" y="1268640"/>
            <a:ext cx="360" cy="4968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Місце для вмісту 2"/>
          <p:cNvPicPr/>
          <p:nvPr/>
        </p:nvPicPr>
        <p:blipFill>
          <a:blip r:embed="rId3"/>
          <a:stretch/>
        </p:blipFill>
        <p:spPr>
          <a:xfrm>
            <a:off x="1841863" y="956880"/>
            <a:ext cx="5669280" cy="1760194"/>
          </a:xfrm>
          <a:prstGeom prst="rect">
            <a:avLst/>
          </a:prstGeom>
          <a:ln w="0">
            <a:noFill/>
          </a:ln>
        </p:spPr>
      </p:pic>
      <p:sp>
        <p:nvSpPr>
          <p:cNvPr id="7" name="Стрілка вправо 6"/>
          <p:cNvSpPr/>
          <p:nvPr/>
        </p:nvSpPr>
        <p:spPr>
          <a:xfrm>
            <a:off x="748902" y="3041748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право 7"/>
          <p:cNvSpPr/>
          <p:nvPr/>
        </p:nvSpPr>
        <p:spPr>
          <a:xfrm>
            <a:off x="814988" y="4949874"/>
            <a:ext cx="3614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837000" y="261257"/>
            <a:ext cx="7591165" cy="5832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dirty="0" smtClean="0">
              <a:solidFill>
                <a:srgbClr val="323946"/>
              </a:solidFill>
              <a:effectLst/>
              <a:latin typeface="Noto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dirty="0" smtClean="0">
                <a:solidFill>
                  <a:srgbClr val="323946"/>
                </a:solidFill>
                <a:latin typeface="Noto Sans"/>
                <a:ea typeface="Times New Roman" panose="02020603050405020304" pitchFamily="18" charset="0"/>
                <a:cs typeface="Times New Roman" panose="02020603050405020304" pitchFamily="18" charset="0"/>
              </a:rPr>
              <a:t> Основні с</a:t>
            </a:r>
            <a:r>
              <a:rPr lang="uk-UA" sz="2400" dirty="0" smtClean="0">
                <a:solidFill>
                  <a:srgbClr val="323946"/>
                </a:solidFill>
                <a:effectLst/>
                <a:latin typeface="Noto Sans"/>
                <a:ea typeface="Times New Roman" panose="02020603050405020304" pitchFamily="18" charset="0"/>
                <a:cs typeface="Times New Roman" panose="02020603050405020304" pitchFamily="18" charset="0"/>
              </a:rPr>
              <a:t>кладові конфлікту інтересів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1" strike="noStrike" spc="-1" dirty="0" smtClean="0">
              <a:solidFill>
                <a:srgbClr val="404040"/>
              </a:solidFill>
              <a:latin typeface="Trebuchet MS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2400" b="1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28" name="Пряма сполучна лінія 4"/>
          <p:cNvSpPr/>
          <p:nvPr/>
        </p:nvSpPr>
        <p:spPr>
          <a:xfrm>
            <a:off x="467280" y="1484640"/>
            <a:ext cx="360" cy="4968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Рисунок 6"/>
          <p:cNvPicPr/>
          <p:nvPr/>
        </p:nvPicPr>
        <p:blipFill>
          <a:blip r:embed="rId2"/>
          <a:stretch/>
        </p:blipFill>
        <p:spPr>
          <a:xfrm>
            <a:off x="97560" y="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6" name="Стрілка вправо 5"/>
          <p:cNvSpPr/>
          <p:nvPr/>
        </p:nvSpPr>
        <p:spPr>
          <a:xfrm rot="7402552">
            <a:off x="1963975" y="1526964"/>
            <a:ext cx="644476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15650"/>
              </p:ext>
            </p:extLst>
          </p:nvPr>
        </p:nvGraphicFramePr>
        <p:xfrm>
          <a:off x="941014" y="2248495"/>
          <a:ext cx="7013777" cy="2623951"/>
        </p:xfrm>
        <a:graphic>
          <a:graphicData uri="http://schemas.openxmlformats.org/drawingml/2006/table">
            <a:tbl>
              <a:tblPr/>
              <a:tblGrid>
                <a:gridCol w="1462063">
                  <a:extLst>
                    <a:ext uri="{9D8B030D-6E8A-4147-A177-3AD203B41FA5}">
                      <a16:colId xmlns:a16="http://schemas.microsoft.com/office/drawing/2014/main" val="3973053030"/>
                    </a:ext>
                  </a:extLst>
                </a:gridCol>
                <a:gridCol w="3009531">
                  <a:extLst>
                    <a:ext uri="{9D8B030D-6E8A-4147-A177-3AD203B41FA5}">
                      <a16:colId xmlns:a16="http://schemas.microsoft.com/office/drawing/2014/main" val="106664810"/>
                    </a:ext>
                  </a:extLst>
                </a:gridCol>
                <a:gridCol w="2542183">
                  <a:extLst>
                    <a:ext uri="{9D8B030D-6E8A-4147-A177-3AD203B41FA5}">
                      <a16:colId xmlns:a16="http://schemas.microsoft.com/office/drawing/2014/main" val="2958540890"/>
                    </a:ext>
                  </a:extLst>
                </a:gridCol>
              </a:tblGrid>
              <a:tr h="2623951"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effectLst/>
                      </a:endParaRPr>
                    </a:p>
                    <a:p>
                      <a:pPr algn="ctr"/>
                      <a:r>
                        <a:rPr lang="uk-UA" dirty="0" smtClean="0">
                          <a:effectLst/>
                        </a:rPr>
                        <a:t>Приватний </a:t>
                      </a:r>
                      <a:r>
                        <a:rPr lang="uk-UA" dirty="0">
                          <a:effectLst/>
                        </a:rPr>
                        <a:t>інтерес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effectLst/>
                      </a:endParaRPr>
                    </a:p>
                    <a:p>
                      <a:pPr algn="ctr"/>
                      <a:r>
                        <a:rPr lang="uk-UA" dirty="0" smtClean="0">
                          <a:effectLst/>
                        </a:rPr>
                        <a:t>Службові/представницькі </a:t>
                      </a:r>
                      <a:r>
                        <a:rPr lang="uk-UA" dirty="0">
                          <a:effectLst/>
                        </a:rPr>
                        <a:t>повноваження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effectLst/>
                      </a:endParaRPr>
                    </a:p>
                    <a:p>
                      <a:pPr algn="ctr"/>
                      <a:r>
                        <a:rPr lang="ru-RU" dirty="0" err="1" smtClean="0">
                          <a:effectLst/>
                        </a:rPr>
                        <a:t>Суперечність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між</a:t>
                      </a:r>
                      <a:r>
                        <a:rPr lang="ru-RU" dirty="0">
                          <a:effectLst/>
                        </a:rPr>
                        <a:t>  </a:t>
                      </a:r>
                      <a:r>
                        <a:rPr lang="ru-RU" dirty="0" err="1">
                          <a:effectLst/>
                        </a:rPr>
                        <a:t>приватним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інтересом</a:t>
                      </a:r>
                      <a:r>
                        <a:rPr lang="ru-RU" dirty="0">
                          <a:effectLst/>
                        </a:rPr>
                        <a:t> та </a:t>
                      </a:r>
                      <a:r>
                        <a:rPr lang="ru-RU" dirty="0" err="1">
                          <a:effectLst/>
                        </a:rPr>
                        <a:t>службовими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повноваженнями</a:t>
                      </a:r>
                      <a:r>
                        <a:rPr lang="ru-RU" dirty="0">
                          <a:effectLst/>
                        </a:rPr>
                        <a:t> (для реального </a:t>
                      </a:r>
                      <a:r>
                        <a:rPr lang="ru-RU" dirty="0" err="1">
                          <a:effectLst/>
                        </a:rPr>
                        <a:t>конфлікту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інтересів</a:t>
                      </a:r>
                      <a:r>
                        <a:rPr lang="ru-RU" dirty="0">
                          <a:effectLst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12433"/>
                  </a:ext>
                </a:extLst>
              </a:tr>
            </a:tbl>
          </a:graphicData>
        </a:graphic>
      </p:graphicFrame>
      <p:sp>
        <p:nvSpPr>
          <p:cNvPr id="8" name="Стрілка вправо 7"/>
          <p:cNvSpPr/>
          <p:nvPr/>
        </p:nvSpPr>
        <p:spPr>
          <a:xfrm rot="5400000">
            <a:off x="4068861" y="1523141"/>
            <a:ext cx="644476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8"/>
          <p:cNvSpPr/>
          <p:nvPr/>
        </p:nvSpPr>
        <p:spPr>
          <a:xfrm rot="3361620">
            <a:off x="6489227" y="1527409"/>
            <a:ext cx="644476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15640" y="324360"/>
            <a:ext cx="5040000" cy="2383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Приблизний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перелік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позаслужбових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стосунків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із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фізичними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чи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юридичними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особами,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що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можуть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зумовлювати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існування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приватного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інтересу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115640" y="1628640"/>
            <a:ext cx="7848000" cy="477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9000" lnSpcReduction="10000"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0" i="1" strike="noStrike" spc="-1" dirty="0" smtClean="0">
                <a:solidFill>
                  <a:srgbClr val="404040"/>
                </a:solidFill>
                <a:latin typeface="Trebuchet MS"/>
              </a:rPr>
              <a:t>	</a:t>
            </a:r>
            <a:endParaRPr lang="en-US" sz="2400" b="0" strike="noStrike" spc="-1" dirty="0" smtClean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uk-UA" sz="2000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uk-UA" sz="1900" b="0" strike="noStrike" spc="-1" dirty="0" smtClean="0">
                <a:solidFill>
                  <a:srgbClr val="404040"/>
                </a:solidFill>
                <a:latin typeface="Trebuchet MS"/>
              </a:rPr>
              <a:t>Сімейні та родинні стосунки</a:t>
            </a:r>
            <a:endParaRPr lang="en-US" sz="1900" b="0" strike="noStrike" spc="-1" dirty="0" smtClean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uk-UA" sz="1900" b="0" strike="noStrike" spc="-1" dirty="0" smtClean="0">
                <a:solidFill>
                  <a:srgbClr val="404040"/>
                </a:solidFill>
                <a:latin typeface="Trebuchet MS"/>
              </a:rPr>
              <a:t> </a:t>
            </a:r>
            <a:r>
              <a:rPr lang="uk-UA" sz="1900" b="0" strike="noStrike" spc="-1" dirty="0">
                <a:solidFill>
                  <a:srgbClr val="404040"/>
                </a:solidFill>
                <a:latin typeface="Trebuchet MS"/>
              </a:rPr>
              <a:t>Реалізація службових/представницьких повноважень стосовно себе</a:t>
            </a:r>
            <a:endParaRPr lang="en-US" sz="19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uk-UA" sz="1900" b="0" strike="noStrike" spc="-1" dirty="0">
                <a:solidFill>
                  <a:srgbClr val="404040"/>
                </a:solidFill>
                <a:latin typeface="Trebuchet MS"/>
              </a:rPr>
              <a:t> Отримання подарунка</a:t>
            </a:r>
            <a:endParaRPr lang="en-US" sz="19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uk-UA" sz="1900" b="0" strike="noStrike" spc="-1" dirty="0">
                <a:solidFill>
                  <a:srgbClr val="404040"/>
                </a:solidFill>
                <a:latin typeface="Trebuchet MS"/>
              </a:rPr>
              <a:t> Сумісництво</a:t>
            </a:r>
            <a:endParaRPr lang="en-US" sz="19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uk-UA" sz="1900" b="0" strike="noStrike" spc="-1" dirty="0">
                <a:solidFill>
                  <a:srgbClr val="404040"/>
                </a:solidFill>
                <a:latin typeface="Trebuchet MS"/>
              </a:rPr>
              <a:t> Засновник/керівник підприємства</a:t>
            </a:r>
            <a:endParaRPr lang="en-US" sz="19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uk-UA" sz="1900" b="0" strike="noStrike" spc="-1" dirty="0">
                <a:solidFill>
                  <a:srgbClr val="404040"/>
                </a:solidFill>
                <a:latin typeface="Trebuchet MS"/>
              </a:rPr>
              <a:t> Договірні відносини</a:t>
            </a:r>
            <a:endParaRPr lang="en-US" sz="19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uk-UA" sz="1900" b="0" strike="noStrike" spc="-1" dirty="0">
                <a:solidFill>
                  <a:srgbClr val="404040"/>
                </a:solidFill>
                <a:latin typeface="Trebuchet MS"/>
              </a:rPr>
              <a:t> Службові стосунки </a:t>
            </a:r>
            <a:endParaRPr lang="en-US" sz="19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uk-UA" sz="1900" b="0" strike="noStrike" spc="-1" dirty="0">
                <a:solidFill>
                  <a:srgbClr val="404040"/>
                </a:solidFill>
                <a:latin typeface="Trebuchet MS"/>
              </a:rPr>
              <a:t> Службова діяльність</a:t>
            </a:r>
            <a:endParaRPr lang="en-US" sz="1900" b="0" strike="noStrike" spc="-1" dirty="0">
              <a:latin typeface="Arial"/>
            </a:endParaRPr>
          </a:p>
        </p:txBody>
      </p:sp>
      <p:sp>
        <p:nvSpPr>
          <p:cNvPr id="133" name="Пряма сполучна лінія 3"/>
          <p:cNvSpPr/>
          <p:nvPr/>
        </p:nvSpPr>
        <p:spPr>
          <a:xfrm>
            <a:off x="323280" y="1350720"/>
            <a:ext cx="360" cy="4608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4" name="Рисунок 4"/>
          <p:cNvPicPr/>
          <p:nvPr/>
        </p:nvPicPr>
        <p:blipFill>
          <a:blip r:embed="rId2"/>
          <a:stretch/>
        </p:blipFill>
        <p:spPr>
          <a:xfrm>
            <a:off x="6436080" y="677160"/>
            <a:ext cx="2375640" cy="100620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5"/>
          <p:cNvPicPr/>
          <p:nvPr/>
        </p:nvPicPr>
        <p:blipFill>
          <a:blip r:embed="rId3"/>
          <a:stretch/>
        </p:blipFill>
        <p:spPr>
          <a:xfrm>
            <a:off x="179640" y="176400"/>
            <a:ext cx="739440" cy="95400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6"/>
          <p:cNvPicPr/>
          <p:nvPr/>
        </p:nvPicPr>
        <p:blipFill>
          <a:blip r:embed="rId4"/>
          <a:stretch/>
        </p:blipFill>
        <p:spPr>
          <a:xfrm>
            <a:off x="5656217" y="4012560"/>
            <a:ext cx="2952205" cy="2387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867989" y="188640"/>
            <a:ext cx="5016137" cy="92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Де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можуть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визначатися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службові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/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представницькі</a:t>
            </a:r>
            <a:r>
              <a:rPr lang="ru-RU" sz="22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rebuchet MS"/>
              </a:rPr>
              <a:t>повноваження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: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919080" y="1489166"/>
            <a:ext cx="7388897" cy="335715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500"/>
          </a:bodyPr>
          <a:lstStyle/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 dirty="0">
                <a:solidFill>
                  <a:srgbClr val="404040"/>
                </a:solidFill>
                <a:latin typeface="Trebuchet MS"/>
              </a:rPr>
              <a:t>трудові договори (контракти)</a:t>
            </a:r>
            <a:endParaRPr lang="en-US" sz="1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 dirty="0">
                <a:solidFill>
                  <a:srgbClr val="404040"/>
                </a:solidFill>
                <a:latin typeface="Trebuchet MS"/>
              </a:rPr>
              <a:t>статути підприємств </a:t>
            </a:r>
            <a:endParaRPr lang="en-US" sz="1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 dirty="0">
                <a:solidFill>
                  <a:srgbClr val="404040"/>
                </a:solidFill>
                <a:latin typeface="Trebuchet MS"/>
              </a:rPr>
              <a:t> закони, інші НПА (положення про орган, установу, організацію тощо)</a:t>
            </a:r>
            <a:endParaRPr lang="en-US" sz="1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 dirty="0">
                <a:solidFill>
                  <a:srgbClr val="404040"/>
                </a:solidFill>
                <a:latin typeface="Trebuchet MS"/>
              </a:rPr>
              <a:t>положення про структурні підрозділи органів, установ, організацій </a:t>
            </a:r>
            <a:endParaRPr lang="en-US" sz="1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 dirty="0">
                <a:solidFill>
                  <a:srgbClr val="404040"/>
                </a:solidFill>
                <a:latin typeface="Trebuchet MS"/>
              </a:rPr>
              <a:t>посадові інструкції</a:t>
            </a:r>
            <a:endParaRPr lang="en-US" sz="1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 dirty="0">
                <a:solidFill>
                  <a:srgbClr val="404040"/>
                </a:solidFill>
                <a:latin typeface="Trebuchet MS"/>
              </a:rPr>
              <a:t>організаційно-розпорядчі документи</a:t>
            </a:r>
            <a:endParaRPr lang="en-US" sz="1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 dirty="0">
                <a:solidFill>
                  <a:srgbClr val="404040"/>
                </a:solidFill>
                <a:latin typeface="Trebuchet MS"/>
              </a:rPr>
              <a:t>доручення керівників</a:t>
            </a:r>
            <a:endParaRPr lang="en-US" sz="1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 dirty="0">
                <a:solidFill>
                  <a:srgbClr val="404040"/>
                </a:solidFill>
                <a:latin typeface="Trebuchet MS"/>
              </a:rPr>
              <a:t>регламенти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39" name="Пряма сполучна лінія 3"/>
          <p:cNvSpPr/>
          <p:nvPr/>
        </p:nvSpPr>
        <p:spPr>
          <a:xfrm>
            <a:off x="435240" y="1360800"/>
            <a:ext cx="360" cy="4968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0" name="Рисунок 8"/>
          <p:cNvPicPr/>
          <p:nvPr/>
        </p:nvPicPr>
        <p:blipFill>
          <a:blip r:embed="rId3"/>
          <a:stretch/>
        </p:blipFill>
        <p:spPr>
          <a:xfrm>
            <a:off x="179640" y="176400"/>
            <a:ext cx="739440" cy="9540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4"/>
          <p:cNvPicPr/>
          <p:nvPr/>
        </p:nvPicPr>
        <p:blipFill>
          <a:blip r:embed="rId4"/>
          <a:stretch/>
        </p:blipFill>
        <p:spPr>
          <a:xfrm>
            <a:off x="1867989" y="4846320"/>
            <a:ext cx="4441371" cy="189411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71640" y="332640"/>
            <a:ext cx="6625800" cy="1007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Приклади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конфлікту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інтересів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rebuchet MS"/>
              </a:rPr>
              <a:t>державних</a:t>
            </a:r>
            <a:r>
              <a:rPr lang="ru-RU" sz="24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 b="0" strike="noStrike" spc="-1" dirty="0" err="1" smtClean="0">
                <a:solidFill>
                  <a:srgbClr val="000000"/>
                </a:solidFill>
                <a:latin typeface="Trebuchet MS"/>
              </a:rPr>
              <a:t>службовців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146600" y="1130400"/>
            <a:ext cx="7023137" cy="452581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участь у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прийнятті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рішення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стосовно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прийняття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на роботу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близьких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осіб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встановлення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їм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рівня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оплати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преференцій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пільг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</a:rPr>
              <a:t>сприяння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у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власній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підприємницькій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діяльності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чи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родичів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шляхом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використання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</a:rPr>
              <a:t>службового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</a:rPr>
              <a:t>становища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0" strike="noStrike" spc="-1" dirty="0" err="1" smtClean="0">
                <a:solidFill>
                  <a:srgbClr val="000000"/>
                </a:solidFill>
                <a:latin typeface="Trebuchet MS"/>
                <a:ea typeface="Microsoft YaHei"/>
              </a:rPr>
              <a:t>надання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Microsoft YaHe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собі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підтверджуючих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довідок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інших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документів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прийняття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фінансових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 та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кадрових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rebuchet MS"/>
                <a:ea typeface="Microsoft YaHei"/>
              </a:rPr>
              <a:t>рішень</a:t>
            </a: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  <a:p>
            <a:pPr algn="just">
              <a:lnSpc>
                <a:spcPct val="100000"/>
              </a:lnSpc>
              <a:buNone/>
            </a:pPr>
            <a:endParaRPr lang="ru-RU" sz="2000" b="0" strike="noStrike" spc="-1" dirty="0">
              <a:solidFill>
                <a:srgbClr val="000000"/>
              </a:solidFill>
              <a:latin typeface="Trebuchet MS"/>
              <a:ea typeface="Microsoft YaHei"/>
            </a:endParaRPr>
          </a:p>
        </p:txBody>
      </p:sp>
      <p:sp>
        <p:nvSpPr>
          <p:cNvPr id="144" name="Пряма сполучна лінія 3"/>
          <p:cNvSpPr/>
          <p:nvPr/>
        </p:nvSpPr>
        <p:spPr>
          <a:xfrm>
            <a:off x="395280" y="1340640"/>
            <a:ext cx="360" cy="4752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Рисунок 5"/>
          <p:cNvPicPr/>
          <p:nvPr/>
        </p:nvPicPr>
        <p:blipFill>
          <a:blip r:embed="rId2"/>
          <a:stretch/>
        </p:blipFill>
        <p:spPr>
          <a:xfrm>
            <a:off x="179640" y="17640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7" name="Стрілка вправо 6"/>
          <p:cNvSpPr/>
          <p:nvPr/>
        </p:nvSpPr>
        <p:spPr>
          <a:xfrm>
            <a:off x="707655" y="1633776"/>
            <a:ext cx="246191" cy="406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право 7"/>
          <p:cNvSpPr/>
          <p:nvPr/>
        </p:nvSpPr>
        <p:spPr>
          <a:xfrm>
            <a:off x="684103" y="2725918"/>
            <a:ext cx="234977" cy="369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8"/>
          <p:cNvSpPr/>
          <p:nvPr/>
        </p:nvSpPr>
        <p:spPr>
          <a:xfrm>
            <a:off x="714959" y="3727100"/>
            <a:ext cx="256681" cy="374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771839" y="4862670"/>
            <a:ext cx="261001" cy="414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75640" y="408960"/>
            <a:ext cx="6840000" cy="93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ctr">
              <a:buNone/>
            </a:pPr>
            <a:r>
              <a:rPr lang="en-US" sz="2400" b="0" strike="noStrike" spc="-1" dirty="0" err="1">
                <a:latin typeface="Arial"/>
              </a:rPr>
              <a:t>Врегулювання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конфлікту</a:t>
            </a:r>
            <a:r>
              <a:rPr lang="en-US" sz="2400" b="0" strike="noStrike" spc="-1" dirty="0">
                <a:latin typeface="Arial"/>
              </a:rPr>
              <a:t> </a:t>
            </a:r>
            <a:r>
              <a:rPr lang="en-US" sz="2400" b="0" strike="noStrike" spc="-1" dirty="0" err="1">
                <a:latin typeface="Arial"/>
              </a:rPr>
              <a:t>інтересів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48" name="Рисунок 4"/>
          <p:cNvPicPr/>
          <p:nvPr/>
        </p:nvPicPr>
        <p:blipFill>
          <a:blip r:embed="rId2"/>
          <a:stretch/>
        </p:blipFill>
        <p:spPr>
          <a:xfrm>
            <a:off x="107640" y="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а сполучна лінія 5"/>
          <p:cNvSpPr/>
          <p:nvPr/>
        </p:nvSpPr>
        <p:spPr>
          <a:xfrm>
            <a:off x="395280" y="1340640"/>
            <a:ext cx="360" cy="4752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TextBox 149"/>
          <p:cNvSpPr txBox="1"/>
          <p:nvPr/>
        </p:nvSpPr>
        <p:spPr>
          <a:xfrm>
            <a:off x="914400" y="1593000"/>
            <a:ext cx="2076994" cy="165965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2000" b="0" strike="noStrike" spc="-1" dirty="0" err="1">
                <a:latin typeface="Arial"/>
              </a:rPr>
              <a:t>Самос</a:t>
            </a:r>
            <a:r>
              <a:rPr lang="uk-UA" sz="2000" b="0" strike="noStrike" spc="-1" dirty="0" err="1">
                <a:latin typeface="Arial"/>
              </a:rPr>
              <a:t>тійне</a:t>
            </a:r>
            <a:r>
              <a:rPr lang="uk-UA" sz="2000" b="0" strike="noStrike" spc="-1" dirty="0">
                <a:latin typeface="Arial"/>
              </a:rPr>
              <a:t> врегулювання конфлікту </a:t>
            </a:r>
            <a:endParaRPr lang="en-US" sz="2000" b="0" strike="noStrike" spc="-1" dirty="0">
              <a:latin typeface="Arial"/>
            </a:endParaRPr>
          </a:p>
          <a:p>
            <a:pPr algn="just"/>
            <a:r>
              <a:rPr lang="uk-UA" sz="2000" b="0" strike="noStrike" spc="-1" dirty="0">
                <a:latin typeface="Arial"/>
              </a:rPr>
              <a:t>інтересів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51" name="Стрелка вправо 2"/>
          <p:cNvSpPr/>
          <p:nvPr/>
        </p:nvSpPr>
        <p:spPr>
          <a:xfrm>
            <a:off x="3363480" y="2254320"/>
            <a:ext cx="978120" cy="484200"/>
          </a:xfrm>
          <a:custGeom>
            <a:avLst/>
            <a:gdLst/>
            <a:ahLst/>
            <a:cxnLst/>
            <a:rect l="0" t="0" r="r" b="b"/>
            <a:pathLst>
              <a:path w="2719" h="1347">
                <a:moveTo>
                  <a:pt x="0" y="336"/>
                </a:moveTo>
                <a:lnTo>
                  <a:pt x="2044" y="336"/>
                </a:lnTo>
                <a:lnTo>
                  <a:pt x="2044" y="0"/>
                </a:lnTo>
                <a:lnTo>
                  <a:pt x="2718" y="673"/>
                </a:lnTo>
                <a:lnTo>
                  <a:pt x="2044" y="1346"/>
                </a:lnTo>
                <a:lnTo>
                  <a:pt x="2044" y="1009"/>
                </a:lnTo>
                <a:lnTo>
                  <a:pt x="0" y="1009"/>
                </a:lnTo>
                <a:lnTo>
                  <a:pt x="0" y="336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2" name="Picture 2"/>
          <p:cNvPicPr/>
          <p:nvPr/>
        </p:nvPicPr>
        <p:blipFill>
          <a:blip r:embed="rId3"/>
          <a:stretch/>
        </p:blipFill>
        <p:spPr>
          <a:xfrm>
            <a:off x="4713686" y="1593000"/>
            <a:ext cx="2721702" cy="2193737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"/>
          <p:cNvPicPr/>
          <p:nvPr/>
        </p:nvPicPr>
        <p:blipFill>
          <a:blip r:embed="rId4"/>
          <a:stretch/>
        </p:blipFill>
        <p:spPr>
          <a:xfrm>
            <a:off x="855000" y="4080781"/>
            <a:ext cx="3011400" cy="2408040"/>
          </a:xfrm>
          <a:prstGeom prst="rect">
            <a:avLst/>
          </a:prstGeom>
          <a:ln w="0">
            <a:noFill/>
          </a:ln>
        </p:spPr>
      </p:pic>
      <p:sp>
        <p:nvSpPr>
          <p:cNvPr id="154" name="Стрелка вправо 4"/>
          <p:cNvSpPr/>
          <p:nvPr/>
        </p:nvSpPr>
        <p:spPr>
          <a:xfrm rot="10800000">
            <a:off x="4278240" y="4800600"/>
            <a:ext cx="979560" cy="484200"/>
          </a:xfrm>
          <a:custGeom>
            <a:avLst/>
            <a:gdLst/>
            <a:ahLst/>
            <a:cxnLst/>
            <a:rect l="0" t="0" r="r" b="b"/>
            <a:pathLst>
              <a:path w="2723" h="1347">
                <a:moveTo>
                  <a:pt x="0" y="336"/>
                </a:moveTo>
                <a:lnTo>
                  <a:pt x="2047" y="336"/>
                </a:lnTo>
                <a:lnTo>
                  <a:pt x="2047" y="0"/>
                </a:lnTo>
                <a:lnTo>
                  <a:pt x="2722" y="673"/>
                </a:lnTo>
                <a:lnTo>
                  <a:pt x="2047" y="1346"/>
                </a:lnTo>
                <a:lnTo>
                  <a:pt x="2047" y="1009"/>
                </a:lnTo>
                <a:lnTo>
                  <a:pt x="0" y="1009"/>
                </a:lnTo>
                <a:lnTo>
                  <a:pt x="0" y="336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TextBox 154"/>
          <p:cNvSpPr txBox="1"/>
          <p:nvPr/>
        </p:nvSpPr>
        <p:spPr>
          <a:xfrm>
            <a:off x="5650817" y="4536205"/>
            <a:ext cx="2664823" cy="175330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000" spc="-1" dirty="0" err="1">
                <a:latin typeface="Arial"/>
              </a:rPr>
              <a:t>Врегулювання</a:t>
            </a:r>
            <a:r>
              <a:rPr lang="en-US" sz="2000" spc="-1" dirty="0">
                <a:latin typeface="Arial"/>
              </a:rPr>
              <a:t> </a:t>
            </a:r>
            <a:r>
              <a:rPr lang="en-US" sz="2000" spc="-1" dirty="0" err="1">
                <a:latin typeface="Arial"/>
              </a:rPr>
              <a:t>конфлікту</a:t>
            </a:r>
            <a:r>
              <a:rPr lang="en-US" sz="2000" spc="-1" dirty="0">
                <a:latin typeface="Arial"/>
              </a:rPr>
              <a:t> </a:t>
            </a:r>
            <a:r>
              <a:rPr lang="en-US" sz="2000" spc="-1" dirty="0" err="1">
                <a:latin typeface="Arial"/>
              </a:rPr>
              <a:t>інтересів</a:t>
            </a:r>
            <a:r>
              <a:rPr lang="en-US" sz="2000" spc="-1" dirty="0">
                <a:latin typeface="Arial"/>
              </a:rPr>
              <a:t> </a:t>
            </a:r>
            <a:r>
              <a:rPr lang="en-US" sz="2000" spc="-1" dirty="0" err="1">
                <a:latin typeface="Arial"/>
              </a:rPr>
              <a:t>безпосереднім</a:t>
            </a:r>
            <a:r>
              <a:rPr lang="en-US" sz="2000" spc="-1" dirty="0">
                <a:latin typeface="Arial"/>
              </a:rPr>
              <a:t> </a:t>
            </a:r>
            <a:r>
              <a:rPr lang="en-US" sz="2000" spc="-1" dirty="0" err="1">
                <a:latin typeface="Arial"/>
              </a:rPr>
              <a:t>керівником</a:t>
            </a:r>
            <a:endParaRPr lang="en-US" sz="20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629400" cy="100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strike="noStrike" spc="-1" dirty="0">
                <a:solidFill>
                  <a:srgbClr val="000000"/>
                </a:solidFill>
                <a:latin typeface="Trebuchet MS"/>
                <a:ea typeface="Microsoft YaHei"/>
              </a:rPr>
              <a:t>Усу</a:t>
            </a:r>
            <a:r>
              <a:rPr lang="uk-UA" sz="2400" b="1" strike="noStrike" spc="-1" dirty="0">
                <a:solidFill>
                  <a:srgbClr val="000000"/>
                </a:solidFill>
                <a:latin typeface="Trebuchet MS"/>
              </a:rPr>
              <a:t>нення від виконання завдання, вчинення дій, прийняття рішення чи участі в його прийнятті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57" name="Рисунок 4"/>
          <p:cNvPicPr/>
          <p:nvPr/>
        </p:nvPicPr>
        <p:blipFill>
          <a:blip r:embed="rId2"/>
          <a:stretch/>
        </p:blipFill>
        <p:spPr>
          <a:xfrm>
            <a:off x="107640" y="0"/>
            <a:ext cx="739440" cy="954000"/>
          </a:xfrm>
          <a:prstGeom prst="rect">
            <a:avLst/>
          </a:prstGeom>
          <a:ln w="0">
            <a:noFill/>
          </a:ln>
        </p:spPr>
      </p:pic>
      <p:sp>
        <p:nvSpPr>
          <p:cNvPr id="158" name="Пряма сполучна лінія 5"/>
          <p:cNvSpPr/>
          <p:nvPr/>
        </p:nvSpPr>
        <p:spPr>
          <a:xfrm>
            <a:off x="395280" y="1340640"/>
            <a:ext cx="360" cy="4752360"/>
          </a:xfrm>
          <a:prstGeom prst="line">
            <a:avLst/>
          </a:prstGeom>
          <a:ln w="17145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9" name="Picture 3" descr="F:\stepanovst\department of justise\4_СИСТЕМАТИЗАЦІЯ\САЙТ\!ЗОБРАЖЕННЯ НА САЙТ\3D_Humans\3D_Figures\3D Character (70).jpg"/>
          <p:cNvPicPr/>
          <p:nvPr/>
        </p:nvPicPr>
        <p:blipFill>
          <a:blip r:embed="rId3"/>
          <a:stretch/>
        </p:blipFill>
        <p:spPr>
          <a:xfrm>
            <a:off x="914400" y="2509015"/>
            <a:ext cx="3200400" cy="2160720"/>
          </a:xfrm>
          <a:prstGeom prst="rect">
            <a:avLst/>
          </a:prstGeom>
          <a:ln w="0">
            <a:noFill/>
          </a:ln>
        </p:spPr>
      </p:pic>
      <p:sp>
        <p:nvSpPr>
          <p:cNvPr id="160" name="TextBox 159"/>
          <p:cNvSpPr txBox="1"/>
          <p:nvPr/>
        </p:nvSpPr>
        <p:spPr>
          <a:xfrm>
            <a:off x="847080" y="4774474"/>
            <a:ext cx="3429000" cy="2286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en-US" sz="1800" b="0" strike="noStrike" spc="-1">
                <a:latin typeface="Arial"/>
              </a:rPr>
              <a:t>- за умови можливості залучення до прийняття такого рішення або вчинення відповідних дій іншим працівником відповідного органу, підприємства, установи, організації</a:t>
            </a:r>
          </a:p>
        </p:txBody>
      </p:sp>
      <p:sp>
        <p:nvSpPr>
          <p:cNvPr id="161" name="TextBox 160"/>
          <p:cNvSpPr txBox="1"/>
          <p:nvPr/>
        </p:nvSpPr>
        <p:spPr>
          <a:xfrm rot="26400">
            <a:off x="857969" y="1710637"/>
            <a:ext cx="4011379" cy="101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 dirty="0">
                <a:latin typeface="Arial"/>
              </a:rPr>
              <a:t>- </a:t>
            </a:r>
            <a:r>
              <a:rPr lang="en-US" sz="1800" b="0" strike="noStrike" spc="-1" dirty="0" err="1">
                <a:latin typeface="Arial"/>
              </a:rPr>
              <a:t>якщо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конфлікт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інтересів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не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має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постійного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характеру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59829" y="1855440"/>
            <a:ext cx="2325189" cy="141027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just">
              <a:buNone/>
            </a:pPr>
            <a:r>
              <a:rPr lang="en-US" sz="1800" b="0" strike="noStrike" spc="-1" dirty="0" smtClean="0">
                <a:latin typeface="Arial"/>
              </a:rPr>
              <a:t>-</a:t>
            </a:r>
            <a:r>
              <a:rPr lang="uk-UA" sz="1800" b="0" strike="noStrike" spc="-1" dirty="0" smtClean="0">
                <a:latin typeface="Arial"/>
              </a:rPr>
              <a:t> </a:t>
            </a:r>
            <a:r>
              <a:rPr lang="en-US" sz="1800" b="0" strike="noStrike" spc="-1" dirty="0" err="1" smtClean="0">
                <a:latin typeface="Arial"/>
              </a:rPr>
              <a:t>при</a:t>
            </a:r>
            <a:r>
              <a:rPr lang="en-US" sz="1800" b="0" strike="noStrike" spc="-1" dirty="0" smtClean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наявності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реального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чи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потенційного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конфлікту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інтересів</a:t>
            </a:r>
            <a:endParaRPr lang="en-US" sz="1800" b="0" strike="noStrike" spc="-1" dirty="0">
              <a:latin typeface="Arial"/>
              <a:ea typeface="Microsoft YaHei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800600" y="3657600"/>
            <a:ext cx="3200400" cy="320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buNone/>
            </a:pPr>
            <a:r>
              <a:rPr lang="en-US" sz="1800" b="0" strike="noStrike" spc="-1">
                <a:latin typeface="Arial"/>
              </a:rPr>
              <a:t>- за рішенням керівника відповідного органу, підприємства, установи, організації або відповідного структурного підрозділу, в якому працює особа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3351</TotalTime>
  <Words>965</Words>
  <Application>Microsoft Office PowerPoint</Application>
  <PresentationFormat>Екран (4:3)</PresentationFormat>
  <Paragraphs>161</Paragraphs>
  <Slides>27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27</vt:i4>
      </vt:variant>
    </vt:vector>
  </HeadingPairs>
  <TitlesOfParts>
    <vt:vector size="42" baseType="lpstr">
      <vt:lpstr>Microsoft YaHei</vt:lpstr>
      <vt:lpstr>Arial</vt:lpstr>
      <vt:lpstr>Arial Black</vt:lpstr>
      <vt:lpstr>Book Antiqua</vt:lpstr>
      <vt:lpstr>Bookman Old Style</vt:lpstr>
      <vt:lpstr>DejaVu Sans</vt:lpstr>
      <vt:lpstr>Microsoft Sans Serif</vt:lpstr>
      <vt:lpstr>Noto Sans</vt:lpstr>
      <vt:lpstr>Symbol</vt:lpstr>
      <vt:lpstr>Times New Roman</vt:lpstr>
      <vt:lpstr>Trebuchet MS</vt:lpstr>
      <vt:lpstr>Wingdings</vt:lpstr>
      <vt:lpstr>Wingdings 3</vt:lpstr>
      <vt:lpstr>Office Theme</vt:lpstr>
      <vt:lpstr>Office Theme</vt:lpstr>
      <vt:lpstr>      Подільська районна в місті Києві державна адміністрація  Сектор з питань запобігання та виявлення корупції</vt:lpstr>
      <vt:lpstr>це конфлікт між публічно-правовими обов'язками і приватними інтересами державної посадової особи, за якого її приватні інтереси, котрі випливають з її положення як приватної особи, здатні неправомірним чином вплинути на виконання цією державною посадовою особою її офіційних обов'язків або функцій  </vt:lpstr>
      <vt:lpstr>Види конфлікту інтересів та їх відмінність </vt:lpstr>
      <vt:lpstr>Презентація PowerPoint</vt:lpstr>
      <vt:lpstr>Приблизний перелік позаслужбових стосунків із фізичними чи юридичними особами, що можуть зумовлювати існування приватного інтересу</vt:lpstr>
      <vt:lpstr>Де можуть визначатися службові/представницькі повноваження:</vt:lpstr>
      <vt:lpstr> Приклади конфлікту інтересів у державних службовців</vt:lpstr>
      <vt:lpstr>Врегулювання конфлікту інтересів</vt:lpstr>
      <vt:lpstr>Усунення від виконання завдання, вчинення дій, прийняття рішення чи участі в його прийнятті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Керівник несе відповідальність за неправомірні дії з врегулювання конфлікту інтересів (ст.172-9 КУпАП)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Відповідальність</vt:lpstr>
      <vt:lpstr>Адміністративні правопорушення, пов’язані з корупцією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Computer</dc:creator>
  <dc:description/>
  <cp:lastModifiedBy>Юріна Дар'я Вікторівна</cp:lastModifiedBy>
  <cp:revision>195</cp:revision>
  <cp:lastPrinted>2019-11-25T13:15:45Z</cp:lastPrinted>
  <dcterms:created xsi:type="dcterms:W3CDTF">2019-11-25T06:20:28Z</dcterms:created>
  <dcterms:modified xsi:type="dcterms:W3CDTF">2023-07-31T14:02:34Z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Екран (4:3)</vt:lpwstr>
  </property>
  <property fmtid="{D5CDD505-2E9C-101B-9397-08002B2CF9AE}" pid="4" name="Slides">
    <vt:i4>14</vt:i4>
  </property>
</Properties>
</file>