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sldIdLst>
    <p:sldId id="1180" r:id="rId2"/>
    <p:sldId id="1112" r:id="rId3"/>
    <p:sldId id="1113" r:id="rId4"/>
    <p:sldId id="1114" r:id="rId5"/>
    <p:sldId id="1115" r:id="rId6"/>
    <p:sldId id="1116" r:id="rId7"/>
    <p:sldId id="1117" r:id="rId8"/>
    <p:sldId id="1090" r:id="rId9"/>
    <p:sldId id="1118" r:id="rId10"/>
    <p:sldId id="1202" r:id="rId11"/>
    <p:sldId id="1122" r:id="rId12"/>
    <p:sldId id="1124" r:id="rId13"/>
    <p:sldId id="1126" r:id="rId14"/>
    <p:sldId id="1200" r:id="rId15"/>
    <p:sldId id="1091" r:id="rId16"/>
    <p:sldId id="1142" r:id="rId17"/>
    <p:sldId id="1098" r:id="rId18"/>
    <p:sldId id="1144" r:id="rId19"/>
    <p:sldId id="1146" r:id="rId20"/>
    <p:sldId id="1147" r:id="rId21"/>
    <p:sldId id="1160" r:id="rId22"/>
    <p:sldId id="1161" r:id="rId23"/>
    <p:sldId id="1162" r:id="rId24"/>
    <p:sldId id="1096" r:id="rId25"/>
    <p:sldId id="1164" r:id="rId26"/>
    <p:sldId id="1165" r:id="rId27"/>
    <p:sldId id="1166" r:id="rId28"/>
    <p:sldId id="1201" r:id="rId29"/>
    <p:sldId id="1197" r:id="rId30"/>
    <p:sldId id="1168" r:id="rId31"/>
    <p:sldId id="1095" r:id="rId32"/>
    <p:sldId id="1181" r:id="rId33"/>
    <p:sldId id="1198" r:id="rId34"/>
    <p:sldId id="1199" r:id="rId35"/>
    <p:sldId id="1183" r:id="rId36"/>
    <p:sldId id="1186" r:id="rId37"/>
    <p:sldId id="1093" r:id="rId38"/>
    <p:sldId id="1099" r:id="rId39"/>
    <p:sldId id="1185" r:id="rId40"/>
    <p:sldId id="1187" r:id="rId41"/>
    <p:sldId id="1188" r:id="rId42"/>
    <p:sldId id="1191" r:id="rId43"/>
    <p:sldId id="1193" r:id="rId44"/>
    <p:sldId id="1194" r:id="rId45"/>
    <p:sldId id="1195" r:id="rId46"/>
    <p:sldId id="1196" r:id="rId47"/>
    <p:sldId id="1189" r:id="rId48"/>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206" userDrawn="1">
          <p15:clr>
            <a:srgbClr val="A4A3A4"/>
          </p15:clr>
        </p15:guide>
        <p15:guide id="2" pos="28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yna.rudenko1" initials="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D15"/>
    <a:srgbClr val="33CCFF"/>
    <a:srgbClr val="DD296D"/>
    <a:srgbClr val="00FFFF"/>
    <a:srgbClr val="FAD3DA"/>
    <a:srgbClr val="E6E6E6"/>
    <a:srgbClr val="FF00FF"/>
    <a:srgbClr val="CCFF33"/>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p:restoredTop sz="99275"/>
  </p:normalViewPr>
  <p:slideViewPr>
    <p:cSldViewPr showGuides="1">
      <p:cViewPr varScale="1">
        <p:scale>
          <a:sx n="111" d="100"/>
          <a:sy n="111" d="100"/>
        </p:scale>
        <p:origin x="1788" y="102"/>
      </p:cViewPr>
      <p:guideLst>
        <p:guide orient="horz" pos="2206"/>
        <p:guide pos="2832"/>
      </p:guideLst>
    </p:cSldViewPr>
  </p:slideViewPr>
  <p:outlineViewPr>
    <p:cViewPr>
      <p:scale>
        <a:sx n="33" d="100"/>
        <a:sy n="33" d="100"/>
      </p:scale>
      <p:origin x="0" y="43"/>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______Microsoft_Excel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_Microsoft_Excel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_____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_____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_____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______Microsoft_Excel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Аркуш1!$B$1</c:f>
              <c:strCache>
                <c:ptCount val="1"/>
                <c:pt idx="0">
                  <c:v>Стовпець1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792-466B-A19E-B2079F8BC67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792-466B-A19E-B2079F8BC67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792-466B-A19E-B2079F8BC67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792-466B-A19E-B2079F8BC674}"/>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5792-466B-A19E-B2079F8BC67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uk-UA"/>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Аркуш1!$A$2:$A$6</c:f>
              <c:strCache>
                <c:ptCount val="5"/>
                <c:pt idx="0">
                  <c:v>Капітальний ремонт інженерних мереж (ХВП, ГВП, ЦО, КАНАЛІЗАЦІЯ) — 593,0 тис. грн.</c:v>
                </c:pt>
                <c:pt idx="1">
                  <c:v>Капітальний ремонт електричних мереж/електрощитових — 5127,1 тис. грн.</c:v>
                </c:pt>
                <c:pt idx="2">
                  <c:v>Капітальний ремонт міжбудинкових проходів — 1620,6 тис. грн.</c:v>
                </c:pt>
                <c:pt idx="3">
                  <c:v>Капітальний ремонт покрівель — 2978,6 тис. грн.</c:v>
                </c:pt>
                <c:pt idx="4">
                  <c:v>Капітальний ремонт житлового фонду на умовах співфінансування — 6376,9 тис. грн.</c:v>
                </c:pt>
              </c:strCache>
            </c:strRef>
          </c:cat>
          <c:val>
            <c:numRef>
              <c:f>Аркуш1!$B$2:$B$6</c:f>
              <c:numCache>
                <c:formatCode>General</c:formatCode>
                <c:ptCount val="5"/>
                <c:pt idx="0">
                  <c:v>593</c:v>
                </c:pt>
                <c:pt idx="1">
                  <c:v>5127.1000000000004</c:v>
                </c:pt>
                <c:pt idx="2">
                  <c:v>1620.6</c:v>
                </c:pt>
                <c:pt idx="3">
                  <c:v>2978.6</c:v>
                </c:pt>
                <c:pt idx="4">
                  <c:v>6376.9</c:v>
                </c:pt>
              </c:numCache>
            </c:numRef>
          </c:val>
          <c:extLst>
            <c:ext xmlns:c16="http://schemas.microsoft.com/office/drawing/2014/chart" uri="{C3380CC4-5D6E-409C-BE32-E72D297353CC}">
              <c16:uniqueId val="{00000000-92AC-41BA-9B7E-C3C44F930C2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uk-UA"/>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uk-UA"/>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en-US" sz="1400" b="0" i="0" u="none" strike="noStrike" kern="1200" spc="0" baseline="0">
                <a:solidFill>
                  <a:schemeClr val="tx1">
                    <a:lumMod val="65000"/>
                    <a:lumOff val="35000"/>
                  </a:schemeClr>
                </a:solidFill>
                <a:latin typeface="+mn-lt"/>
                <a:ea typeface="+mn-ea"/>
                <a:cs typeface="+mn-cs"/>
              </a:defRPr>
            </a:pPr>
            <a:r>
              <a:rPr lang="uk-UA" dirty="0" smtClean="0"/>
              <a:t>Вакциновано</a:t>
            </a:r>
            <a:endParaRPr lang="uk-UA" dirty="0"/>
          </a:p>
        </c:rich>
      </c:tx>
      <c:overlay val="0"/>
      <c:spPr>
        <a:noFill/>
        <a:ln>
          <a:noFill/>
        </a:ln>
        <a:effectLst/>
      </c:spPr>
      <c:txPr>
        <a:bodyPr rot="0" spcFirstLastPara="0" vertOverflow="ellipsis" vert="horz" wrap="square" anchor="ctr" anchorCtr="1"/>
        <a:lstStyle/>
        <a:p>
          <a:pPr defTabSz="914400">
            <a:defRPr lang="en-US" sz="1400" b="0" i="0" u="none" strike="noStrike" kern="1200" spc="0" baseline="0">
              <a:solidFill>
                <a:schemeClr val="tx1">
                  <a:lumMod val="65000"/>
                  <a:lumOff val="35000"/>
                </a:schemeClr>
              </a:solidFill>
              <a:latin typeface="+mn-lt"/>
              <a:ea typeface="+mn-ea"/>
              <a:cs typeface="+mn-cs"/>
            </a:defRPr>
          </a:pPr>
          <a:endParaRPr lang="uk-UA"/>
        </a:p>
      </c:txPr>
    </c:title>
    <c:autoTitleDeleted val="0"/>
    <c:plotArea>
      <c:layout/>
      <c:pieChart>
        <c:varyColors val="1"/>
        <c:ser>
          <c:idx val="0"/>
          <c:order val="0"/>
          <c:tx>
            <c:strRef>
              <c:f>Sheet1!$B$1</c:f>
              <c:strCache>
                <c:ptCount val="1"/>
                <c:pt idx="0">
                  <c:v>Вакциновано</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0A1-4260-87F0-6ED221FEDDE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0A1-4260-87F0-6ED221FEDDE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0A1-4260-87F0-6ED221FEDDE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0A1-4260-87F0-6ED221FEDDE3}"/>
              </c:ext>
            </c:extLst>
          </c:dPt>
          <c:dLbls>
            <c:spPr>
              <a:noFill/>
              <a:ln>
                <a:noFill/>
              </a:ln>
              <a:effectLst/>
            </c:spPr>
            <c:txPr>
              <a:bodyPr rot="0" spcFirstLastPara="0" vertOverflow="ellipsis" vert="horz" wrap="square" lIns="38100" tIns="19050" rIns="38100" bIns="19050" anchor="ctr" anchorCtr="1"/>
              <a:lstStyle/>
              <a:p>
                <a:pPr>
                  <a:defRPr lang="en-US" sz="900" b="0" i="0" u="none" strike="noStrike" kern="1200" baseline="0">
                    <a:solidFill>
                      <a:schemeClr val="tx1">
                        <a:lumMod val="75000"/>
                        <a:lumOff val="25000"/>
                      </a:schemeClr>
                    </a:solidFill>
                    <a:latin typeface="+mn-lt"/>
                    <a:ea typeface="+mn-ea"/>
                    <a:cs typeface="+mn-cs"/>
                  </a:defRPr>
                </a:pPr>
                <a:endParaRPr lang="uk-UA"/>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Однією дозою щеплено </c:v>
                </c:pt>
                <c:pt idx="1">
                  <c:v>Двома дозами щеплено </c:v>
                </c:pt>
                <c:pt idx="2">
                  <c:v>Трьома дозами щеплено </c:v>
                </c:pt>
                <c:pt idx="3">
                  <c:v>Чотирма дозами щеплено </c:v>
                </c:pt>
              </c:strCache>
            </c:strRef>
          </c:cat>
          <c:val>
            <c:numRef>
              <c:f>Sheet1!$B$2:$B$5</c:f>
              <c:numCache>
                <c:formatCode>General</c:formatCode>
                <c:ptCount val="4"/>
                <c:pt idx="0">
                  <c:v>558</c:v>
                </c:pt>
                <c:pt idx="1">
                  <c:v>630</c:v>
                </c:pt>
                <c:pt idx="2">
                  <c:v>2394</c:v>
                </c:pt>
                <c:pt idx="3">
                  <c:v>2672</c:v>
                </c:pt>
              </c:numCache>
            </c:numRef>
          </c:val>
          <c:extLst>
            <c:ext xmlns:c16="http://schemas.microsoft.com/office/drawing/2014/chart" uri="{C3380CC4-5D6E-409C-BE32-E72D297353CC}">
              <c16:uniqueId val="{00000008-D0A1-4260-87F0-6ED221FEDDE3}"/>
            </c:ext>
          </c:extLst>
        </c:ser>
        <c:dLbls>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uk-UA"/>
        </a:p>
      </c:txPr>
    </c:legend>
    <c:plotVisOnly val="1"/>
    <c:dispBlanksAs val="gap"/>
    <c:showDLblsOverMax val="0"/>
  </c:chart>
  <c:spPr>
    <a:noFill/>
    <a:ln>
      <a:noFill/>
    </a:ln>
    <a:effectLst/>
  </c:spPr>
  <c:txPr>
    <a:bodyPr/>
    <a:lstStyle/>
    <a:p>
      <a:pPr>
        <a:defRPr lang="en-US"/>
      </a:pPr>
      <a:endParaRPr lang="uk-UA"/>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Аркуш1!$B$1</c:f>
              <c:strCache>
                <c:ptCount val="1"/>
                <c:pt idx="0">
                  <c:v>Продаж</c:v>
                </c:pt>
              </c:strCache>
            </c:strRef>
          </c:tx>
          <c:explosion val="33"/>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838-44D4-8236-9F29C5D64F5B}"/>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838-44D4-8236-9F29C5D64F5B}"/>
              </c:ext>
            </c:extLst>
          </c:dPt>
          <c:dLbls>
            <c:dLbl>
              <c:idx val="0"/>
              <c:layout>
                <c:manualLayout>
                  <c:x val="-9.4202898550724695E-2"/>
                  <c:y val="-7.5884704888473403E-2"/>
                </c:manualLayout>
              </c:layout>
              <c:tx>
                <c:rich>
                  <a:bodyPr rot="0" spcFirstLastPara="1" vertOverflow="ellipsis" vert="horz" wrap="square" lIns="38100" tIns="19050" rIns="38100" bIns="19050" anchor="ctr" anchorCtr="1">
                    <a:spAutoFit/>
                  </a:bodyPr>
                  <a:lstStyle/>
                  <a:p>
                    <a:pPr>
                      <a:defRPr lang="en-US" sz="18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ru-RU" dirty="0" err="1" smtClean="0"/>
                      <a:t>Капітальні</a:t>
                    </a:r>
                    <a:r>
                      <a:rPr lang="ru-RU" dirty="0" smtClean="0"/>
                      <a:t> </a:t>
                    </a:r>
                    <a:r>
                      <a:rPr lang="ru-RU" dirty="0" err="1" smtClean="0"/>
                      <a:t>ремонти</a:t>
                    </a:r>
                    <a:r>
                      <a:rPr lang="ru-RU" dirty="0" smtClean="0"/>
                      <a:t> </a:t>
                    </a:r>
                    <a:r>
                      <a:rPr lang="ru-RU" dirty="0" err="1" smtClean="0"/>
                      <a:t>закладів</a:t>
                    </a:r>
                    <a:r>
                      <a:rPr lang="ru-RU" baseline="0" dirty="0" smtClean="0"/>
                      <a:t> </a:t>
                    </a:r>
                    <a:r>
                      <a:rPr lang="ru-RU" baseline="0" dirty="0" err="1" smtClean="0"/>
                      <a:t>освіти</a:t>
                    </a:r>
                    <a:r>
                      <a:rPr lang="ru-RU" baseline="0" dirty="0" smtClean="0"/>
                      <a:t/>
                    </a:r>
                    <a:br>
                      <a:rPr lang="ru-RU" baseline="0" dirty="0" smtClean="0"/>
                    </a:br>
                    <a:r>
                      <a:rPr lang="ru-RU" baseline="0" dirty="0" smtClean="0"/>
                      <a:t>64160,933 тис. </a:t>
                    </a:r>
                    <a:r>
                      <a:rPr lang="ru-RU" baseline="0" dirty="0" err="1" smtClean="0"/>
                      <a:t>грн</a:t>
                    </a:r>
                    <a:endParaRPr lang="ru-RU" dirty="0"/>
                  </a:p>
                </c:rich>
              </c:tx>
              <c:spPr>
                <a:noFill/>
                <a:ln>
                  <a:noFill/>
                </a:ln>
                <a:effectLst/>
              </c:spPr>
              <c:txPr>
                <a:bodyPr rot="0" spcFirstLastPara="1" vertOverflow="ellipsis" vert="horz" wrap="square" lIns="38100" tIns="19050" rIns="38100" bIns="19050" anchor="ctr" anchorCtr="1">
                  <a:spAutoFit/>
                </a:bodyPr>
                <a:lstStyle/>
                <a:p>
                  <a:pPr>
                    <a:defRPr lang="en-US" sz="18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uk-UA"/>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27965023393815"/>
                      <c:h val="0.190003626470754"/>
                    </c:manualLayout>
                  </c15:layout>
                </c:ext>
                <c:ext xmlns:c16="http://schemas.microsoft.com/office/drawing/2014/chart" uri="{C3380CC4-5D6E-409C-BE32-E72D297353CC}">
                  <c16:uniqueId val="{00000001-C838-44D4-8236-9F29C5D64F5B}"/>
                </c:ext>
              </c:extLst>
            </c:dLbl>
            <c:dLbl>
              <c:idx val="1"/>
              <c:layout>
                <c:manualLayout>
                  <c:x val="3.7439661074974297E-2"/>
                  <c:y val="4.3779637435657701E-2"/>
                </c:manualLayout>
              </c:layout>
              <c:tx>
                <c:rich>
                  <a:bodyPr rot="0" spcFirstLastPara="1" vertOverflow="ellipsis" vert="horz" wrap="square" lIns="38100" tIns="19050" rIns="38100" bIns="19050" anchor="ctr" anchorCtr="1">
                    <a:spAutoFit/>
                  </a:bodyPr>
                  <a:lstStyle/>
                  <a:p>
                    <a:pPr>
                      <a:defRPr lang="en-US" sz="18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ru-RU" baseline="0" dirty="0" err="1" smtClean="0">
                        <a:solidFill>
                          <a:schemeClr val="tx1"/>
                        </a:solidFill>
                      </a:rPr>
                      <a:t>Капітальні</a:t>
                    </a:r>
                    <a:r>
                      <a:rPr lang="ru-RU" baseline="0" dirty="0" smtClean="0">
                        <a:solidFill>
                          <a:schemeClr val="tx1"/>
                        </a:solidFill>
                      </a:rPr>
                      <a:t> </a:t>
                    </a:r>
                    <a:r>
                      <a:rPr lang="ru-RU" baseline="0" dirty="0" err="1" smtClean="0">
                        <a:solidFill>
                          <a:schemeClr val="tx1"/>
                        </a:solidFill>
                      </a:rPr>
                      <a:t>ремонти</a:t>
                    </a:r>
                    <a:r>
                      <a:rPr lang="ru-RU" baseline="0" dirty="0" smtClean="0">
                        <a:solidFill>
                          <a:schemeClr val="tx1"/>
                        </a:solidFill>
                      </a:rPr>
                      <a:t> </a:t>
                    </a:r>
                    <a:r>
                      <a:rPr lang="ru-RU" baseline="0" dirty="0" err="1" smtClean="0">
                        <a:solidFill>
                          <a:schemeClr val="tx1"/>
                        </a:solidFill>
                      </a:rPr>
                      <a:t>найпростіших</a:t>
                    </a:r>
                    <a:r>
                      <a:rPr lang="ru-RU" baseline="0" dirty="0" smtClean="0">
                        <a:solidFill>
                          <a:schemeClr val="tx1"/>
                        </a:solidFill>
                      </a:rPr>
                      <a:t> </a:t>
                    </a:r>
                    <a:r>
                      <a:rPr lang="ru-RU" baseline="0" dirty="0" err="1" smtClean="0">
                        <a:solidFill>
                          <a:schemeClr val="tx1"/>
                        </a:solidFill>
                      </a:rPr>
                      <a:t>укриттів</a:t>
                    </a:r>
                    <a:r>
                      <a:rPr lang="ru-RU" baseline="0" dirty="0">
                        <a:solidFill>
                          <a:schemeClr val="tx1"/>
                        </a:solidFill>
                      </a:rPr>
                      <a:t>
</a:t>
                    </a:r>
                    <a:r>
                      <a:rPr lang="ru-RU" baseline="0" dirty="0" smtClean="0">
                        <a:solidFill>
                          <a:schemeClr val="tx1"/>
                        </a:solidFill>
                      </a:rPr>
                      <a:t>8400,0 тис. </a:t>
                    </a:r>
                    <a:r>
                      <a:rPr lang="ru-RU" baseline="0" dirty="0" err="1" smtClean="0">
                        <a:solidFill>
                          <a:schemeClr val="tx1"/>
                        </a:solidFill>
                      </a:rPr>
                      <a:t>грн</a:t>
                    </a:r>
                    <a:endParaRPr lang="ru-RU" dirty="0">
                      <a:solidFill>
                        <a:schemeClr val="tx1"/>
                      </a:solidFill>
                    </a:endParaRPr>
                  </a:p>
                </c:rich>
              </c:tx>
              <c:spPr>
                <a:noFill/>
                <a:ln>
                  <a:noFill/>
                </a:ln>
                <a:effectLst/>
              </c:spPr>
              <c:txPr>
                <a:bodyPr rot="0" spcFirstLastPara="1" vertOverflow="ellipsis" vert="horz" wrap="square" lIns="38100" tIns="19050" rIns="38100" bIns="19050" anchor="ctr" anchorCtr="1">
                  <a:spAutoFit/>
                </a:bodyPr>
                <a:lstStyle/>
                <a:p>
                  <a:pPr>
                    <a:defRPr lang="en-US" sz="18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uk-UA"/>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33303748716193099"/>
                      <c:h val="0.250419526131962"/>
                    </c:manualLayout>
                  </c15:layout>
                </c:ext>
                <c:ext xmlns:c16="http://schemas.microsoft.com/office/drawing/2014/chart" uri="{C3380CC4-5D6E-409C-BE32-E72D297353CC}">
                  <c16:uniqueId val="{00000003-C838-44D4-8236-9F29C5D64F5B}"/>
                </c:ext>
              </c:extLst>
            </c:dLbl>
            <c:spPr>
              <a:noFill/>
              <a:ln>
                <a:noFill/>
              </a:ln>
              <a:effectLst/>
            </c:spPr>
            <c:txPr>
              <a:bodyPr rot="0" spcFirstLastPara="1" vertOverflow="ellipsis" vert="horz" wrap="square" lIns="38100" tIns="19050" rIns="38100" bIns="19050" anchor="ctr" anchorCtr="1">
                <a:spAutoFit/>
              </a:bodyPr>
              <a:lstStyle/>
              <a:p>
                <a:pPr>
                  <a:defRPr lang="en-US" sz="18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uk-UA"/>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Аркуш1!$A$2:$A$3</c:f>
              <c:strCache>
                <c:ptCount val="2"/>
                <c:pt idx="0">
                  <c:v>Капітальні ремонти </c:v>
                </c:pt>
                <c:pt idx="1">
                  <c:v>Ремонти найпростіших укриттів</c:v>
                </c:pt>
              </c:strCache>
            </c:strRef>
          </c:cat>
          <c:val>
            <c:numRef>
              <c:f>Аркуш1!$B$2:$B$3</c:f>
              <c:numCache>
                <c:formatCode>General</c:formatCode>
                <c:ptCount val="2"/>
                <c:pt idx="0">
                  <c:v>72560</c:v>
                </c:pt>
                <c:pt idx="1">
                  <c:v>8400</c:v>
                </c:pt>
              </c:numCache>
            </c:numRef>
          </c:val>
          <c:extLst>
            <c:ext xmlns:c16="http://schemas.microsoft.com/office/drawing/2014/chart" uri="{C3380CC4-5D6E-409C-BE32-E72D297353CC}">
              <c16:uniqueId val="{00000004-C838-44D4-8236-9F29C5D64F5B}"/>
            </c:ext>
          </c:extLst>
        </c:ser>
        <c:dLbls>
          <c:showLegendKey val="0"/>
          <c:showVal val="0"/>
          <c:showCatName val="0"/>
          <c:showSerName val="0"/>
          <c:showPercent val="1"/>
          <c:showBubbleSize val="0"/>
          <c:showLeaderLines val="1"/>
        </c:dLbls>
        <c:firstSliceAng val="65"/>
      </c:pieChart>
      <c:spPr>
        <a:noFill/>
        <a:ln>
          <a:noFill/>
        </a:ln>
        <a:effectLst/>
      </c:spPr>
    </c:plotArea>
    <c:plotVisOnly val="1"/>
    <c:dispBlanksAs val="gap"/>
    <c:showDLblsOverMax val="0"/>
  </c:chart>
  <c:spPr>
    <a:noFill/>
    <a:ln>
      <a:noFill/>
    </a:ln>
    <a:effectLst/>
  </c:spPr>
  <c:txPr>
    <a:bodyPr/>
    <a:lstStyle/>
    <a:p>
      <a:pPr>
        <a:defRPr lang="en-US"/>
      </a:pPr>
      <a:endParaRPr lang="uk-UA"/>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130" b="1" i="0" u="none" strike="noStrike" kern="1200" baseline="0">
                <a:solidFill>
                  <a:schemeClr val="tx2"/>
                </a:solidFill>
                <a:latin typeface="+mn-lt"/>
                <a:ea typeface="+mn-ea"/>
                <a:cs typeface="+mn-cs"/>
              </a:defRPr>
            </a:pPr>
            <a:r>
              <a:rPr lang="ru-RU" dirty="0" err="1" smtClean="0">
                <a:solidFill>
                  <a:schemeClr val="tx1"/>
                </a:solidFill>
                <a:latin typeface="Times New Roman" panose="02020603050405020304" pitchFamily="18" charset="0"/>
                <a:cs typeface="Times New Roman" panose="02020603050405020304" pitchFamily="18" charset="0"/>
              </a:rPr>
              <a:t>Поточні</a:t>
            </a:r>
            <a:r>
              <a:rPr lang="ru-RU" baseline="0" dirty="0" smtClean="0">
                <a:solidFill>
                  <a:schemeClr val="tx1"/>
                </a:solidFill>
                <a:latin typeface="Times New Roman" panose="02020603050405020304" pitchFamily="18" charset="0"/>
                <a:cs typeface="Times New Roman" panose="02020603050405020304" pitchFamily="18" charset="0"/>
              </a:rPr>
              <a:t> </a:t>
            </a:r>
            <a:r>
              <a:rPr lang="ru-RU" baseline="0" dirty="0" err="1" smtClean="0">
                <a:solidFill>
                  <a:schemeClr val="tx1"/>
                </a:solidFill>
                <a:latin typeface="Times New Roman" panose="02020603050405020304" pitchFamily="18" charset="0"/>
                <a:cs typeface="Times New Roman" panose="02020603050405020304" pitchFamily="18" charset="0"/>
              </a:rPr>
              <a:t>ремонти</a:t>
            </a:r>
            <a:endParaRPr lang="ru-RU" dirty="0">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0.34353629246916401"/>
          <c:y val="0.163712362852375"/>
        </c:manualLayout>
      </c:layout>
      <c:overlay val="0"/>
      <c:spPr>
        <a:noFill/>
        <a:ln>
          <a:noFill/>
        </a:ln>
        <a:effectLst/>
      </c:spPr>
      <c:txPr>
        <a:bodyPr rot="0" spcFirstLastPara="1" vertOverflow="ellipsis" vert="horz" wrap="square" anchor="ctr" anchorCtr="1"/>
        <a:lstStyle/>
        <a:p>
          <a:pPr>
            <a:defRPr lang="en-US" sz="2130" b="1" i="0" u="none" strike="noStrike" kern="1200" baseline="0">
              <a:solidFill>
                <a:schemeClr val="tx2"/>
              </a:solidFill>
              <a:latin typeface="+mn-lt"/>
              <a:ea typeface="+mn-ea"/>
              <a:cs typeface="+mn-cs"/>
            </a:defRPr>
          </a:pPr>
          <a:endParaRPr lang="uk-UA"/>
        </a:p>
      </c:txPr>
    </c:title>
    <c:autoTitleDeleted val="0"/>
    <c:plotArea>
      <c:layout>
        <c:manualLayout>
          <c:layoutTarget val="inner"/>
          <c:xMode val="edge"/>
          <c:yMode val="edge"/>
          <c:x val="2.69302740184751E-2"/>
          <c:y val="7.8145765959331898E-2"/>
          <c:w val="0.25979204356379798"/>
          <c:h val="0.617382123185517"/>
        </c:manualLayout>
      </c:layout>
      <c:doughnutChart>
        <c:varyColors val="1"/>
        <c:ser>
          <c:idx val="0"/>
          <c:order val="0"/>
          <c:tx>
            <c:strRef>
              <c:f>Аркуш1!$B$1</c:f>
              <c:strCache>
                <c:ptCount val="1"/>
                <c:pt idx="0">
                  <c:v>Продаж</c:v>
                </c:pt>
              </c:strCache>
            </c:strRef>
          </c:tx>
          <c:dPt>
            <c:idx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1-ACCF-46FE-B5FD-58E09C1C66A0}"/>
              </c:ext>
            </c:extLst>
          </c:dPt>
          <c:dPt>
            <c:idx val="1"/>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3-ACCF-46FE-B5FD-58E09C1C66A0}"/>
              </c:ext>
            </c:extLst>
          </c:dPt>
          <c:dPt>
            <c:idx val="2"/>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5-ACCF-46FE-B5FD-58E09C1C66A0}"/>
              </c:ext>
            </c:extLst>
          </c:dPt>
          <c:dLbls>
            <c:spPr>
              <a:noFill/>
              <a:ln>
                <a:noFill/>
              </a:ln>
              <a:effectLst/>
            </c:spPr>
            <c:txPr>
              <a:bodyPr rot="0" spcFirstLastPara="1" vertOverflow="ellipsis" vert="horz" wrap="square" lIns="38100" tIns="19050" rIns="38100" bIns="19050" anchor="ctr" anchorCtr="1">
                <a:spAutoFit/>
              </a:bodyPr>
              <a:lstStyle/>
              <a:p>
                <a:pPr>
                  <a:defRPr lang="en-US"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Аркуш1!$A$2:$A$4</c:f>
              <c:strCache>
                <c:ptCount val="3"/>
                <c:pt idx="0">
                  <c:v>ремонти приміщень, вхідних груп та інше</c:v>
                </c:pt>
                <c:pt idx="1">
                  <c:v>ремонти покрівель</c:v>
                </c:pt>
                <c:pt idx="2">
                  <c:v>ремонти ЦО, ХВП, ГВП та каналізації</c:v>
                </c:pt>
              </c:strCache>
            </c:strRef>
          </c:cat>
          <c:val>
            <c:numRef>
              <c:f>Аркуш1!$B$2:$B$4</c:f>
              <c:numCache>
                <c:formatCode>General</c:formatCode>
                <c:ptCount val="3"/>
                <c:pt idx="0">
                  <c:v>10336.1</c:v>
                </c:pt>
                <c:pt idx="1">
                  <c:v>1501.1</c:v>
                </c:pt>
                <c:pt idx="2">
                  <c:v>4976.5</c:v>
                </c:pt>
              </c:numCache>
            </c:numRef>
          </c:val>
          <c:extLst>
            <c:ext xmlns:c16="http://schemas.microsoft.com/office/drawing/2014/chart" uri="{C3380CC4-5D6E-409C-BE32-E72D297353CC}">
              <c16:uniqueId val="{00000006-ACCF-46FE-B5FD-58E09C1C66A0}"/>
            </c:ext>
          </c:extLst>
        </c:ser>
        <c:dLbls>
          <c:showLegendKey val="0"/>
          <c:showVal val="1"/>
          <c:showCatName val="0"/>
          <c:showSerName val="0"/>
          <c:showPercent val="0"/>
          <c:showBubbleSize val="0"/>
          <c:showLeaderLines val="1"/>
        </c:dLbls>
        <c:firstSliceAng val="0"/>
        <c:holeSize val="75"/>
      </c:doughnutChart>
      <c:spPr>
        <a:noFill/>
        <a:ln>
          <a:noFill/>
        </a:ln>
        <a:effectLst/>
      </c:spPr>
    </c:plotArea>
    <c:legend>
      <c:legendPos val="r"/>
      <c:layout>
        <c:manualLayout>
          <c:xMode val="edge"/>
          <c:yMode val="edge"/>
          <c:x val="0.30247900857133603"/>
          <c:y val="0.24826604239578301"/>
          <c:w val="0.642851282690592"/>
          <c:h val="0.234308779663019"/>
        </c:manualLayout>
      </c:layout>
      <c:overlay val="0"/>
      <c:spPr>
        <a:noFill/>
        <a:ln>
          <a:noFill/>
        </a:ln>
        <a:effectLst/>
      </c:spPr>
      <c:txPr>
        <a:bodyPr rot="0" spcFirstLastPara="1" vertOverflow="ellipsis" vert="horz" wrap="square" anchor="ctr" anchorCtr="1"/>
        <a:lstStyle/>
        <a:p>
          <a:pPr>
            <a:defRPr lang="en-US" sz="2000" b="1" i="0" u="none" strike="noStrike" kern="1200" baseline="0">
              <a:solidFill>
                <a:schemeClr val="tx1"/>
              </a:solidFill>
              <a:latin typeface="Times New Roman" panose="02020603050405020304" pitchFamily="18" charset="0"/>
              <a:ea typeface="+mn-ea"/>
              <a:cs typeface="+mn-cs"/>
            </a:defRPr>
          </a:pPr>
          <a:endParaRPr lang="uk-UA"/>
        </a:p>
      </c:txPr>
    </c:legend>
    <c:plotVisOnly val="1"/>
    <c:dispBlanksAs val="gap"/>
    <c:showDLblsOverMax val="0"/>
  </c:chart>
  <c:spPr>
    <a:noFill/>
    <a:ln>
      <a:noFill/>
    </a:ln>
    <a:effectLst/>
  </c:spPr>
  <c:txPr>
    <a:bodyPr/>
    <a:lstStyle/>
    <a:p>
      <a:pPr>
        <a:defRPr lang="en-US"/>
      </a:pPr>
      <a:endParaRPr lang="uk-UA"/>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71247903932878798"/>
          <c:y val="0.31723639502561901"/>
          <c:w val="0.25476580644505797"/>
          <c:h val="0.66477230803568499"/>
        </c:manualLayout>
      </c:layout>
      <c:doughnutChart>
        <c:varyColors val="1"/>
        <c:ser>
          <c:idx val="0"/>
          <c:order val="0"/>
          <c:tx>
            <c:strRef>
              <c:f>Аркуш1!$B$1</c:f>
              <c:strCache>
                <c:ptCount val="1"/>
                <c:pt idx="0">
                  <c:v>Продаж</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C388-4945-9A51-6C2E48F8F5D3}"/>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C388-4945-9A51-6C2E48F8F5D3}"/>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C388-4945-9A51-6C2E48F8F5D3}"/>
              </c:ext>
            </c:extLst>
          </c:dPt>
          <c:dLbls>
            <c:dLbl>
              <c:idx val="0"/>
              <c:spPr>
                <a:noFill/>
                <a:ln>
                  <a:noFill/>
                </a:ln>
                <a:effectLst/>
              </c:spPr>
              <c:txPr>
                <a:bodyPr rot="0" spcFirstLastPara="1" vertOverflow="ellipsis" vert="horz" wrap="square" lIns="38100" tIns="19050" rIns="38100" bIns="19050" anchor="ctr" anchorCtr="1">
                  <a:spAutoFit/>
                </a:bodyPr>
                <a:lstStyle/>
                <a:p>
                  <a:pPr>
                    <a:defRPr lang="en-US" sz="2000" b="1" i="0" u="none" strike="noStrike" kern="1200" baseline="0">
                      <a:solidFill>
                        <a:schemeClr val="tx1"/>
                      </a:solidFill>
                      <a:latin typeface="Times New Roman" panose="02020603050405020304" pitchFamily="18" charset="0"/>
                      <a:ea typeface="+mn-ea"/>
                      <a:cs typeface="+mn-cs"/>
                    </a:defRPr>
                  </a:pPr>
                  <a:endParaRPr lang="uk-UA"/>
                </a:p>
              </c:txPr>
              <c:showLegendKey val="0"/>
              <c:showVal val="1"/>
              <c:showCatName val="0"/>
              <c:showSerName val="0"/>
              <c:showPercent val="0"/>
              <c:showBubbleSize val="0"/>
              <c:extLst>
                <c:ext xmlns:c16="http://schemas.microsoft.com/office/drawing/2014/chart" uri="{C3380CC4-5D6E-409C-BE32-E72D297353CC}">
                  <c16:uniqueId val="{00000001-C388-4945-9A51-6C2E48F8F5D3}"/>
                </c:ext>
              </c:extLst>
            </c:dLbl>
            <c:dLbl>
              <c:idx val="1"/>
              <c:layout/>
              <c:tx>
                <c:rich>
                  <a:bodyPr/>
                  <a:lstStyle/>
                  <a:p>
                    <a:fld id="{ECA577A1-32EC-4E53-9F5A-5F284D4E45DA}" type="VALUE">
                      <a:rPr lang="en-US"/>
                      <a:pPr/>
                      <a:t>[ЗНАЧЕННЯ]</a:t>
                    </a:fld>
                    <a:endParaRPr lang="uk-UA"/>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C388-4945-9A51-6C2E48F8F5D3}"/>
                </c:ext>
              </c:extLst>
            </c:dLbl>
            <c:dLbl>
              <c:idx val="2"/>
              <c:spPr>
                <a:noFill/>
                <a:ln>
                  <a:noFill/>
                </a:ln>
                <a:effectLst/>
              </c:spPr>
              <c:txPr>
                <a:bodyPr rot="0" spcFirstLastPara="1" vertOverflow="ellipsis" vert="horz" wrap="square" lIns="38100" tIns="19050" rIns="38100" bIns="19050" anchor="ctr" anchorCtr="1">
                  <a:spAutoFit/>
                </a:bodyPr>
                <a:lstStyle/>
                <a:p>
                  <a:pPr>
                    <a:defRPr lang="en-US"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extLst>
                <c:ext xmlns:c16="http://schemas.microsoft.com/office/drawing/2014/chart" uri="{C3380CC4-5D6E-409C-BE32-E72D297353CC}">
                  <c16:uniqueId val="{00000005-C388-4945-9A51-6C2E48F8F5D3}"/>
                </c:ext>
              </c:extLst>
            </c:dLbl>
            <c:spPr>
              <a:noFill/>
              <a:ln>
                <a:noFill/>
              </a:ln>
              <a:effectLst/>
            </c:spPr>
            <c:txPr>
              <a:bodyPr rot="0" spcFirstLastPara="1" vertOverflow="ellipsis" vert="horz" wrap="square" lIns="38100" tIns="19050" rIns="38100" bIns="19050" anchor="ctr" anchorCtr="1">
                <a:spAutoFit/>
              </a:bodyPr>
              <a:lstStyle/>
              <a:p>
                <a:pPr>
                  <a:defRPr lang="en-US" sz="2000" b="0" i="0" u="none" strike="noStrike" kern="1200" baseline="0">
                    <a:solidFill>
                      <a:schemeClr val="tx1">
                        <a:lumMod val="75000"/>
                        <a:lumOff val="25000"/>
                      </a:schemeClr>
                    </a:solidFill>
                    <a:latin typeface="+mn-lt"/>
                    <a:ea typeface="+mn-ea"/>
                    <a:cs typeface="+mn-cs"/>
                  </a:defRPr>
                </a:pPr>
                <a:endParaRPr lang="uk-UA"/>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Аркуш1!$A$2:$A$4</c:f>
              <c:strCache>
                <c:ptCount val="3"/>
                <c:pt idx="0">
                  <c:v>протипожежні заходи</c:v>
                </c:pt>
                <c:pt idx="1">
                  <c:v>господарчі товари</c:v>
                </c:pt>
                <c:pt idx="2">
                  <c:v>облаштування укриттів</c:v>
                </c:pt>
              </c:strCache>
            </c:strRef>
          </c:cat>
          <c:val>
            <c:numRef>
              <c:f>Аркуш1!$B$2:$B$4</c:f>
              <c:numCache>
                <c:formatCode>General</c:formatCode>
                <c:ptCount val="3"/>
                <c:pt idx="0">
                  <c:v>22077.3</c:v>
                </c:pt>
                <c:pt idx="1">
                  <c:v>11194.3</c:v>
                </c:pt>
                <c:pt idx="2">
                  <c:v>14828.8</c:v>
                </c:pt>
              </c:numCache>
            </c:numRef>
          </c:val>
          <c:extLst>
            <c:ext xmlns:c16="http://schemas.microsoft.com/office/drawing/2014/chart" uri="{C3380CC4-5D6E-409C-BE32-E72D297353CC}">
              <c16:uniqueId val="{00000006-C388-4945-9A51-6C2E48F8F5D3}"/>
            </c:ext>
          </c:extLst>
        </c:ser>
        <c:dLbls>
          <c:showLegendKey val="0"/>
          <c:showVal val="0"/>
          <c:showCatName val="0"/>
          <c:showSerName val="0"/>
          <c:showPercent val="1"/>
          <c:showBubbleSize val="0"/>
          <c:showLeaderLines val="1"/>
        </c:dLbls>
        <c:firstSliceAng val="0"/>
        <c:holeSize val="75"/>
      </c:doughnutChart>
      <c:spPr>
        <a:noFill/>
        <a:ln>
          <a:noFill/>
        </a:ln>
        <a:effectLst/>
      </c:spPr>
    </c:plotArea>
    <c:legend>
      <c:legendPos val="r"/>
      <c:layout>
        <c:manualLayout>
          <c:xMode val="edge"/>
          <c:yMode val="edge"/>
          <c:x val="0.37043707110504998"/>
          <c:y val="0.73483259239251397"/>
          <c:w val="0.32942804261957098"/>
          <c:h val="0.233500834989816"/>
        </c:manualLayout>
      </c:layout>
      <c:overlay val="0"/>
      <c:spPr>
        <a:noFill/>
        <a:ln>
          <a:noFill/>
        </a:ln>
        <a:effectLst/>
      </c:spPr>
      <c:txPr>
        <a:bodyPr rot="0" spcFirstLastPara="1" vertOverflow="ellipsis" vert="horz" wrap="square" anchor="ctr" anchorCtr="1"/>
        <a:lstStyle/>
        <a:p>
          <a:pPr>
            <a:defRPr lang="en-US" sz="2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uk-UA"/>
        </a:p>
      </c:txPr>
    </c:legend>
    <c:plotVisOnly val="1"/>
    <c:dispBlanksAs val="gap"/>
    <c:showDLblsOverMax val="0"/>
  </c:chart>
  <c:spPr>
    <a:noFill/>
    <a:ln>
      <a:noFill/>
    </a:ln>
    <a:effectLst/>
  </c:spPr>
  <c:txPr>
    <a:bodyPr/>
    <a:lstStyle/>
    <a:p>
      <a:pPr>
        <a:defRPr lang="en-US"/>
      </a:pPr>
      <a:endParaRPr lang="uk-UA"/>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9.6477593078642954E-2"/>
          <c:y val="8.4180979826834635E-3"/>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uk-UA"/>
        </a:p>
      </c:txPr>
    </c:title>
    <c:autoTitleDeleted val="0"/>
    <c:plotArea>
      <c:layout/>
      <c:pieChart>
        <c:varyColors val="1"/>
        <c:ser>
          <c:idx val="0"/>
          <c:order val="0"/>
          <c:tx>
            <c:strRef>
              <c:f>Аркуш1!$B$1</c:f>
              <c:strCache>
                <c:ptCount val="1"/>
                <c:pt idx="0">
                  <c:v>Облік внутрішньо переміщених осіб
</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1EE-4FBA-9A1B-14014705F4C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1EE-4FBA-9A1B-14014705F4C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1EE-4FBA-9A1B-14014705F4C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uk-UA"/>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Аркуш1!$A$2:$A$4</c:f>
              <c:strCache>
                <c:ptCount val="3"/>
                <c:pt idx="0">
                  <c:v>Перебуває на обліку з 2014 року - 23442 </c:v>
                </c:pt>
                <c:pt idx="1">
                  <c:v>Видано довідки внутрішньо переміщеної особи з 24.02.2022 р. до 30.06.2023 р. - 15033</c:v>
                </c:pt>
                <c:pt idx="2">
                  <c:v>Подано заяви на допомогу на проживання з 24.02.2022 р. до 30.06.2023 р. - 8506</c:v>
                </c:pt>
              </c:strCache>
            </c:strRef>
          </c:cat>
          <c:val>
            <c:numRef>
              <c:f>Аркуш1!$B$2:$B$4</c:f>
              <c:numCache>
                <c:formatCode>General</c:formatCode>
                <c:ptCount val="3"/>
                <c:pt idx="0">
                  <c:v>23442</c:v>
                </c:pt>
                <c:pt idx="1">
                  <c:v>15033</c:v>
                </c:pt>
                <c:pt idx="2">
                  <c:v>8506</c:v>
                </c:pt>
              </c:numCache>
            </c:numRef>
          </c:val>
          <c:extLst>
            <c:ext xmlns:c16="http://schemas.microsoft.com/office/drawing/2014/chart" uri="{C3380CC4-5D6E-409C-BE32-E72D297353CC}">
              <c16:uniqueId val="{00000000-35FD-48C0-B096-C1337A327BD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uk-UA"/>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uk-UA"/>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1927469135802499"/>
          <c:y val="1.50807896344851E-4"/>
        </c:manualLayout>
      </c:layout>
      <c:overlay val="0"/>
      <c:spPr>
        <a:noFill/>
        <a:ln>
          <a:noFill/>
        </a:ln>
        <a:effectLst/>
      </c:spPr>
      <c:txPr>
        <a:bodyPr rot="0" spcFirstLastPara="1" vertOverflow="ellipsis" vert="horz" wrap="square" anchor="ctr" anchorCtr="1"/>
        <a:lstStyle/>
        <a:p>
          <a:pPr>
            <a:defRPr lang="en-US" sz="2200" b="1" i="0" u="none" strike="noStrike" kern="1200" baseline="0">
              <a:solidFill>
                <a:schemeClr val="dk1">
                  <a:lumMod val="75000"/>
                  <a:lumOff val="25000"/>
                </a:schemeClr>
              </a:solidFill>
              <a:latin typeface="+mn-lt"/>
              <a:ea typeface="+mn-ea"/>
              <a:cs typeface="+mn-cs"/>
            </a:defRPr>
          </a:pPr>
          <a:endParaRPr lang="uk-UA"/>
        </a:p>
      </c:txPr>
    </c:title>
    <c:autoTitleDeleted val="0"/>
    <c:plotArea>
      <c:layout/>
      <c:pieChart>
        <c:varyColors val="1"/>
        <c:ser>
          <c:idx val="0"/>
          <c:order val="0"/>
          <c:tx>
            <c:strRef>
              <c:f>Аркуш1!$B$1</c:f>
              <c:strCache>
                <c:ptCount val="1"/>
                <c:pt idx="0">
                  <c:v>Отримали послуги</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128-461F-8ECC-8939C45C572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128-461F-8ECC-8939C45C5728}"/>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128-461F-8ECC-8939C45C5728}"/>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128-461F-8ECC-8939C45C5728}"/>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0128-461F-8ECC-8939C45C572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1330" b="1" i="0" u="none" strike="noStrike" kern="1200" baseline="0">
                    <a:solidFill>
                      <a:schemeClr val="lt1"/>
                    </a:solidFill>
                    <a:latin typeface="+mn-lt"/>
                    <a:ea typeface="+mn-ea"/>
                    <a:cs typeface="+mn-cs"/>
                  </a:defRPr>
                </a:pPr>
                <a:endParaRPr lang="uk-UA"/>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Аркуш1!$A$2:$A$6</c:f>
              <c:strCache>
                <c:ptCount val="5"/>
                <c:pt idx="0">
                  <c:v>Догляд вдома</c:v>
                </c:pt>
                <c:pt idx="1">
                  <c:v>Соціальна адаптація</c:v>
                </c:pt>
                <c:pt idx="2">
                  <c:v>Натуральна допомога</c:v>
                </c:pt>
                <c:pt idx="3">
                  <c:v>Фізичний супровід</c:v>
                </c:pt>
                <c:pt idx="4">
                  <c:v>Представництво інтересів</c:v>
                </c:pt>
              </c:strCache>
            </c:strRef>
          </c:cat>
          <c:val>
            <c:numRef>
              <c:f>Аркуш1!$B$2:$B$6</c:f>
              <c:numCache>
                <c:formatCode>General</c:formatCode>
                <c:ptCount val="5"/>
                <c:pt idx="0">
                  <c:v>894</c:v>
                </c:pt>
                <c:pt idx="1">
                  <c:v>384</c:v>
                </c:pt>
                <c:pt idx="2">
                  <c:v>1635</c:v>
                </c:pt>
                <c:pt idx="3">
                  <c:v>45</c:v>
                </c:pt>
                <c:pt idx="4">
                  <c:v>624</c:v>
                </c:pt>
              </c:numCache>
            </c:numRef>
          </c:val>
          <c:extLst>
            <c:ext xmlns:c16="http://schemas.microsoft.com/office/drawing/2014/chart" uri="{C3380CC4-5D6E-409C-BE32-E72D297353CC}">
              <c16:uniqueId val="{0000000A-0128-461F-8ECC-8939C45C5728}"/>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lang="en-US" sz="1195" b="0" i="0" u="none" strike="noStrike" kern="1200" baseline="0">
              <a:solidFill>
                <a:schemeClr val="dk1">
                  <a:lumMod val="75000"/>
                  <a:lumOff val="25000"/>
                </a:schemeClr>
              </a:solidFill>
              <a:latin typeface="+mn-lt"/>
              <a:ea typeface="+mn-ea"/>
              <a:cs typeface="+mn-cs"/>
            </a:defRPr>
          </a:pPr>
          <a:endParaRPr lang="uk-UA"/>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lang="en-US"/>
      </a:pPr>
      <a:endParaRPr lang="uk-UA"/>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0377629354108301"/>
          <c:y val="1.71868040600285E-2"/>
        </c:manualLayout>
      </c:layout>
      <c:overlay val="0"/>
      <c:spPr>
        <a:noFill/>
        <a:ln>
          <a:noFill/>
        </a:ln>
        <a:effectLst/>
      </c:spPr>
      <c:txPr>
        <a:bodyPr rot="0" spcFirstLastPara="1" vertOverflow="ellipsis" vert="horz" wrap="square" anchor="ctr" anchorCtr="1"/>
        <a:lstStyle/>
        <a:p>
          <a:pPr>
            <a:defRPr lang="en-US" sz="2200" b="1" i="0" u="none" strike="noStrike" kern="1200" baseline="0">
              <a:solidFill>
                <a:schemeClr val="dk1">
                  <a:lumMod val="75000"/>
                  <a:lumOff val="25000"/>
                </a:schemeClr>
              </a:solidFill>
              <a:latin typeface="+mn-lt"/>
              <a:ea typeface="+mn-ea"/>
              <a:cs typeface="+mn-cs"/>
            </a:defRPr>
          </a:pPr>
          <a:endParaRPr lang="uk-UA"/>
        </a:p>
      </c:txPr>
    </c:title>
    <c:autoTitleDeleted val="0"/>
    <c:plotArea>
      <c:layout/>
      <c:pieChart>
        <c:varyColors val="1"/>
        <c:ser>
          <c:idx val="0"/>
          <c:order val="0"/>
          <c:tx>
            <c:strRef>
              <c:f>Аркуш1!$B$1</c:f>
              <c:strCache>
                <c:ptCount val="1"/>
                <c:pt idx="0">
                  <c:v>Перебуває на черзі родин</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8F2-4311-8C7C-878018EEA88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8F2-4311-8C7C-878018EEA88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8F2-4311-8C7C-878018EEA886}"/>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1330" b="1" i="0" u="none" strike="noStrike" kern="1200" baseline="0">
                    <a:solidFill>
                      <a:schemeClr val="lt1"/>
                    </a:solidFill>
                    <a:latin typeface="+mn-lt"/>
                    <a:ea typeface="+mn-ea"/>
                    <a:cs typeface="+mn-cs"/>
                  </a:defRPr>
                </a:pPr>
                <a:endParaRPr lang="uk-UA"/>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Аркуш1!$A$2:$A$4</c:f>
              <c:strCache>
                <c:ptCount val="3"/>
                <c:pt idx="0">
                  <c:v>на загальній черзі-2598</c:v>
                </c:pt>
                <c:pt idx="1">
                  <c:v>першочерговиків-2003</c:v>
                </c:pt>
                <c:pt idx="2">
                  <c:v>позачерговиків-523</c:v>
                </c:pt>
              </c:strCache>
            </c:strRef>
          </c:cat>
          <c:val>
            <c:numRef>
              <c:f>Аркуш1!$B$2:$B$4</c:f>
              <c:numCache>
                <c:formatCode>General</c:formatCode>
                <c:ptCount val="3"/>
                <c:pt idx="0">
                  <c:v>2598</c:v>
                </c:pt>
                <c:pt idx="1">
                  <c:v>2003</c:v>
                </c:pt>
                <c:pt idx="2">
                  <c:v>523</c:v>
                </c:pt>
              </c:numCache>
            </c:numRef>
          </c:val>
          <c:extLst>
            <c:ext xmlns:c16="http://schemas.microsoft.com/office/drawing/2014/chart" uri="{C3380CC4-5D6E-409C-BE32-E72D297353CC}">
              <c16:uniqueId val="{00000006-28F2-4311-8C7C-878018EEA886}"/>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lang="en-US" sz="1195" b="0" i="0" u="none" strike="noStrike" kern="1200" baseline="0">
              <a:solidFill>
                <a:schemeClr val="dk1">
                  <a:lumMod val="75000"/>
                  <a:lumOff val="25000"/>
                </a:schemeClr>
              </a:solidFill>
              <a:latin typeface="+mn-lt"/>
              <a:ea typeface="+mn-ea"/>
              <a:cs typeface="+mn-cs"/>
            </a:defRPr>
          </a:pPr>
          <a:endParaRPr lang="uk-UA"/>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lang="en-US"/>
      </a:pPr>
      <a:endParaRPr lang="uk-UA"/>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en-US" sz="2200" b="1" i="0" u="none" strike="noStrike" kern="1200" baseline="0">
              <a:solidFill>
                <a:schemeClr val="dk1">
                  <a:lumMod val="75000"/>
                  <a:lumOff val="25000"/>
                </a:schemeClr>
              </a:solidFill>
              <a:latin typeface="+mn-lt"/>
              <a:ea typeface="+mn-ea"/>
              <a:cs typeface="+mn-cs"/>
            </a:defRPr>
          </a:pPr>
          <a:endParaRPr lang="uk-UA"/>
        </a:p>
      </c:txPr>
    </c:title>
    <c:autoTitleDeleted val="0"/>
    <c:plotArea>
      <c:layout/>
      <c:pieChart>
        <c:varyColors val="1"/>
        <c:ser>
          <c:idx val="0"/>
          <c:order val="0"/>
          <c:tx>
            <c:strRef>
              <c:f>Аркуш1!$B$1</c:f>
              <c:strCache>
                <c:ptCount val="1"/>
                <c:pt idx="0">
                  <c:v>Перебуває осіб на квартирному обліку</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65E-43FC-A370-54805B60744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65E-43FC-A370-54805B60744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65E-43FC-A370-54805B607441}"/>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65E-43FC-A370-54805B607441}"/>
              </c:ext>
            </c:extLst>
          </c:dPt>
          <c:dLbls>
            <c:dLbl>
              <c:idx val="0"/>
              <c:layout>
                <c:manualLayout>
                  <c:x val="-2.74424225062865E-2"/>
                  <c:y val="0.148367134674456"/>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65E-43FC-A370-54805B607441}"/>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n-US" sz="1330" b="1" i="0" u="none" strike="noStrike" kern="1200" baseline="0">
                    <a:solidFill>
                      <a:schemeClr val="lt1"/>
                    </a:solidFill>
                    <a:latin typeface="+mn-lt"/>
                    <a:ea typeface="+mn-ea"/>
                    <a:cs typeface="+mn-cs"/>
                  </a:defRPr>
                </a:pPr>
                <a:endParaRPr lang="uk-UA"/>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Аркуш1!$A$2:$A$5</c:f>
              <c:strCache>
                <c:ptCount val="4"/>
                <c:pt idx="0">
                  <c:v>23 особи з інвалідністю внаслідок війни, учасники АТО</c:v>
                </c:pt>
                <c:pt idx="1">
                  <c:v>2 особи з інвалідністю внаслідок війни, учасники АТО, ВПО</c:v>
                </c:pt>
                <c:pt idx="2">
                  <c:v>380 учасників бойових дій, залучений до АТО</c:v>
                </c:pt>
                <c:pt idx="3">
                  <c:v>38 учасників бойових дій, залучених до АТО із числа внутрішньо переміщених осіб</c:v>
                </c:pt>
              </c:strCache>
            </c:strRef>
          </c:cat>
          <c:val>
            <c:numRef>
              <c:f>Аркуш1!$B$2:$B$5</c:f>
              <c:numCache>
                <c:formatCode>General</c:formatCode>
                <c:ptCount val="4"/>
                <c:pt idx="0">
                  <c:v>23</c:v>
                </c:pt>
                <c:pt idx="1">
                  <c:v>2</c:v>
                </c:pt>
                <c:pt idx="2">
                  <c:v>380</c:v>
                </c:pt>
                <c:pt idx="3">
                  <c:v>38</c:v>
                </c:pt>
              </c:numCache>
            </c:numRef>
          </c:val>
          <c:extLst>
            <c:ext xmlns:c16="http://schemas.microsoft.com/office/drawing/2014/chart" uri="{C3380CC4-5D6E-409C-BE32-E72D297353CC}">
              <c16:uniqueId val="{00000008-565E-43FC-A370-54805B607441}"/>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lang="en-US" sz="1195" b="0" i="0" u="none" strike="noStrike" kern="1200" baseline="0">
              <a:solidFill>
                <a:schemeClr val="dk1">
                  <a:lumMod val="75000"/>
                  <a:lumOff val="25000"/>
                </a:schemeClr>
              </a:solidFill>
              <a:latin typeface="+mn-lt"/>
              <a:ea typeface="+mn-ea"/>
              <a:cs typeface="+mn-cs"/>
            </a:defRPr>
          </a:pPr>
          <a:endParaRPr lang="uk-UA"/>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lang="en-US"/>
      </a:pPr>
      <a:endParaRPr lang="uk-UA"/>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E48-4ED1-BAA3-1DA64C839B3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E48-4ED1-BAA3-1DA64C839B3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E48-4ED1-BAA3-1DA64C839B3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E48-4ED1-BAA3-1DA64C839B3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E48-4ED1-BAA3-1DA64C839B3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E48-4ED1-BAA3-1DA64C839B32}"/>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9E48-4ED1-BAA3-1DA64C839B32}"/>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9E48-4ED1-BAA3-1DA64C839B32}"/>
              </c:ext>
            </c:extLst>
          </c:dPt>
          <c:cat>
            <c:strRef>
              <c:f>Sheet1!$A$2:$A$9</c:f>
              <c:strCache>
                <c:ptCount val="8"/>
                <c:pt idx="0">
                  <c:v>ст.156 КупАП (Порушення правил торгівлі пивом, алкогольними, слабоалкогольними напоями й тютюновими виробами)</c:v>
                </c:pt>
                <c:pt idx="1">
                  <c:v>ст.159 КУпАП (Порушення правил торгівлі на ринках)</c:v>
                </c:pt>
                <c:pt idx="2">
                  <c:v>ст.160 КУпАП (Торгівля з рук у невстановлених місцях)</c:v>
                </c:pt>
                <c:pt idx="3">
                  <c:v>ст. 164. КУпАП (Порушення порядку провадження господарської діяльності)</c:v>
                </c:pt>
                <c:pt idx="4">
                  <c:v>ст.173 КУпАП (Дрібне хуліганство)</c:v>
                </c:pt>
                <c:pt idx="5">
                  <c:v>ст.185 КУпАП (злісна непокора законному розпорядженню або вимозі працівника поліції) </c:v>
                </c:pt>
                <c:pt idx="6">
                  <c:v>ст.191 КУпАП (порушення громадянами правил зберігання, носіння або перевезення нагородної вогнепальної, холодної чи пневматичної зброї і бойових припасів)</c:v>
                </c:pt>
                <c:pt idx="7">
                  <c:v>ст.44 ч.3 КУпАП (Порушення правил карантину людей) </c:v>
                </c:pt>
              </c:strCache>
            </c:strRef>
          </c:cat>
          <c:val>
            <c:numRef>
              <c:f>Sheet1!$B$2:$B$9</c:f>
              <c:numCache>
                <c:formatCode>General</c:formatCode>
                <c:ptCount val="8"/>
                <c:pt idx="0">
                  <c:v>72</c:v>
                </c:pt>
                <c:pt idx="1">
                  <c:v>0</c:v>
                </c:pt>
                <c:pt idx="2">
                  <c:v>38</c:v>
                </c:pt>
                <c:pt idx="3">
                  <c:v>3</c:v>
                </c:pt>
                <c:pt idx="4">
                  <c:v>17</c:v>
                </c:pt>
                <c:pt idx="5">
                  <c:v>2</c:v>
                </c:pt>
                <c:pt idx="6">
                  <c:v>3</c:v>
                </c:pt>
                <c:pt idx="7">
                  <c:v>146</c:v>
                </c:pt>
              </c:numCache>
            </c:numRef>
          </c:val>
          <c:extLst>
            <c:ext xmlns:c16="http://schemas.microsoft.com/office/drawing/2014/chart" uri="{C3380CC4-5D6E-409C-BE32-E72D297353CC}">
              <c16:uniqueId val="{00000010-9E48-4ED1-BAA3-1DA64C839B3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endParaRPr lang="uk-UA"/>
        </a:p>
      </c:txPr>
    </c:legend>
    <c:plotVisOnly val="1"/>
    <c:dispBlanksAs val="gap"/>
    <c:showDLblsOverMax val="0"/>
  </c:chart>
  <c:spPr>
    <a:noFill/>
    <a:ln>
      <a:noFill/>
    </a:ln>
    <a:effectLst/>
  </c:spPr>
  <c:txPr>
    <a:bodyPr/>
    <a:lstStyle/>
    <a:p>
      <a:pPr>
        <a:defRPr lang="en-US"/>
      </a:pPr>
      <a:endParaRPr lang="uk-UA"/>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5" kern="1200" cap="all"/>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3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5"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5" kern="1200"/>
  </cs:chartArea>
  <cs:dataLabel>
    <cs:lnRef idx="0"/>
    <cs:fillRef idx="0"/>
    <cs:effectRef idx="0"/>
    <cs:fontRef idx="minor">
      <a:schemeClr val="tx2"/>
    </cs:fontRef>
    <cs:defRPr sz="1195"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5"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5"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3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5"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5"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5"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5"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5"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5"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5"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5"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5"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5"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5"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5"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5"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5"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5"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5"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5"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5"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5"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5"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5"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5"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5"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5"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5"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5"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79DF991-D06C-486A-A2CD-7D0E7485081F}" type="doc">
      <dgm:prSet loTypeId="urn:microsoft.com/office/officeart/2005/8/layout/cycle3#1" loCatId="cycle" qsTypeId="urn:microsoft.com/office/officeart/2005/8/quickstyle/simple1#1" qsCatId="simple" csTypeId="urn:microsoft.com/office/officeart/2005/8/colors/colorful1#1" csCatId="colorful" phldr="1"/>
      <dgm:spPr/>
      <dgm:t>
        <a:bodyPr/>
        <a:lstStyle/>
        <a:p>
          <a:endParaRPr lang="uk-UA"/>
        </a:p>
      </dgm:t>
    </dgm:pt>
    <dgm:pt modelId="{709DC110-3334-4072-A412-96D6EF1C1F0A}">
      <dgm:prSet phldrT="[Текст]" custT="1"/>
      <dgm:spPr/>
      <dgm:t>
        <a:bodyPr/>
        <a:lstStyle/>
        <a:p>
          <a:r>
            <a:rPr lang="uk-UA" sz="2000" b="0" dirty="0" smtClean="0">
              <a:solidFill>
                <a:schemeClr val="tx1"/>
              </a:solidFill>
              <a:latin typeface="Times New Roman" panose="02020603050405020304" pitchFamily="18" charset="0"/>
              <a:cs typeface="Times New Roman" panose="02020603050405020304" pitchFamily="18" charset="0"/>
            </a:rPr>
            <a:t>3</a:t>
          </a:r>
          <a:endParaRPr lang="uk-UA" sz="2000" b="0" dirty="0">
            <a:solidFill>
              <a:schemeClr val="tx1"/>
            </a:solidFill>
            <a:latin typeface="Times New Roman" panose="02020603050405020304" pitchFamily="18" charset="0"/>
            <a:cs typeface="Times New Roman" panose="02020603050405020304" pitchFamily="18" charset="0"/>
          </a:endParaRPr>
        </a:p>
      </dgm:t>
    </dgm:pt>
    <dgm:pt modelId="{8737A4D2-114C-4820-86ED-EF9B4B65E5B5}" type="parTrans" cxnId="{84844D1D-88FF-44B2-9C4B-CF2AE7A3D8D1}">
      <dgm:prSet/>
      <dgm:spPr/>
      <dgm:t>
        <a:bodyPr/>
        <a:lstStyle/>
        <a:p>
          <a:endParaRPr lang="uk-UA"/>
        </a:p>
      </dgm:t>
    </dgm:pt>
    <dgm:pt modelId="{7573E15C-A3C0-4F96-A86A-676487904D55}" type="sibTrans" cxnId="{84844D1D-88FF-44B2-9C4B-CF2AE7A3D8D1}">
      <dgm:prSet/>
      <dgm:spPr/>
      <dgm:t>
        <a:bodyPr/>
        <a:lstStyle/>
        <a:p>
          <a:endParaRPr lang="uk-UA" sz="2000" b="0">
            <a:solidFill>
              <a:schemeClr val="tx1"/>
            </a:solidFill>
            <a:latin typeface="Times New Roman" panose="02020603050405020304" pitchFamily="18" charset="0"/>
            <a:cs typeface="Times New Roman" panose="02020603050405020304" pitchFamily="18" charset="0"/>
          </a:endParaRPr>
        </a:p>
      </dgm:t>
    </dgm:pt>
    <dgm:pt modelId="{5ACCD304-E7CF-44D2-95CB-5E91D8814B99}">
      <dgm:prSet phldrT="[Текст]" custT="1"/>
      <dgm:spPr/>
      <dgm:t>
        <a:bodyPr/>
        <a:lstStyle/>
        <a:p>
          <a:r>
            <a:rPr lang="uk-UA" sz="2000" b="0" dirty="0" smtClean="0">
              <a:solidFill>
                <a:schemeClr val="tx1"/>
              </a:solidFill>
              <a:latin typeface="Times New Roman" panose="02020603050405020304" pitchFamily="18" charset="0"/>
              <a:cs typeface="Times New Roman" panose="02020603050405020304" pitchFamily="18" charset="0"/>
            </a:rPr>
            <a:t>124</a:t>
          </a:r>
          <a:endParaRPr lang="uk-UA" sz="2000" b="0" dirty="0">
            <a:solidFill>
              <a:schemeClr val="tx1"/>
            </a:solidFill>
            <a:latin typeface="Times New Roman" panose="02020603050405020304" pitchFamily="18" charset="0"/>
            <a:cs typeface="Times New Roman" panose="02020603050405020304" pitchFamily="18" charset="0"/>
          </a:endParaRPr>
        </a:p>
      </dgm:t>
    </dgm:pt>
    <dgm:pt modelId="{0FCAF8AE-4E13-4D0B-8375-FCA98AA11B61}" type="parTrans" cxnId="{C4444FFB-B0D0-4E00-9C02-C82BD6AEB3DA}">
      <dgm:prSet/>
      <dgm:spPr/>
      <dgm:t>
        <a:bodyPr/>
        <a:lstStyle/>
        <a:p>
          <a:endParaRPr lang="uk-UA"/>
        </a:p>
      </dgm:t>
    </dgm:pt>
    <dgm:pt modelId="{55410E68-8B70-4AAC-81A5-8BAE0044FE39}" type="sibTrans" cxnId="{C4444FFB-B0D0-4E00-9C02-C82BD6AEB3DA}">
      <dgm:prSet/>
      <dgm:spPr/>
      <dgm:t>
        <a:bodyPr/>
        <a:lstStyle/>
        <a:p>
          <a:endParaRPr lang="uk-UA" sz="2000" b="0">
            <a:solidFill>
              <a:schemeClr val="tx1"/>
            </a:solidFill>
            <a:latin typeface="Times New Roman" panose="02020603050405020304" pitchFamily="18" charset="0"/>
            <a:cs typeface="Times New Roman" panose="02020603050405020304" pitchFamily="18" charset="0"/>
          </a:endParaRPr>
        </a:p>
      </dgm:t>
    </dgm:pt>
    <dgm:pt modelId="{BF1EA052-9018-46D5-8948-81EB8B1622B0}">
      <dgm:prSet phldrT="[Текст]" custT="1"/>
      <dgm:spPr/>
      <dgm:t>
        <a:bodyPr/>
        <a:lstStyle/>
        <a:p>
          <a:r>
            <a:rPr lang="uk-UA" sz="2000" b="0" dirty="0" smtClean="0">
              <a:solidFill>
                <a:schemeClr val="tx1"/>
              </a:solidFill>
              <a:latin typeface="Times New Roman" panose="02020603050405020304" pitchFamily="18" charset="0"/>
              <a:cs typeface="Times New Roman" panose="02020603050405020304" pitchFamily="18" charset="0"/>
            </a:rPr>
            <a:t>243</a:t>
          </a:r>
          <a:endParaRPr lang="uk-UA" sz="2000" b="0" dirty="0">
            <a:solidFill>
              <a:schemeClr val="tx1"/>
            </a:solidFill>
            <a:latin typeface="Times New Roman" panose="02020603050405020304" pitchFamily="18" charset="0"/>
            <a:cs typeface="Times New Roman" panose="02020603050405020304" pitchFamily="18" charset="0"/>
          </a:endParaRPr>
        </a:p>
      </dgm:t>
    </dgm:pt>
    <dgm:pt modelId="{08C66549-505F-4971-A133-AFEF03E9313B}" type="parTrans" cxnId="{3EB93EB8-A7AD-4277-A09C-00FB227276C7}">
      <dgm:prSet/>
      <dgm:spPr/>
      <dgm:t>
        <a:bodyPr/>
        <a:lstStyle/>
        <a:p>
          <a:endParaRPr lang="uk-UA"/>
        </a:p>
      </dgm:t>
    </dgm:pt>
    <dgm:pt modelId="{ED96F1F8-BD12-4A97-A7C6-3CF67D9E079D}" type="sibTrans" cxnId="{3EB93EB8-A7AD-4277-A09C-00FB227276C7}">
      <dgm:prSet/>
      <dgm:spPr/>
      <dgm:t>
        <a:bodyPr/>
        <a:lstStyle/>
        <a:p>
          <a:endParaRPr lang="uk-UA" sz="2000" b="0">
            <a:solidFill>
              <a:schemeClr val="tx1"/>
            </a:solidFill>
            <a:latin typeface="Times New Roman" panose="02020603050405020304" pitchFamily="18" charset="0"/>
            <a:cs typeface="Times New Roman" panose="02020603050405020304" pitchFamily="18" charset="0"/>
          </a:endParaRPr>
        </a:p>
      </dgm:t>
    </dgm:pt>
    <dgm:pt modelId="{FBE7C25D-9A19-4ACE-A131-3D56103CBCA8}">
      <dgm:prSet phldrT="[Текст]" custT="1"/>
      <dgm:spPr/>
      <dgm:t>
        <a:bodyPr/>
        <a:lstStyle/>
        <a:p>
          <a:r>
            <a:rPr lang="uk-UA" sz="2000" b="0" dirty="0" smtClean="0">
              <a:solidFill>
                <a:schemeClr val="tx1"/>
              </a:solidFill>
              <a:latin typeface="Times New Roman" panose="02020603050405020304" pitchFamily="18" charset="0"/>
              <a:cs typeface="Times New Roman" panose="02020603050405020304" pitchFamily="18" charset="0"/>
            </a:rPr>
            <a:t>257</a:t>
          </a:r>
          <a:endParaRPr lang="uk-UA" sz="2000" b="0" dirty="0">
            <a:solidFill>
              <a:schemeClr val="tx1"/>
            </a:solidFill>
            <a:latin typeface="Times New Roman" panose="02020603050405020304" pitchFamily="18" charset="0"/>
            <a:cs typeface="Times New Roman" panose="02020603050405020304" pitchFamily="18" charset="0"/>
          </a:endParaRPr>
        </a:p>
      </dgm:t>
    </dgm:pt>
    <dgm:pt modelId="{16F7618E-3813-4124-A596-554A5FBC80FB}" type="parTrans" cxnId="{6575291D-D416-4046-9FA1-19F4E639F0A4}">
      <dgm:prSet/>
      <dgm:spPr/>
      <dgm:t>
        <a:bodyPr/>
        <a:lstStyle/>
        <a:p>
          <a:endParaRPr lang="uk-UA"/>
        </a:p>
      </dgm:t>
    </dgm:pt>
    <dgm:pt modelId="{CEA5BC31-4464-4396-B077-2BC7CEF3FE5D}" type="sibTrans" cxnId="{6575291D-D416-4046-9FA1-19F4E639F0A4}">
      <dgm:prSet/>
      <dgm:spPr/>
      <dgm:t>
        <a:bodyPr/>
        <a:lstStyle/>
        <a:p>
          <a:endParaRPr lang="uk-UA" sz="2000" b="0">
            <a:solidFill>
              <a:schemeClr val="tx1"/>
            </a:solidFill>
            <a:latin typeface="Times New Roman" panose="02020603050405020304" pitchFamily="18" charset="0"/>
            <a:cs typeface="Times New Roman" panose="02020603050405020304" pitchFamily="18" charset="0"/>
          </a:endParaRPr>
        </a:p>
      </dgm:t>
    </dgm:pt>
    <dgm:pt modelId="{AB0215F2-150E-44E6-9431-95B6A26E3F88}">
      <dgm:prSet phldrT="[Текст]" custT="1"/>
      <dgm:spPr/>
      <dgm:t>
        <a:bodyPr/>
        <a:lstStyle/>
        <a:p>
          <a:r>
            <a:rPr lang="uk-UA" sz="1050" b="0" dirty="0" smtClean="0">
              <a:solidFill>
                <a:schemeClr val="tx1"/>
              </a:solidFill>
              <a:latin typeface="Times New Roman" panose="02020603050405020304" pitchFamily="18" charset="0"/>
              <a:cs typeface="Times New Roman" panose="02020603050405020304" pitchFamily="18" charset="0"/>
            </a:rPr>
            <a:t>Фінансовий ліцей</a:t>
          </a:r>
          <a:endParaRPr lang="uk-UA" sz="1050" b="0" dirty="0">
            <a:solidFill>
              <a:schemeClr val="tx1"/>
            </a:solidFill>
            <a:latin typeface="Times New Roman" panose="02020603050405020304" pitchFamily="18" charset="0"/>
            <a:cs typeface="Times New Roman" panose="02020603050405020304" pitchFamily="18" charset="0"/>
          </a:endParaRPr>
        </a:p>
      </dgm:t>
    </dgm:pt>
    <dgm:pt modelId="{1955F9A3-53DA-4EA1-B062-2EF4B36F0B16}" type="parTrans" cxnId="{1FDF6F3F-9256-4AB7-B1CA-2F2B81582E3A}">
      <dgm:prSet/>
      <dgm:spPr/>
      <dgm:t>
        <a:bodyPr/>
        <a:lstStyle/>
        <a:p>
          <a:endParaRPr lang="uk-UA"/>
        </a:p>
      </dgm:t>
    </dgm:pt>
    <dgm:pt modelId="{F06C0E2C-86EE-47E9-9116-3257F02A62F7}" type="sibTrans" cxnId="{1FDF6F3F-9256-4AB7-B1CA-2F2B81582E3A}">
      <dgm:prSet/>
      <dgm:spPr/>
      <dgm:t>
        <a:bodyPr/>
        <a:lstStyle/>
        <a:p>
          <a:endParaRPr lang="uk-UA" sz="2000" b="0">
            <a:solidFill>
              <a:schemeClr val="tx1"/>
            </a:solidFill>
            <a:latin typeface="Times New Roman" panose="02020603050405020304" pitchFamily="18" charset="0"/>
            <a:cs typeface="Times New Roman" panose="02020603050405020304" pitchFamily="18" charset="0"/>
          </a:endParaRPr>
        </a:p>
      </dgm:t>
    </dgm:pt>
    <dgm:pt modelId="{4B203DE4-2946-4492-BC5B-D2B868E035D8}">
      <dgm:prSet custT="1"/>
      <dgm:spPr/>
      <dgm:t>
        <a:bodyPr/>
        <a:lstStyle/>
        <a:p>
          <a:r>
            <a:rPr lang="uk-UA" sz="2000" b="0" dirty="0" smtClean="0">
              <a:solidFill>
                <a:schemeClr val="tx1"/>
              </a:solidFill>
              <a:latin typeface="Times New Roman" panose="02020603050405020304" pitchFamily="18" charset="0"/>
              <a:cs typeface="Times New Roman" panose="02020603050405020304" pitchFamily="18" charset="0"/>
            </a:rPr>
            <a:t>17</a:t>
          </a:r>
          <a:endParaRPr lang="uk-UA" sz="2000" b="0" dirty="0">
            <a:solidFill>
              <a:schemeClr val="tx1"/>
            </a:solidFill>
            <a:latin typeface="Times New Roman" panose="02020603050405020304" pitchFamily="18" charset="0"/>
            <a:cs typeface="Times New Roman" panose="02020603050405020304" pitchFamily="18" charset="0"/>
          </a:endParaRPr>
        </a:p>
      </dgm:t>
    </dgm:pt>
    <dgm:pt modelId="{79F7F8AE-BA2A-4842-BE6B-CA2880ABCF58}" type="parTrans" cxnId="{0DDDC5DC-9B75-44A1-9904-1A58742B3AFE}">
      <dgm:prSet/>
      <dgm:spPr/>
      <dgm:t>
        <a:bodyPr/>
        <a:lstStyle/>
        <a:p>
          <a:endParaRPr lang="uk-UA"/>
        </a:p>
      </dgm:t>
    </dgm:pt>
    <dgm:pt modelId="{DE25DC84-581B-437A-A6C4-607FF5263143}" type="sibTrans" cxnId="{0DDDC5DC-9B75-44A1-9904-1A58742B3AFE}">
      <dgm:prSet/>
      <dgm:spPr/>
      <dgm:t>
        <a:bodyPr/>
        <a:lstStyle/>
        <a:p>
          <a:endParaRPr lang="uk-UA" sz="2000" b="0">
            <a:solidFill>
              <a:schemeClr val="tx1"/>
            </a:solidFill>
            <a:latin typeface="Times New Roman" panose="02020603050405020304" pitchFamily="18" charset="0"/>
            <a:cs typeface="Times New Roman" panose="02020603050405020304" pitchFamily="18" charset="0"/>
          </a:endParaRPr>
        </a:p>
      </dgm:t>
    </dgm:pt>
    <dgm:pt modelId="{C1923698-788A-46D5-96CE-184AD146A3BD}">
      <dgm:prSet custT="1"/>
      <dgm:spPr/>
      <dgm:t>
        <a:bodyPr/>
        <a:lstStyle/>
        <a:p>
          <a:r>
            <a:rPr lang="uk-UA" sz="2000" b="0" dirty="0" smtClean="0">
              <a:solidFill>
                <a:schemeClr val="tx1"/>
              </a:solidFill>
              <a:latin typeface="Times New Roman" panose="02020603050405020304" pitchFamily="18" charset="0"/>
              <a:cs typeface="Times New Roman" panose="02020603050405020304" pitchFamily="18" charset="0"/>
            </a:rPr>
            <a:t>19</a:t>
          </a:r>
          <a:endParaRPr lang="uk-UA" sz="2000" b="0" dirty="0">
            <a:solidFill>
              <a:schemeClr val="tx1"/>
            </a:solidFill>
            <a:latin typeface="Times New Roman" panose="02020603050405020304" pitchFamily="18" charset="0"/>
            <a:cs typeface="Times New Roman" panose="02020603050405020304" pitchFamily="18" charset="0"/>
          </a:endParaRPr>
        </a:p>
      </dgm:t>
    </dgm:pt>
    <dgm:pt modelId="{9D79CC2D-70F3-4735-9CF7-5620147825AE}" type="parTrans" cxnId="{E0DB8C42-ADAE-43A7-B6A2-3830E28BC262}">
      <dgm:prSet/>
      <dgm:spPr/>
      <dgm:t>
        <a:bodyPr/>
        <a:lstStyle/>
        <a:p>
          <a:endParaRPr lang="uk-UA"/>
        </a:p>
      </dgm:t>
    </dgm:pt>
    <dgm:pt modelId="{19D1E40C-CED6-4F8F-9F3D-88BB54C68FC7}" type="sibTrans" cxnId="{E0DB8C42-ADAE-43A7-B6A2-3830E28BC262}">
      <dgm:prSet/>
      <dgm:spPr/>
      <dgm:t>
        <a:bodyPr/>
        <a:lstStyle/>
        <a:p>
          <a:endParaRPr lang="uk-UA" sz="2000" b="0">
            <a:solidFill>
              <a:schemeClr val="tx1"/>
            </a:solidFill>
            <a:latin typeface="Times New Roman" panose="02020603050405020304" pitchFamily="18" charset="0"/>
            <a:cs typeface="Times New Roman" panose="02020603050405020304" pitchFamily="18" charset="0"/>
          </a:endParaRPr>
        </a:p>
      </dgm:t>
    </dgm:pt>
    <dgm:pt modelId="{A85E0748-9196-4260-B736-AC5EA0638456}">
      <dgm:prSet custT="1"/>
      <dgm:spPr/>
      <dgm:t>
        <a:bodyPr/>
        <a:lstStyle/>
        <a:p>
          <a:r>
            <a:rPr lang="uk-UA" sz="2000" b="0" dirty="0" smtClean="0">
              <a:solidFill>
                <a:schemeClr val="tx1"/>
              </a:solidFill>
              <a:latin typeface="Times New Roman" panose="02020603050405020304" pitchFamily="18" charset="0"/>
              <a:cs typeface="Times New Roman" panose="02020603050405020304" pitchFamily="18" charset="0"/>
            </a:rPr>
            <a:t>34</a:t>
          </a:r>
          <a:endParaRPr lang="uk-UA" sz="2000" b="0" dirty="0">
            <a:solidFill>
              <a:schemeClr val="tx1"/>
            </a:solidFill>
            <a:latin typeface="Times New Roman" panose="02020603050405020304" pitchFamily="18" charset="0"/>
            <a:cs typeface="Times New Roman" panose="02020603050405020304" pitchFamily="18" charset="0"/>
          </a:endParaRPr>
        </a:p>
      </dgm:t>
    </dgm:pt>
    <dgm:pt modelId="{0B6FCA75-99F9-4A1A-87A0-22D93C8BA22D}" type="parTrans" cxnId="{2B0E3A6B-5D19-401E-989A-35AB965A57CC}">
      <dgm:prSet/>
      <dgm:spPr/>
      <dgm:t>
        <a:bodyPr/>
        <a:lstStyle/>
        <a:p>
          <a:endParaRPr lang="uk-UA"/>
        </a:p>
      </dgm:t>
    </dgm:pt>
    <dgm:pt modelId="{B5BCD67D-C725-4430-B506-7800C99EB793}" type="sibTrans" cxnId="{2B0E3A6B-5D19-401E-989A-35AB965A57CC}">
      <dgm:prSet/>
      <dgm:spPr/>
      <dgm:t>
        <a:bodyPr/>
        <a:lstStyle/>
        <a:p>
          <a:endParaRPr lang="uk-UA" sz="2000" b="0">
            <a:solidFill>
              <a:schemeClr val="tx1"/>
            </a:solidFill>
            <a:latin typeface="Times New Roman" panose="02020603050405020304" pitchFamily="18" charset="0"/>
            <a:cs typeface="Times New Roman" panose="02020603050405020304" pitchFamily="18" charset="0"/>
          </a:endParaRPr>
        </a:p>
      </dgm:t>
    </dgm:pt>
    <dgm:pt modelId="{20D794FF-D35E-4384-AC47-78AE12AC47DA}">
      <dgm:prSet custT="1"/>
      <dgm:spPr/>
      <dgm:t>
        <a:bodyPr/>
        <a:lstStyle/>
        <a:p>
          <a:r>
            <a:rPr lang="uk-UA" sz="2000" b="0" dirty="0" smtClean="0">
              <a:solidFill>
                <a:schemeClr val="tx1"/>
              </a:solidFill>
              <a:latin typeface="Times New Roman" panose="02020603050405020304" pitchFamily="18" charset="0"/>
              <a:cs typeface="Times New Roman" panose="02020603050405020304" pitchFamily="18" charset="0"/>
            </a:rPr>
            <a:t>45</a:t>
          </a:r>
          <a:endParaRPr lang="uk-UA" sz="2000" b="0" dirty="0">
            <a:solidFill>
              <a:schemeClr val="tx1"/>
            </a:solidFill>
            <a:latin typeface="Times New Roman" panose="02020603050405020304" pitchFamily="18" charset="0"/>
            <a:cs typeface="Times New Roman" panose="02020603050405020304" pitchFamily="18" charset="0"/>
          </a:endParaRPr>
        </a:p>
      </dgm:t>
    </dgm:pt>
    <dgm:pt modelId="{0A2A25EA-7F95-4DCA-AA69-184D4C7FCA48}" type="parTrans" cxnId="{940DC112-6B04-4C5A-A2F8-8205943B7B07}">
      <dgm:prSet/>
      <dgm:spPr/>
      <dgm:t>
        <a:bodyPr/>
        <a:lstStyle/>
        <a:p>
          <a:endParaRPr lang="uk-UA"/>
        </a:p>
      </dgm:t>
    </dgm:pt>
    <dgm:pt modelId="{FE7F1F52-5B44-4558-B2B2-3FD0BEC0758A}" type="sibTrans" cxnId="{940DC112-6B04-4C5A-A2F8-8205943B7B07}">
      <dgm:prSet/>
      <dgm:spPr/>
      <dgm:t>
        <a:bodyPr/>
        <a:lstStyle/>
        <a:p>
          <a:endParaRPr lang="uk-UA" sz="2000" b="0">
            <a:solidFill>
              <a:schemeClr val="tx1"/>
            </a:solidFill>
            <a:latin typeface="Times New Roman" panose="02020603050405020304" pitchFamily="18" charset="0"/>
            <a:cs typeface="Times New Roman" panose="02020603050405020304" pitchFamily="18" charset="0"/>
          </a:endParaRPr>
        </a:p>
      </dgm:t>
    </dgm:pt>
    <dgm:pt modelId="{79F7FE22-7E13-475A-B69B-4362A0FEA602}">
      <dgm:prSet custT="1"/>
      <dgm:spPr/>
      <dgm:t>
        <a:bodyPr/>
        <a:lstStyle/>
        <a:p>
          <a:r>
            <a:rPr lang="uk-UA" sz="2000" b="0" dirty="0" smtClean="0">
              <a:solidFill>
                <a:schemeClr val="tx1"/>
              </a:solidFill>
              <a:latin typeface="Times New Roman" panose="02020603050405020304" pitchFamily="18" charset="0"/>
              <a:cs typeface="Times New Roman" panose="02020603050405020304" pitchFamily="18" charset="0"/>
            </a:rPr>
            <a:t>63</a:t>
          </a:r>
          <a:endParaRPr lang="uk-UA" sz="2000" b="0" dirty="0">
            <a:solidFill>
              <a:schemeClr val="tx1"/>
            </a:solidFill>
            <a:latin typeface="Times New Roman" panose="02020603050405020304" pitchFamily="18" charset="0"/>
            <a:cs typeface="Times New Roman" panose="02020603050405020304" pitchFamily="18" charset="0"/>
          </a:endParaRPr>
        </a:p>
      </dgm:t>
    </dgm:pt>
    <dgm:pt modelId="{F13A4824-13F5-493D-9D59-A8C0321B7692}" type="parTrans" cxnId="{5B999B23-C6C3-4E99-AAF3-34F77C0FA48D}">
      <dgm:prSet/>
      <dgm:spPr/>
      <dgm:t>
        <a:bodyPr/>
        <a:lstStyle/>
        <a:p>
          <a:endParaRPr lang="uk-UA"/>
        </a:p>
      </dgm:t>
    </dgm:pt>
    <dgm:pt modelId="{7D80C317-816C-4354-A586-81E3C17A30F5}" type="sibTrans" cxnId="{5B999B23-C6C3-4E99-AAF3-34F77C0FA48D}">
      <dgm:prSet/>
      <dgm:spPr/>
      <dgm:t>
        <a:bodyPr/>
        <a:lstStyle/>
        <a:p>
          <a:endParaRPr lang="uk-UA" sz="2000" b="0">
            <a:solidFill>
              <a:schemeClr val="tx1"/>
            </a:solidFill>
            <a:latin typeface="Times New Roman" panose="02020603050405020304" pitchFamily="18" charset="0"/>
            <a:cs typeface="Times New Roman" panose="02020603050405020304" pitchFamily="18" charset="0"/>
          </a:endParaRPr>
        </a:p>
      </dgm:t>
    </dgm:pt>
    <dgm:pt modelId="{52D31381-DD8A-47B9-A4ED-C0BA54D8ED1A}">
      <dgm:prSet custT="1"/>
      <dgm:spPr/>
      <dgm:t>
        <a:bodyPr/>
        <a:lstStyle/>
        <a:p>
          <a:r>
            <a:rPr lang="uk-UA" sz="2000" b="0" dirty="0" smtClean="0">
              <a:solidFill>
                <a:schemeClr val="tx1"/>
              </a:solidFill>
              <a:latin typeface="Times New Roman" panose="02020603050405020304" pitchFamily="18" charset="0"/>
              <a:cs typeface="Times New Roman" panose="02020603050405020304" pitchFamily="18" charset="0"/>
            </a:rPr>
            <a:t>100</a:t>
          </a:r>
          <a:endParaRPr lang="uk-UA" sz="2000" b="0" dirty="0">
            <a:solidFill>
              <a:schemeClr val="tx1"/>
            </a:solidFill>
            <a:latin typeface="Times New Roman" panose="02020603050405020304" pitchFamily="18" charset="0"/>
            <a:cs typeface="Times New Roman" panose="02020603050405020304" pitchFamily="18" charset="0"/>
          </a:endParaRPr>
        </a:p>
      </dgm:t>
    </dgm:pt>
    <dgm:pt modelId="{63AD158B-060E-43BA-BAE7-42D0E18C4CE0}" type="parTrans" cxnId="{C8A5D5B5-70DB-4DA3-AB04-4E630519576D}">
      <dgm:prSet/>
      <dgm:spPr/>
      <dgm:t>
        <a:bodyPr/>
        <a:lstStyle/>
        <a:p>
          <a:endParaRPr lang="uk-UA"/>
        </a:p>
      </dgm:t>
    </dgm:pt>
    <dgm:pt modelId="{9ED3B50C-00ED-43A1-93C4-769D471EF1D5}" type="sibTrans" cxnId="{C8A5D5B5-70DB-4DA3-AB04-4E630519576D}">
      <dgm:prSet/>
      <dgm:spPr/>
      <dgm:t>
        <a:bodyPr/>
        <a:lstStyle/>
        <a:p>
          <a:endParaRPr lang="uk-UA" sz="2000" b="0">
            <a:solidFill>
              <a:schemeClr val="tx1"/>
            </a:solidFill>
            <a:latin typeface="Times New Roman" panose="02020603050405020304" pitchFamily="18" charset="0"/>
            <a:cs typeface="Times New Roman" panose="02020603050405020304" pitchFamily="18" charset="0"/>
          </a:endParaRPr>
        </a:p>
      </dgm:t>
    </dgm:pt>
    <dgm:pt modelId="{90CED3D4-E904-439F-8351-479B02A1364D}">
      <dgm:prSet custT="1"/>
      <dgm:spPr/>
      <dgm:t>
        <a:bodyPr/>
        <a:lstStyle/>
        <a:p>
          <a:r>
            <a:rPr lang="uk-UA" sz="2000" b="0" dirty="0" smtClean="0">
              <a:solidFill>
                <a:schemeClr val="tx1"/>
              </a:solidFill>
              <a:latin typeface="Times New Roman" panose="02020603050405020304" pitchFamily="18" charset="0"/>
              <a:cs typeface="Times New Roman" panose="02020603050405020304" pitchFamily="18" charset="0"/>
            </a:rPr>
            <a:t>107</a:t>
          </a:r>
          <a:endParaRPr lang="uk-UA" sz="2000" b="0" dirty="0">
            <a:solidFill>
              <a:schemeClr val="tx1"/>
            </a:solidFill>
            <a:latin typeface="Times New Roman" panose="02020603050405020304" pitchFamily="18" charset="0"/>
            <a:cs typeface="Times New Roman" panose="02020603050405020304" pitchFamily="18" charset="0"/>
          </a:endParaRPr>
        </a:p>
      </dgm:t>
    </dgm:pt>
    <dgm:pt modelId="{2CF8446B-C3B7-4291-956A-582EBEF3C3A2}" type="parTrans" cxnId="{DE893778-4D30-4599-ACDB-FC837C44D035}">
      <dgm:prSet/>
      <dgm:spPr/>
      <dgm:t>
        <a:bodyPr/>
        <a:lstStyle/>
        <a:p>
          <a:endParaRPr lang="uk-UA"/>
        </a:p>
      </dgm:t>
    </dgm:pt>
    <dgm:pt modelId="{DE666B75-AA29-4816-9309-FAC34567B5D1}" type="sibTrans" cxnId="{DE893778-4D30-4599-ACDB-FC837C44D035}">
      <dgm:prSet/>
      <dgm:spPr/>
      <dgm:t>
        <a:bodyPr/>
        <a:lstStyle/>
        <a:p>
          <a:endParaRPr lang="uk-UA" sz="2000" b="0">
            <a:solidFill>
              <a:schemeClr val="tx1"/>
            </a:solidFill>
            <a:latin typeface="Times New Roman" panose="02020603050405020304" pitchFamily="18" charset="0"/>
            <a:cs typeface="Times New Roman" panose="02020603050405020304" pitchFamily="18" charset="0"/>
          </a:endParaRPr>
        </a:p>
      </dgm:t>
    </dgm:pt>
    <dgm:pt modelId="{EDE662D9-2479-416E-ACCE-27A4E59CFBFA}">
      <dgm:prSet custT="1"/>
      <dgm:spPr/>
      <dgm:t>
        <a:bodyPr/>
        <a:lstStyle/>
        <a:p>
          <a:r>
            <a:rPr lang="uk-UA" sz="2000" b="0" dirty="0" smtClean="0">
              <a:solidFill>
                <a:schemeClr val="tx1"/>
              </a:solidFill>
              <a:latin typeface="Times New Roman" panose="02020603050405020304" pitchFamily="18" charset="0"/>
              <a:cs typeface="Times New Roman" panose="02020603050405020304" pitchFamily="18" charset="0"/>
            </a:rPr>
            <a:t>123</a:t>
          </a:r>
          <a:endParaRPr lang="uk-UA" sz="2000" b="0" dirty="0">
            <a:solidFill>
              <a:schemeClr val="tx1"/>
            </a:solidFill>
            <a:latin typeface="Times New Roman" panose="02020603050405020304" pitchFamily="18" charset="0"/>
            <a:cs typeface="Times New Roman" panose="02020603050405020304" pitchFamily="18" charset="0"/>
          </a:endParaRPr>
        </a:p>
      </dgm:t>
    </dgm:pt>
    <dgm:pt modelId="{AB3A595B-B40C-485E-AB18-CB71800E9668}" type="parTrans" cxnId="{6702390B-10B1-45AE-9489-DF022B6FDCBC}">
      <dgm:prSet/>
      <dgm:spPr/>
      <dgm:t>
        <a:bodyPr/>
        <a:lstStyle/>
        <a:p>
          <a:endParaRPr lang="uk-UA"/>
        </a:p>
      </dgm:t>
    </dgm:pt>
    <dgm:pt modelId="{D13A34CA-DBBC-405B-B595-970099088294}" type="sibTrans" cxnId="{6702390B-10B1-45AE-9489-DF022B6FDCBC}">
      <dgm:prSet/>
      <dgm:spPr/>
      <dgm:t>
        <a:bodyPr/>
        <a:lstStyle/>
        <a:p>
          <a:endParaRPr lang="uk-UA" sz="2000" b="0">
            <a:solidFill>
              <a:schemeClr val="tx1"/>
            </a:solidFill>
            <a:latin typeface="Times New Roman" panose="02020603050405020304" pitchFamily="18" charset="0"/>
            <a:cs typeface="Times New Roman" panose="02020603050405020304" pitchFamily="18" charset="0"/>
          </a:endParaRPr>
        </a:p>
      </dgm:t>
    </dgm:pt>
    <dgm:pt modelId="{3BAA162A-57D6-43B7-A5AB-D5DBFC1B55D5}" type="pres">
      <dgm:prSet presAssocID="{579DF991-D06C-486A-A2CD-7D0E7485081F}" presName="Name0" presStyleCnt="0">
        <dgm:presLayoutVars>
          <dgm:dir/>
          <dgm:resizeHandles val="exact"/>
        </dgm:presLayoutVars>
      </dgm:prSet>
      <dgm:spPr/>
      <dgm:t>
        <a:bodyPr/>
        <a:lstStyle/>
        <a:p>
          <a:endParaRPr lang="uk-UA"/>
        </a:p>
      </dgm:t>
    </dgm:pt>
    <dgm:pt modelId="{AFC7AEAA-3C89-4A9D-8436-D53DC66DF8F1}" type="pres">
      <dgm:prSet presAssocID="{579DF991-D06C-486A-A2CD-7D0E7485081F}" presName="cycle" presStyleCnt="0"/>
      <dgm:spPr/>
    </dgm:pt>
    <dgm:pt modelId="{6AA972B8-ED3F-4932-A7AC-B32A0AC20711}" type="pres">
      <dgm:prSet presAssocID="{709DC110-3334-4072-A412-96D6EF1C1F0A}" presName="nodeFirstNode" presStyleLbl="node1" presStyleIdx="0" presStyleCnt="13">
        <dgm:presLayoutVars>
          <dgm:bulletEnabled val="1"/>
        </dgm:presLayoutVars>
      </dgm:prSet>
      <dgm:spPr/>
      <dgm:t>
        <a:bodyPr/>
        <a:lstStyle/>
        <a:p>
          <a:endParaRPr lang="uk-UA"/>
        </a:p>
      </dgm:t>
    </dgm:pt>
    <dgm:pt modelId="{C1502241-C73C-4C22-B272-220D50F80CDB}" type="pres">
      <dgm:prSet presAssocID="{7573E15C-A3C0-4F96-A86A-676487904D55}" presName="sibTransFirstNode" presStyleLbl="bgShp" presStyleIdx="0" presStyleCnt="1"/>
      <dgm:spPr/>
      <dgm:t>
        <a:bodyPr/>
        <a:lstStyle/>
        <a:p>
          <a:endParaRPr lang="uk-UA"/>
        </a:p>
      </dgm:t>
    </dgm:pt>
    <dgm:pt modelId="{0C6361C1-D203-4759-BD66-FFA318ECC141}" type="pres">
      <dgm:prSet presAssocID="{4B203DE4-2946-4492-BC5B-D2B868E035D8}" presName="nodeFollowingNodes" presStyleLbl="node1" presStyleIdx="1" presStyleCnt="13">
        <dgm:presLayoutVars>
          <dgm:bulletEnabled val="1"/>
        </dgm:presLayoutVars>
      </dgm:prSet>
      <dgm:spPr/>
      <dgm:t>
        <a:bodyPr/>
        <a:lstStyle/>
        <a:p>
          <a:endParaRPr lang="uk-UA"/>
        </a:p>
      </dgm:t>
    </dgm:pt>
    <dgm:pt modelId="{6C8EE5A5-68AF-44FC-9809-D42D50E5277E}" type="pres">
      <dgm:prSet presAssocID="{C1923698-788A-46D5-96CE-184AD146A3BD}" presName="nodeFollowingNodes" presStyleLbl="node1" presStyleIdx="2" presStyleCnt="13">
        <dgm:presLayoutVars>
          <dgm:bulletEnabled val="1"/>
        </dgm:presLayoutVars>
      </dgm:prSet>
      <dgm:spPr/>
      <dgm:t>
        <a:bodyPr/>
        <a:lstStyle/>
        <a:p>
          <a:endParaRPr lang="uk-UA"/>
        </a:p>
      </dgm:t>
    </dgm:pt>
    <dgm:pt modelId="{D96E827A-3AA1-44A5-9DA8-85018E174D4B}" type="pres">
      <dgm:prSet presAssocID="{A85E0748-9196-4260-B736-AC5EA0638456}" presName="nodeFollowingNodes" presStyleLbl="node1" presStyleIdx="3" presStyleCnt="13">
        <dgm:presLayoutVars>
          <dgm:bulletEnabled val="1"/>
        </dgm:presLayoutVars>
      </dgm:prSet>
      <dgm:spPr/>
      <dgm:t>
        <a:bodyPr/>
        <a:lstStyle/>
        <a:p>
          <a:endParaRPr lang="uk-UA"/>
        </a:p>
      </dgm:t>
    </dgm:pt>
    <dgm:pt modelId="{E365D6DC-A97F-46D2-9EE6-28C5B6D49268}" type="pres">
      <dgm:prSet presAssocID="{20D794FF-D35E-4384-AC47-78AE12AC47DA}" presName="nodeFollowingNodes" presStyleLbl="node1" presStyleIdx="4" presStyleCnt="13">
        <dgm:presLayoutVars>
          <dgm:bulletEnabled val="1"/>
        </dgm:presLayoutVars>
      </dgm:prSet>
      <dgm:spPr/>
      <dgm:t>
        <a:bodyPr/>
        <a:lstStyle/>
        <a:p>
          <a:endParaRPr lang="uk-UA"/>
        </a:p>
      </dgm:t>
    </dgm:pt>
    <dgm:pt modelId="{1F1A2098-56B2-4035-8EB0-F0F9E63C31EA}" type="pres">
      <dgm:prSet presAssocID="{79F7FE22-7E13-475A-B69B-4362A0FEA602}" presName="nodeFollowingNodes" presStyleLbl="node1" presStyleIdx="5" presStyleCnt="13">
        <dgm:presLayoutVars>
          <dgm:bulletEnabled val="1"/>
        </dgm:presLayoutVars>
      </dgm:prSet>
      <dgm:spPr/>
      <dgm:t>
        <a:bodyPr/>
        <a:lstStyle/>
        <a:p>
          <a:endParaRPr lang="uk-UA"/>
        </a:p>
      </dgm:t>
    </dgm:pt>
    <dgm:pt modelId="{EF67E33F-F79D-44A8-88CF-2D06F9820835}" type="pres">
      <dgm:prSet presAssocID="{52D31381-DD8A-47B9-A4ED-C0BA54D8ED1A}" presName="nodeFollowingNodes" presStyleLbl="node1" presStyleIdx="6" presStyleCnt="13">
        <dgm:presLayoutVars>
          <dgm:bulletEnabled val="1"/>
        </dgm:presLayoutVars>
      </dgm:prSet>
      <dgm:spPr/>
      <dgm:t>
        <a:bodyPr/>
        <a:lstStyle/>
        <a:p>
          <a:endParaRPr lang="uk-UA"/>
        </a:p>
      </dgm:t>
    </dgm:pt>
    <dgm:pt modelId="{4E8320F8-DB3F-4A65-AAC7-B0965E3816E4}" type="pres">
      <dgm:prSet presAssocID="{90CED3D4-E904-439F-8351-479B02A1364D}" presName="nodeFollowingNodes" presStyleLbl="node1" presStyleIdx="7" presStyleCnt="13">
        <dgm:presLayoutVars>
          <dgm:bulletEnabled val="1"/>
        </dgm:presLayoutVars>
      </dgm:prSet>
      <dgm:spPr/>
      <dgm:t>
        <a:bodyPr/>
        <a:lstStyle/>
        <a:p>
          <a:endParaRPr lang="uk-UA"/>
        </a:p>
      </dgm:t>
    </dgm:pt>
    <dgm:pt modelId="{CE01D188-2EC1-43EA-A9C9-F48BD0BEC424}" type="pres">
      <dgm:prSet presAssocID="{EDE662D9-2479-416E-ACCE-27A4E59CFBFA}" presName="nodeFollowingNodes" presStyleLbl="node1" presStyleIdx="8" presStyleCnt="13">
        <dgm:presLayoutVars>
          <dgm:bulletEnabled val="1"/>
        </dgm:presLayoutVars>
      </dgm:prSet>
      <dgm:spPr/>
      <dgm:t>
        <a:bodyPr/>
        <a:lstStyle/>
        <a:p>
          <a:endParaRPr lang="uk-UA"/>
        </a:p>
      </dgm:t>
    </dgm:pt>
    <dgm:pt modelId="{348CED43-8001-423C-A1FB-E4AF04CD6E5C}" type="pres">
      <dgm:prSet presAssocID="{5ACCD304-E7CF-44D2-95CB-5E91D8814B99}" presName="nodeFollowingNodes" presStyleLbl="node1" presStyleIdx="9" presStyleCnt="13">
        <dgm:presLayoutVars>
          <dgm:bulletEnabled val="1"/>
        </dgm:presLayoutVars>
      </dgm:prSet>
      <dgm:spPr/>
      <dgm:t>
        <a:bodyPr/>
        <a:lstStyle/>
        <a:p>
          <a:endParaRPr lang="uk-UA"/>
        </a:p>
      </dgm:t>
    </dgm:pt>
    <dgm:pt modelId="{BD1EBA73-8DAF-4168-B479-7B48F4798C2C}" type="pres">
      <dgm:prSet presAssocID="{BF1EA052-9018-46D5-8948-81EB8B1622B0}" presName="nodeFollowingNodes" presStyleLbl="node1" presStyleIdx="10" presStyleCnt="13">
        <dgm:presLayoutVars>
          <dgm:bulletEnabled val="1"/>
        </dgm:presLayoutVars>
      </dgm:prSet>
      <dgm:spPr/>
      <dgm:t>
        <a:bodyPr/>
        <a:lstStyle/>
        <a:p>
          <a:endParaRPr lang="uk-UA"/>
        </a:p>
      </dgm:t>
    </dgm:pt>
    <dgm:pt modelId="{C07DD3DB-5505-4637-BAA1-FAE00AC005F1}" type="pres">
      <dgm:prSet presAssocID="{FBE7C25D-9A19-4ACE-A131-3D56103CBCA8}" presName="nodeFollowingNodes" presStyleLbl="node1" presStyleIdx="11" presStyleCnt="13">
        <dgm:presLayoutVars>
          <dgm:bulletEnabled val="1"/>
        </dgm:presLayoutVars>
      </dgm:prSet>
      <dgm:spPr/>
      <dgm:t>
        <a:bodyPr/>
        <a:lstStyle/>
        <a:p>
          <a:endParaRPr lang="uk-UA"/>
        </a:p>
      </dgm:t>
    </dgm:pt>
    <dgm:pt modelId="{28B7714D-B3A6-48E0-A1E8-42F55BEB0FB4}" type="pres">
      <dgm:prSet presAssocID="{AB0215F2-150E-44E6-9431-95B6A26E3F88}" presName="nodeFollowingNodes" presStyleLbl="node1" presStyleIdx="12" presStyleCnt="13">
        <dgm:presLayoutVars>
          <dgm:bulletEnabled val="1"/>
        </dgm:presLayoutVars>
      </dgm:prSet>
      <dgm:spPr/>
      <dgm:t>
        <a:bodyPr/>
        <a:lstStyle/>
        <a:p>
          <a:endParaRPr lang="uk-UA"/>
        </a:p>
      </dgm:t>
    </dgm:pt>
  </dgm:ptLst>
  <dgm:cxnLst>
    <dgm:cxn modelId="{76282F90-F08A-4876-A5D1-D5A4F86BDEF9}" type="presOf" srcId="{52D31381-DD8A-47B9-A4ED-C0BA54D8ED1A}" destId="{EF67E33F-F79D-44A8-88CF-2D06F9820835}" srcOrd="0" destOrd="0" presId="urn:microsoft.com/office/officeart/2005/8/layout/cycle3#1"/>
    <dgm:cxn modelId="{FCCDC528-0317-4ECA-866A-158EE7C3A466}" type="presOf" srcId="{5ACCD304-E7CF-44D2-95CB-5E91D8814B99}" destId="{348CED43-8001-423C-A1FB-E4AF04CD6E5C}" srcOrd="0" destOrd="0" presId="urn:microsoft.com/office/officeart/2005/8/layout/cycle3#1"/>
    <dgm:cxn modelId="{1FDF6F3F-9256-4AB7-B1CA-2F2B81582E3A}" srcId="{579DF991-D06C-486A-A2CD-7D0E7485081F}" destId="{AB0215F2-150E-44E6-9431-95B6A26E3F88}" srcOrd="12" destOrd="0" parTransId="{1955F9A3-53DA-4EA1-B062-2EF4B36F0B16}" sibTransId="{F06C0E2C-86EE-47E9-9116-3257F02A62F7}"/>
    <dgm:cxn modelId="{147A17CB-C220-40A8-8E74-91CF835ED393}" type="presOf" srcId="{AB0215F2-150E-44E6-9431-95B6A26E3F88}" destId="{28B7714D-B3A6-48E0-A1E8-42F55BEB0FB4}" srcOrd="0" destOrd="0" presId="urn:microsoft.com/office/officeart/2005/8/layout/cycle3#1"/>
    <dgm:cxn modelId="{C8A5D5B5-70DB-4DA3-AB04-4E630519576D}" srcId="{579DF991-D06C-486A-A2CD-7D0E7485081F}" destId="{52D31381-DD8A-47B9-A4ED-C0BA54D8ED1A}" srcOrd="6" destOrd="0" parTransId="{63AD158B-060E-43BA-BAE7-42D0E18C4CE0}" sibTransId="{9ED3B50C-00ED-43A1-93C4-769D471EF1D5}"/>
    <dgm:cxn modelId="{C4444FFB-B0D0-4E00-9C02-C82BD6AEB3DA}" srcId="{579DF991-D06C-486A-A2CD-7D0E7485081F}" destId="{5ACCD304-E7CF-44D2-95CB-5E91D8814B99}" srcOrd="9" destOrd="0" parTransId="{0FCAF8AE-4E13-4D0B-8375-FCA98AA11B61}" sibTransId="{55410E68-8B70-4AAC-81A5-8BAE0044FE39}"/>
    <dgm:cxn modelId="{E334BE58-4637-477F-BEFF-ABF85C9BCF99}" type="presOf" srcId="{4B203DE4-2946-4492-BC5B-D2B868E035D8}" destId="{0C6361C1-D203-4759-BD66-FFA318ECC141}" srcOrd="0" destOrd="0" presId="urn:microsoft.com/office/officeart/2005/8/layout/cycle3#1"/>
    <dgm:cxn modelId="{807F08D2-DD44-4C63-9824-A8D42651E8A6}" type="presOf" srcId="{FBE7C25D-9A19-4ACE-A131-3D56103CBCA8}" destId="{C07DD3DB-5505-4637-BAA1-FAE00AC005F1}" srcOrd="0" destOrd="0" presId="urn:microsoft.com/office/officeart/2005/8/layout/cycle3#1"/>
    <dgm:cxn modelId="{D25ABD8C-D9B9-4243-8234-D569B78CCFFA}" type="presOf" srcId="{C1923698-788A-46D5-96CE-184AD146A3BD}" destId="{6C8EE5A5-68AF-44FC-9809-D42D50E5277E}" srcOrd="0" destOrd="0" presId="urn:microsoft.com/office/officeart/2005/8/layout/cycle3#1"/>
    <dgm:cxn modelId="{B36F4FDC-5E62-445C-86D0-FC5E3C154E98}" type="presOf" srcId="{709DC110-3334-4072-A412-96D6EF1C1F0A}" destId="{6AA972B8-ED3F-4932-A7AC-B32A0AC20711}" srcOrd="0" destOrd="0" presId="urn:microsoft.com/office/officeart/2005/8/layout/cycle3#1"/>
    <dgm:cxn modelId="{C8F11974-CF04-4071-86AC-89C4DF932E88}" type="presOf" srcId="{579DF991-D06C-486A-A2CD-7D0E7485081F}" destId="{3BAA162A-57D6-43B7-A5AB-D5DBFC1B55D5}" srcOrd="0" destOrd="0" presId="urn:microsoft.com/office/officeart/2005/8/layout/cycle3#1"/>
    <dgm:cxn modelId="{49A6F230-D1DB-4D36-81BB-48CF7DB65BB4}" type="presOf" srcId="{20D794FF-D35E-4384-AC47-78AE12AC47DA}" destId="{E365D6DC-A97F-46D2-9EE6-28C5B6D49268}" srcOrd="0" destOrd="0" presId="urn:microsoft.com/office/officeart/2005/8/layout/cycle3#1"/>
    <dgm:cxn modelId="{DE893778-4D30-4599-ACDB-FC837C44D035}" srcId="{579DF991-D06C-486A-A2CD-7D0E7485081F}" destId="{90CED3D4-E904-439F-8351-479B02A1364D}" srcOrd="7" destOrd="0" parTransId="{2CF8446B-C3B7-4291-956A-582EBEF3C3A2}" sibTransId="{DE666B75-AA29-4816-9309-FAC34567B5D1}"/>
    <dgm:cxn modelId="{BA11FE87-FAD8-4C03-AEB8-2B72E014EB38}" type="presOf" srcId="{A85E0748-9196-4260-B736-AC5EA0638456}" destId="{D96E827A-3AA1-44A5-9DA8-85018E174D4B}" srcOrd="0" destOrd="0" presId="urn:microsoft.com/office/officeart/2005/8/layout/cycle3#1"/>
    <dgm:cxn modelId="{E0DB8C42-ADAE-43A7-B6A2-3830E28BC262}" srcId="{579DF991-D06C-486A-A2CD-7D0E7485081F}" destId="{C1923698-788A-46D5-96CE-184AD146A3BD}" srcOrd="2" destOrd="0" parTransId="{9D79CC2D-70F3-4735-9CF7-5620147825AE}" sibTransId="{19D1E40C-CED6-4F8F-9F3D-88BB54C68FC7}"/>
    <dgm:cxn modelId="{0E002294-858A-40FB-B394-47CEFAA312A8}" type="presOf" srcId="{79F7FE22-7E13-475A-B69B-4362A0FEA602}" destId="{1F1A2098-56B2-4035-8EB0-F0F9E63C31EA}" srcOrd="0" destOrd="0" presId="urn:microsoft.com/office/officeart/2005/8/layout/cycle3#1"/>
    <dgm:cxn modelId="{ACAAA1CA-4F06-4045-8812-1AEAB8A10F8A}" type="presOf" srcId="{7573E15C-A3C0-4F96-A86A-676487904D55}" destId="{C1502241-C73C-4C22-B272-220D50F80CDB}" srcOrd="0" destOrd="0" presId="urn:microsoft.com/office/officeart/2005/8/layout/cycle3#1"/>
    <dgm:cxn modelId="{3EB93EB8-A7AD-4277-A09C-00FB227276C7}" srcId="{579DF991-D06C-486A-A2CD-7D0E7485081F}" destId="{BF1EA052-9018-46D5-8948-81EB8B1622B0}" srcOrd="10" destOrd="0" parTransId="{08C66549-505F-4971-A133-AFEF03E9313B}" sibTransId="{ED96F1F8-BD12-4A97-A7C6-3CF67D9E079D}"/>
    <dgm:cxn modelId="{2B0E3A6B-5D19-401E-989A-35AB965A57CC}" srcId="{579DF991-D06C-486A-A2CD-7D0E7485081F}" destId="{A85E0748-9196-4260-B736-AC5EA0638456}" srcOrd="3" destOrd="0" parTransId="{0B6FCA75-99F9-4A1A-87A0-22D93C8BA22D}" sibTransId="{B5BCD67D-C725-4430-B506-7800C99EB793}"/>
    <dgm:cxn modelId="{25A67529-8331-4802-8BC1-44DCE1872255}" type="presOf" srcId="{90CED3D4-E904-439F-8351-479B02A1364D}" destId="{4E8320F8-DB3F-4A65-AAC7-B0965E3816E4}" srcOrd="0" destOrd="0" presId="urn:microsoft.com/office/officeart/2005/8/layout/cycle3#1"/>
    <dgm:cxn modelId="{84844D1D-88FF-44B2-9C4B-CF2AE7A3D8D1}" srcId="{579DF991-D06C-486A-A2CD-7D0E7485081F}" destId="{709DC110-3334-4072-A412-96D6EF1C1F0A}" srcOrd="0" destOrd="0" parTransId="{8737A4D2-114C-4820-86ED-EF9B4B65E5B5}" sibTransId="{7573E15C-A3C0-4F96-A86A-676487904D55}"/>
    <dgm:cxn modelId="{6702390B-10B1-45AE-9489-DF022B6FDCBC}" srcId="{579DF991-D06C-486A-A2CD-7D0E7485081F}" destId="{EDE662D9-2479-416E-ACCE-27A4E59CFBFA}" srcOrd="8" destOrd="0" parTransId="{AB3A595B-B40C-485E-AB18-CB71800E9668}" sibTransId="{D13A34CA-DBBC-405B-B595-970099088294}"/>
    <dgm:cxn modelId="{5B999B23-C6C3-4E99-AAF3-34F77C0FA48D}" srcId="{579DF991-D06C-486A-A2CD-7D0E7485081F}" destId="{79F7FE22-7E13-475A-B69B-4362A0FEA602}" srcOrd="5" destOrd="0" parTransId="{F13A4824-13F5-493D-9D59-A8C0321B7692}" sibTransId="{7D80C317-816C-4354-A586-81E3C17A30F5}"/>
    <dgm:cxn modelId="{0DDDC5DC-9B75-44A1-9904-1A58742B3AFE}" srcId="{579DF991-D06C-486A-A2CD-7D0E7485081F}" destId="{4B203DE4-2946-4492-BC5B-D2B868E035D8}" srcOrd="1" destOrd="0" parTransId="{79F7F8AE-BA2A-4842-BE6B-CA2880ABCF58}" sibTransId="{DE25DC84-581B-437A-A6C4-607FF5263143}"/>
    <dgm:cxn modelId="{97BDF777-398A-4BC4-ACD9-313951DF96AA}" type="presOf" srcId="{BF1EA052-9018-46D5-8948-81EB8B1622B0}" destId="{BD1EBA73-8DAF-4168-B479-7B48F4798C2C}" srcOrd="0" destOrd="0" presId="urn:microsoft.com/office/officeart/2005/8/layout/cycle3#1"/>
    <dgm:cxn modelId="{940DC112-6B04-4C5A-A2F8-8205943B7B07}" srcId="{579DF991-D06C-486A-A2CD-7D0E7485081F}" destId="{20D794FF-D35E-4384-AC47-78AE12AC47DA}" srcOrd="4" destOrd="0" parTransId="{0A2A25EA-7F95-4DCA-AA69-184D4C7FCA48}" sibTransId="{FE7F1F52-5B44-4558-B2B2-3FD0BEC0758A}"/>
    <dgm:cxn modelId="{6575291D-D416-4046-9FA1-19F4E639F0A4}" srcId="{579DF991-D06C-486A-A2CD-7D0E7485081F}" destId="{FBE7C25D-9A19-4ACE-A131-3D56103CBCA8}" srcOrd="11" destOrd="0" parTransId="{16F7618E-3813-4124-A596-554A5FBC80FB}" sibTransId="{CEA5BC31-4464-4396-B077-2BC7CEF3FE5D}"/>
    <dgm:cxn modelId="{C5571CCD-5D2C-462D-A3CB-41AA3D5AB99F}" type="presOf" srcId="{EDE662D9-2479-416E-ACCE-27A4E59CFBFA}" destId="{CE01D188-2EC1-43EA-A9C9-F48BD0BEC424}" srcOrd="0" destOrd="0" presId="urn:microsoft.com/office/officeart/2005/8/layout/cycle3#1"/>
    <dgm:cxn modelId="{48F77146-B0A3-41F3-B2E7-D373FC3D8299}" type="presParOf" srcId="{3BAA162A-57D6-43B7-A5AB-D5DBFC1B55D5}" destId="{AFC7AEAA-3C89-4A9D-8436-D53DC66DF8F1}" srcOrd="0" destOrd="0" presId="urn:microsoft.com/office/officeart/2005/8/layout/cycle3#1"/>
    <dgm:cxn modelId="{1B233245-0227-4B7E-BCDE-4DA62B3F00FF}" type="presParOf" srcId="{AFC7AEAA-3C89-4A9D-8436-D53DC66DF8F1}" destId="{6AA972B8-ED3F-4932-A7AC-B32A0AC20711}" srcOrd="0" destOrd="0" presId="urn:microsoft.com/office/officeart/2005/8/layout/cycle3#1"/>
    <dgm:cxn modelId="{194C600C-08DC-4C6D-859F-C89950125300}" type="presParOf" srcId="{AFC7AEAA-3C89-4A9D-8436-D53DC66DF8F1}" destId="{C1502241-C73C-4C22-B272-220D50F80CDB}" srcOrd="1" destOrd="0" presId="urn:microsoft.com/office/officeart/2005/8/layout/cycle3#1"/>
    <dgm:cxn modelId="{31BC0B9C-3932-4091-99AD-F30C5EC0D2E9}" type="presParOf" srcId="{AFC7AEAA-3C89-4A9D-8436-D53DC66DF8F1}" destId="{0C6361C1-D203-4759-BD66-FFA318ECC141}" srcOrd="2" destOrd="0" presId="urn:microsoft.com/office/officeart/2005/8/layout/cycle3#1"/>
    <dgm:cxn modelId="{201C58D5-5071-4B4A-9CE3-536703D18BC6}" type="presParOf" srcId="{AFC7AEAA-3C89-4A9D-8436-D53DC66DF8F1}" destId="{6C8EE5A5-68AF-44FC-9809-D42D50E5277E}" srcOrd="3" destOrd="0" presId="urn:microsoft.com/office/officeart/2005/8/layout/cycle3#1"/>
    <dgm:cxn modelId="{5340309B-ADFE-4FA1-9855-91DB48CE99EB}" type="presParOf" srcId="{AFC7AEAA-3C89-4A9D-8436-D53DC66DF8F1}" destId="{D96E827A-3AA1-44A5-9DA8-85018E174D4B}" srcOrd="4" destOrd="0" presId="urn:microsoft.com/office/officeart/2005/8/layout/cycle3#1"/>
    <dgm:cxn modelId="{14312A69-F7EA-453F-A724-040F34CA829A}" type="presParOf" srcId="{AFC7AEAA-3C89-4A9D-8436-D53DC66DF8F1}" destId="{E365D6DC-A97F-46D2-9EE6-28C5B6D49268}" srcOrd="5" destOrd="0" presId="urn:microsoft.com/office/officeart/2005/8/layout/cycle3#1"/>
    <dgm:cxn modelId="{A1158C9B-05FA-43A2-B2C6-B240CBF46F63}" type="presParOf" srcId="{AFC7AEAA-3C89-4A9D-8436-D53DC66DF8F1}" destId="{1F1A2098-56B2-4035-8EB0-F0F9E63C31EA}" srcOrd="6" destOrd="0" presId="urn:microsoft.com/office/officeart/2005/8/layout/cycle3#1"/>
    <dgm:cxn modelId="{C05017F8-E3E1-48D0-B781-94BFF6F9E755}" type="presParOf" srcId="{AFC7AEAA-3C89-4A9D-8436-D53DC66DF8F1}" destId="{EF67E33F-F79D-44A8-88CF-2D06F9820835}" srcOrd="7" destOrd="0" presId="urn:microsoft.com/office/officeart/2005/8/layout/cycle3#1"/>
    <dgm:cxn modelId="{F3497642-B7F2-401C-A5B8-E728F131E2E6}" type="presParOf" srcId="{AFC7AEAA-3C89-4A9D-8436-D53DC66DF8F1}" destId="{4E8320F8-DB3F-4A65-AAC7-B0965E3816E4}" srcOrd="8" destOrd="0" presId="urn:microsoft.com/office/officeart/2005/8/layout/cycle3#1"/>
    <dgm:cxn modelId="{074E0737-36DD-44B7-B4FB-D00D0B3EF1FD}" type="presParOf" srcId="{AFC7AEAA-3C89-4A9D-8436-D53DC66DF8F1}" destId="{CE01D188-2EC1-43EA-A9C9-F48BD0BEC424}" srcOrd="9" destOrd="0" presId="urn:microsoft.com/office/officeart/2005/8/layout/cycle3#1"/>
    <dgm:cxn modelId="{90437BC5-2218-41C3-813D-5ECE0DA176BC}" type="presParOf" srcId="{AFC7AEAA-3C89-4A9D-8436-D53DC66DF8F1}" destId="{348CED43-8001-423C-A1FB-E4AF04CD6E5C}" srcOrd="10" destOrd="0" presId="urn:microsoft.com/office/officeart/2005/8/layout/cycle3#1"/>
    <dgm:cxn modelId="{3C213731-3144-40F1-9656-5969377614C3}" type="presParOf" srcId="{AFC7AEAA-3C89-4A9D-8436-D53DC66DF8F1}" destId="{BD1EBA73-8DAF-4168-B479-7B48F4798C2C}" srcOrd="11" destOrd="0" presId="urn:microsoft.com/office/officeart/2005/8/layout/cycle3#1"/>
    <dgm:cxn modelId="{295338E5-BB4D-4378-8337-457A2733372C}" type="presParOf" srcId="{AFC7AEAA-3C89-4A9D-8436-D53DC66DF8F1}" destId="{C07DD3DB-5505-4637-BAA1-FAE00AC005F1}" srcOrd="12" destOrd="0" presId="urn:microsoft.com/office/officeart/2005/8/layout/cycle3#1"/>
    <dgm:cxn modelId="{783E5AE9-1E6F-4D87-AA2F-721FB6ADDAD2}" type="presParOf" srcId="{AFC7AEAA-3C89-4A9D-8436-D53DC66DF8F1}" destId="{28B7714D-B3A6-48E0-A1E8-42F55BEB0FB4}" srcOrd="13" destOrd="0" presId="urn:microsoft.com/office/officeart/2005/8/layout/cycle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02241-C73C-4C22-B272-220D50F80CDB}">
      <dsp:nvSpPr>
        <dsp:cNvPr id="0" name=""/>
        <dsp:cNvSpPr/>
      </dsp:nvSpPr>
      <dsp:spPr>
        <a:xfrm>
          <a:off x="1315203" y="-107840"/>
          <a:ext cx="5256292" cy="5256292"/>
        </a:xfrm>
        <a:prstGeom prst="circularArrow">
          <a:avLst>
            <a:gd name="adj1" fmla="val 5544"/>
            <a:gd name="adj2" fmla="val 330680"/>
            <a:gd name="adj3" fmla="val 15105607"/>
            <a:gd name="adj4" fmla="val 16618715"/>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A972B8-ED3F-4932-A7AC-B32A0AC20711}">
      <dsp:nvSpPr>
        <dsp:cNvPr id="0" name=""/>
        <dsp:cNvSpPr/>
      </dsp:nvSpPr>
      <dsp:spPr bwMode="white">
        <a:xfrm>
          <a:off x="3475462" y="2650"/>
          <a:ext cx="935775" cy="46788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b="0" kern="1200" dirty="0" smtClean="0">
              <a:solidFill>
                <a:schemeClr val="tx1"/>
              </a:solidFill>
              <a:latin typeface="Times New Roman" panose="02020603050405020304" pitchFamily="18" charset="0"/>
              <a:cs typeface="Times New Roman" panose="02020603050405020304" pitchFamily="18" charset="0"/>
            </a:rPr>
            <a:t>3</a:t>
          </a:r>
          <a:endParaRPr lang="uk-UA" sz="2000" b="0" kern="1200" dirty="0">
            <a:solidFill>
              <a:schemeClr val="tx1"/>
            </a:solidFill>
            <a:latin typeface="Times New Roman" panose="02020603050405020304" pitchFamily="18" charset="0"/>
            <a:cs typeface="Times New Roman" panose="02020603050405020304" pitchFamily="18" charset="0"/>
          </a:endParaRPr>
        </a:p>
      </dsp:txBody>
      <dsp:txXfrm>
        <a:off x="3498302" y="25490"/>
        <a:ext cx="890095" cy="422207"/>
      </dsp:txXfrm>
    </dsp:sp>
    <dsp:sp modelId="{0C6361C1-D203-4759-BD66-FFA318ECC141}">
      <dsp:nvSpPr>
        <dsp:cNvPr id="0" name=""/>
        <dsp:cNvSpPr/>
      </dsp:nvSpPr>
      <dsp:spPr bwMode="white">
        <a:xfrm>
          <a:off x="4517134" y="259400"/>
          <a:ext cx="935775" cy="46788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b="0" kern="1200" dirty="0" smtClean="0">
              <a:solidFill>
                <a:schemeClr val="tx1"/>
              </a:solidFill>
              <a:latin typeface="Times New Roman" panose="02020603050405020304" pitchFamily="18" charset="0"/>
              <a:cs typeface="Times New Roman" panose="02020603050405020304" pitchFamily="18" charset="0"/>
            </a:rPr>
            <a:t>17</a:t>
          </a:r>
          <a:endParaRPr lang="uk-UA" sz="2000" b="0" kern="1200" dirty="0">
            <a:solidFill>
              <a:schemeClr val="tx1"/>
            </a:solidFill>
            <a:latin typeface="Times New Roman" panose="02020603050405020304" pitchFamily="18" charset="0"/>
            <a:cs typeface="Times New Roman" panose="02020603050405020304" pitchFamily="18" charset="0"/>
          </a:endParaRPr>
        </a:p>
      </dsp:txBody>
      <dsp:txXfrm>
        <a:off x="4539974" y="282240"/>
        <a:ext cx="890095" cy="422207"/>
      </dsp:txXfrm>
    </dsp:sp>
    <dsp:sp modelId="{6C8EE5A5-68AF-44FC-9809-D42D50E5277E}">
      <dsp:nvSpPr>
        <dsp:cNvPr id="0" name=""/>
        <dsp:cNvSpPr/>
      </dsp:nvSpPr>
      <dsp:spPr bwMode="white">
        <a:xfrm>
          <a:off x="5320171" y="970829"/>
          <a:ext cx="935775" cy="46788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b="0" kern="1200" dirty="0" smtClean="0">
              <a:solidFill>
                <a:schemeClr val="tx1"/>
              </a:solidFill>
              <a:latin typeface="Times New Roman" panose="02020603050405020304" pitchFamily="18" charset="0"/>
              <a:cs typeface="Times New Roman" panose="02020603050405020304" pitchFamily="18" charset="0"/>
            </a:rPr>
            <a:t>19</a:t>
          </a:r>
          <a:endParaRPr lang="uk-UA" sz="2000" b="0" kern="1200" dirty="0">
            <a:solidFill>
              <a:schemeClr val="tx1"/>
            </a:solidFill>
            <a:latin typeface="Times New Roman" panose="02020603050405020304" pitchFamily="18" charset="0"/>
            <a:cs typeface="Times New Roman" panose="02020603050405020304" pitchFamily="18" charset="0"/>
          </a:endParaRPr>
        </a:p>
      </dsp:txBody>
      <dsp:txXfrm>
        <a:off x="5343011" y="993669"/>
        <a:ext cx="890095" cy="422207"/>
      </dsp:txXfrm>
    </dsp:sp>
    <dsp:sp modelId="{D96E827A-3AA1-44A5-9DA8-85018E174D4B}">
      <dsp:nvSpPr>
        <dsp:cNvPr id="0" name=""/>
        <dsp:cNvSpPr/>
      </dsp:nvSpPr>
      <dsp:spPr bwMode="white">
        <a:xfrm>
          <a:off x="5700608" y="1973958"/>
          <a:ext cx="935775" cy="46788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b="0" kern="1200" dirty="0" smtClean="0">
              <a:solidFill>
                <a:schemeClr val="tx1"/>
              </a:solidFill>
              <a:latin typeface="Times New Roman" panose="02020603050405020304" pitchFamily="18" charset="0"/>
              <a:cs typeface="Times New Roman" panose="02020603050405020304" pitchFamily="18" charset="0"/>
            </a:rPr>
            <a:t>34</a:t>
          </a:r>
          <a:endParaRPr lang="uk-UA" sz="2000" b="0" kern="1200" dirty="0">
            <a:solidFill>
              <a:schemeClr val="tx1"/>
            </a:solidFill>
            <a:latin typeface="Times New Roman" panose="02020603050405020304" pitchFamily="18" charset="0"/>
            <a:cs typeface="Times New Roman" panose="02020603050405020304" pitchFamily="18" charset="0"/>
          </a:endParaRPr>
        </a:p>
      </dsp:txBody>
      <dsp:txXfrm>
        <a:off x="5723448" y="1996798"/>
        <a:ext cx="890095" cy="422207"/>
      </dsp:txXfrm>
    </dsp:sp>
    <dsp:sp modelId="{E365D6DC-A97F-46D2-9EE6-28C5B6D49268}">
      <dsp:nvSpPr>
        <dsp:cNvPr id="0" name=""/>
        <dsp:cNvSpPr/>
      </dsp:nvSpPr>
      <dsp:spPr bwMode="white">
        <a:xfrm>
          <a:off x="5571291" y="3038983"/>
          <a:ext cx="935775" cy="46788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b="0" kern="1200" dirty="0" smtClean="0">
              <a:solidFill>
                <a:schemeClr val="tx1"/>
              </a:solidFill>
              <a:latin typeface="Times New Roman" panose="02020603050405020304" pitchFamily="18" charset="0"/>
              <a:cs typeface="Times New Roman" panose="02020603050405020304" pitchFamily="18" charset="0"/>
            </a:rPr>
            <a:t>45</a:t>
          </a:r>
          <a:endParaRPr lang="uk-UA" sz="2000" b="0" kern="1200" dirty="0">
            <a:solidFill>
              <a:schemeClr val="tx1"/>
            </a:solidFill>
            <a:latin typeface="Times New Roman" panose="02020603050405020304" pitchFamily="18" charset="0"/>
            <a:cs typeface="Times New Roman" panose="02020603050405020304" pitchFamily="18" charset="0"/>
          </a:endParaRPr>
        </a:p>
      </dsp:txBody>
      <dsp:txXfrm>
        <a:off x="5594131" y="3061823"/>
        <a:ext cx="890095" cy="422207"/>
      </dsp:txXfrm>
    </dsp:sp>
    <dsp:sp modelId="{1F1A2098-56B2-4035-8EB0-F0F9E63C31EA}">
      <dsp:nvSpPr>
        <dsp:cNvPr id="0" name=""/>
        <dsp:cNvSpPr/>
      </dsp:nvSpPr>
      <dsp:spPr bwMode="white">
        <a:xfrm>
          <a:off x="4961844" y="3921919"/>
          <a:ext cx="935775" cy="46788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b="0" kern="1200" dirty="0" smtClean="0">
              <a:solidFill>
                <a:schemeClr val="tx1"/>
              </a:solidFill>
              <a:latin typeface="Times New Roman" panose="02020603050405020304" pitchFamily="18" charset="0"/>
              <a:cs typeface="Times New Roman" panose="02020603050405020304" pitchFamily="18" charset="0"/>
            </a:rPr>
            <a:t>63</a:t>
          </a:r>
          <a:endParaRPr lang="uk-UA" sz="2000" b="0" kern="1200" dirty="0">
            <a:solidFill>
              <a:schemeClr val="tx1"/>
            </a:solidFill>
            <a:latin typeface="Times New Roman" panose="02020603050405020304" pitchFamily="18" charset="0"/>
            <a:cs typeface="Times New Roman" panose="02020603050405020304" pitchFamily="18" charset="0"/>
          </a:endParaRPr>
        </a:p>
      </dsp:txBody>
      <dsp:txXfrm>
        <a:off x="4984684" y="3944759"/>
        <a:ext cx="890095" cy="422207"/>
      </dsp:txXfrm>
    </dsp:sp>
    <dsp:sp modelId="{EF67E33F-F79D-44A8-88CF-2D06F9820835}">
      <dsp:nvSpPr>
        <dsp:cNvPr id="0" name=""/>
        <dsp:cNvSpPr/>
      </dsp:nvSpPr>
      <dsp:spPr bwMode="white">
        <a:xfrm>
          <a:off x="4011885" y="4420496"/>
          <a:ext cx="935775" cy="46788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b="0" kern="1200" dirty="0" smtClean="0">
              <a:solidFill>
                <a:schemeClr val="tx1"/>
              </a:solidFill>
              <a:latin typeface="Times New Roman" panose="02020603050405020304" pitchFamily="18" charset="0"/>
              <a:cs typeface="Times New Roman" panose="02020603050405020304" pitchFamily="18" charset="0"/>
            </a:rPr>
            <a:t>100</a:t>
          </a:r>
          <a:endParaRPr lang="uk-UA" sz="2000" b="0" kern="1200" dirty="0">
            <a:solidFill>
              <a:schemeClr val="tx1"/>
            </a:solidFill>
            <a:latin typeface="Times New Roman" panose="02020603050405020304" pitchFamily="18" charset="0"/>
            <a:cs typeface="Times New Roman" panose="02020603050405020304" pitchFamily="18" charset="0"/>
          </a:endParaRPr>
        </a:p>
      </dsp:txBody>
      <dsp:txXfrm>
        <a:off x="4034725" y="4443336"/>
        <a:ext cx="890095" cy="422207"/>
      </dsp:txXfrm>
    </dsp:sp>
    <dsp:sp modelId="{4E8320F8-DB3F-4A65-AAC7-B0965E3816E4}">
      <dsp:nvSpPr>
        <dsp:cNvPr id="0" name=""/>
        <dsp:cNvSpPr/>
      </dsp:nvSpPr>
      <dsp:spPr bwMode="white">
        <a:xfrm>
          <a:off x="2939038" y="4420496"/>
          <a:ext cx="935775" cy="46788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b="0" kern="1200" dirty="0" smtClean="0">
              <a:solidFill>
                <a:schemeClr val="tx1"/>
              </a:solidFill>
              <a:latin typeface="Times New Roman" panose="02020603050405020304" pitchFamily="18" charset="0"/>
              <a:cs typeface="Times New Roman" panose="02020603050405020304" pitchFamily="18" charset="0"/>
            </a:rPr>
            <a:t>107</a:t>
          </a:r>
          <a:endParaRPr lang="uk-UA" sz="2000" b="0" kern="1200" dirty="0">
            <a:solidFill>
              <a:schemeClr val="tx1"/>
            </a:solidFill>
            <a:latin typeface="Times New Roman" panose="02020603050405020304" pitchFamily="18" charset="0"/>
            <a:cs typeface="Times New Roman" panose="02020603050405020304" pitchFamily="18" charset="0"/>
          </a:endParaRPr>
        </a:p>
      </dsp:txBody>
      <dsp:txXfrm>
        <a:off x="2961878" y="4443336"/>
        <a:ext cx="890095" cy="422207"/>
      </dsp:txXfrm>
    </dsp:sp>
    <dsp:sp modelId="{CE01D188-2EC1-43EA-A9C9-F48BD0BEC424}">
      <dsp:nvSpPr>
        <dsp:cNvPr id="0" name=""/>
        <dsp:cNvSpPr/>
      </dsp:nvSpPr>
      <dsp:spPr bwMode="white">
        <a:xfrm>
          <a:off x="1989079" y="3921919"/>
          <a:ext cx="935775" cy="46788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b="0" kern="1200" dirty="0" smtClean="0">
              <a:solidFill>
                <a:schemeClr val="tx1"/>
              </a:solidFill>
              <a:latin typeface="Times New Roman" panose="02020603050405020304" pitchFamily="18" charset="0"/>
              <a:cs typeface="Times New Roman" panose="02020603050405020304" pitchFamily="18" charset="0"/>
            </a:rPr>
            <a:t>123</a:t>
          </a:r>
          <a:endParaRPr lang="uk-UA" sz="2000" b="0" kern="1200" dirty="0">
            <a:solidFill>
              <a:schemeClr val="tx1"/>
            </a:solidFill>
            <a:latin typeface="Times New Roman" panose="02020603050405020304" pitchFamily="18" charset="0"/>
            <a:cs typeface="Times New Roman" panose="02020603050405020304" pitchFamily="18" charset="0"/>
          </a:endParaRPr>
        </a:p>
      </dsp:txBody>
      <dsp:txXfrm>
        <a:off x="2011919" y="3944759"/>
        <a:ext cx="890095" cy="422207"/>
      </dsp:txXfrm>
    </dsp:sp>
    <dsp:sp modelId="{348CED43-8001-423C-A1FB-E4AF04CD6E5C}">
      <dsp:nvSpPr>
        <dsp:cNvPr id="0" name=""/>
        <dsp:cNvSpPr/>
      </dsp:nvSpPr>
      <dsp:spPr bwMode="white">
        <a:xfrm>
          <a:off x="1379633" y="3038983"/>
          <a:ext cx="935775" cy="46788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b="0" kern="1200" dirty="0" smtClean="0">
              <a:solidFill>
                <a:schemeClr val="tx1"/>
              </a:solidFill>
              <a:latin typeface="Times New Roman" panose="02020603050405020304" pitchFamily="18" charset="0"/>
              <a:cs typeface="Times New Roman" panose="02020603050405020304" pitchFamily="18" charset="0"/>
            </a:rPr>
            <a:t>124</a:t>
          </a:r>
          <a:endParaRPr lang="uk-UA" sz="2000" b="0" kern="1200" dirty="0">
            <a:solidFill>
              <a:schemeClr val="tx1"/>
            </a:solidFill>
            <a:latin typeface="Times New Roman" panose="02020603050405020304" pitchFamily="18" charset="0"/>
            <a:cs typeface="Times New Roman" panose="02020603050405020304" pitchFamily="18" charset="0"/>
          </a:endParaRPr>
        </a:p>
      </dsp:txBody>
      <dsp:txXfrm>
        <a:off x="1402473" y="3061823"/>
        <a:ext cx="890095" cy="422207"/>
      </dsp:txXfrm>
    </dsp:sp>
    <dsp:sp modelId="{BD1EBA73-8DAF-4168-B479-7B48F4798C2C}">
      <dsp:nvSpPr>
        <dsp:cNvPr id="0" name=""/>
        <dsp:cNvSpPr/>
      </dsp:nvSpPr>
      <dsp:spPr bwMode="white">
        <a:xfrm>
          <a:off x="1250315" y="1973958"/>
          <a:ext cx="935775" cy="46788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b="0" kern="1200" dirty="0" smtClean="0">
              <a:solidFill>
                <a:schemeClr val="tx1"/>
              </a:solidFill>
              <a:latin typeface="Times New Roman" panose="02020603050405020304" pitchFamily="18" charset="0"/>
              <a:cs typeface="Times New Roman" panose="02020603050405020304" pitchFamily="18" charset="0"/>
            </a:rPr>
            <a:t>243</a:t>
          </a:r>
          <a:endParaRPr lang="uk-UA" sz="2000" b="0" kern="1200" dirty="0">
            <a:solidFill>
              <a:schemeClr val="tx1"/>
            </a:solidFill>
            <a:latin typeface="Times New Roman" panose="02020603050405020304" pitchFamily="18" charset="0"/>
            <a:cs typeface="Times New Roman" panose="02020603050405020304" pitchFamily="18" charset="0"/>
          </a:endParaRPr>
        </a:p>
      </dsp:txBody>
      <dsp:txXfrm>
        <a:off x="1273155" y="1996798"/>
        <a:ext cx="890095" cy="422207"/>
      </dsp:txXfrm>
    </dsp:sp>
    <dsp:sp modelId="{C07DD3DB-5505-4637-BAA1-FAE00AC005F1}">
      <dsp:nvSpPr>
        <dsp:cNvPr id="0" name=""/>
        <dsp:cNvSpPr/>
      </dsp:nvSpPr>
      <dsp:spPr bwMode="white">
        <a:xfrm>
          <a:off x="1630752" y="970829"/>
          <a:ext cx="935775" cy="46788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uk-UA" sz="2000" b="0" kern="1200" dirty="0" smtClean="0">
              <a:solidFill>
                <a:schemeClr val="tx1"/>
              </a:solidFill>
              <a:latin typeface="Times New Roman" panose="02020603050405020304" pitchFamily="18" charset="0"/>
              <a:cs typeface="Times New Roman" panose="02020603050405020304" pitchFamily="18" charset="0"/>
            </a:rPr>
            <a:t>257</a:t>
          </a:r>
          <a:endParaRPr lang="uk-UA" sz="2000" b="0" kern="1200" dirty="0">
            <a:solidFill>
              <a:schemeClr val="tx1"/>
            </a:solidFill>
            <a:latin typeface="Times New Roman" panose="02020603050405020304" pitchFamily="18" charset="0"/>
            <a:cs typeface="Times New Roman" panose="02020603050405020304" pitchFamily="18" charset="0"/>
          </a:endParaRPr>
        </a:p>
      </dsp:txBody>
      <dsp:txXfrm>
        <a:off x="1653592" y="993669"/>
        <a:ext cx="890095" cy="422207"/>
      </dsp:txXfrm>
    </dsp:sp>
    <dsp:sp modelId="{28B7714D-B3A6-48E0-A1E8-42F55BEB0FB4}">
      <dsp:nvSpPr>
        <dsp:cNvPr id="0" name=""/>
        <dsp:cNvSpPr/>
      </dsp:nvSpPr>
      <dsp:spPr bwMode="white">
        <a:xfrm>
          <a:off x="2433790" y="259400"/>
          <a:ext cx="935775" cy="46788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uk-UA" sz="1050" b="0" kern="1200" dirty="0" smtClean="0">
              <a:solidFill>
                <a:schemeClr val="tx1"/>
              </a:solidFill>
              <a:latin typeface="Times New Roman" panose="02020603050405020304" pitchFamily="18" charset="0"/>
              <a:cs typeface="Times New Roman" panose="02020603050405020304" pitchFamily="18" charset="0"/>
            </a:rPr>
            <a:t>Фінансовий ліцей</a:t>
          </a:r>
          <a:endParaRPr lang="uk-UA" sz="1050" b="0" kern="1200" dirty="0">
            <a:solidFill>
              <a:schemeClr val="tx1"/>
            </a:solidFill>
            <a:latin typeface="Times New Roman" panose="02020603050405020304" pitchFamily="18" charset="0"/>
            <a:cs typeface="Times New Roman" panose="02020603050405020304" pitchFamily="18" charset="0"/>
          </a:endParaRPr>
        </a:p>
      </dsp:txBody>
      <dsp:txXfrm>
        <a:off x="2456630" y="282240"/>
        <a:ext cx="890095" cy="422207"/>
      </dsp:txXfrm>
    </dsp:sp>
  </dsp:spTree>
</dsp:drawing>
</file>

<file path=ppt/diagrams/layout1.xml><?xml version="1.0" encoding="utf-8"?>
<dgm:layoutDef xmlns:dgm="http://schemas.openxmlformats.org/drawingml/2006/diagram" xmlns:a="http://schemas.openxmlformats.org/drawingml/2006/main" uniqueId="urn:microsoft.com/office/officeart/2005/8/layout/cycle3#1">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dstNode" val="node1"/>
                <dgm:param type="connRout" val="longCurve"/>
                <dgm:param type="begPts" val="midR"/>
                <dgm:param type="endPts" val="midL"/>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dstNode" val="node1"/>
                <dgm:param type="connRout" val="longCurve"/>
                <dgm:param type="begPts" val="midL"/>
                <dgm:param type="endPts" val="midR"/>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dstNode" val="nodeFirstNode"/>
                      <dgm:param type="connRout" val="longCurve"/>
                      <dgm:param type="begPts" val="midR"/>
                      <dgm:param type="endPts" val="midL"/>
                    </dgm:alg>
                  </dgm:if>
                  <dgm:else name="Name15">
                    <dgm:alg type="conn">
                      <dgm:param type="dstNode" val="nodeFirstNode"/>
                      <dgm:param type="connRout" val="longCurve"/>
                      <dgm:param type="begPts" val="midL"/>
                      <dgm:param type="endPts" val="midR"/>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emf"/></Relationships>
</file>

<file path=ppt/drawings/drawing1.xml><?xml version="1.0" encoding="utf-8"?>
<c:userShapes xmlns:c="http://schemas.openxmlformats.org/drawingml/2006/chart">
  <cdr:relSizeAnchor xmlns:cdr="http://schemas.openxmlformats.org/drawingml/2006/chartDrawing">
    <cdr:from>
      <cdr:x>0.85866</cdr:x>
      <cdr:y>0.27091</cdr:y>
    </cdr:from>
    <cdr:to>
      <cdr:x>0.94561</cdr:x>
      <cdr:y>0.48105</cdr:y>
    </cdr:to>
    <cdr:sp macro="" textlink="">
      <cdr:nvSpPr>
        <cdr:cNvPr id="2" name="Rectangles 1"/>
        <cdr:cNvSpPr/>
      </cdr:nvSpPr>
      <cdr:spPr>
        <a:xfrm xmlns:a="http://schemas.openxmlformats.org/drawingml/2006/main">
          <a:off x="9029281" y="1178832"/>
          <a:ext cx="914400" cy="914400"/>
        </a:xfrm>
        <a:prstGeom xmlns:a="http://schemas.openxmlformats.org/drawingml/2006/main" prst="rect">
          <a:avLst/>
        </a:prstGeom>
      </cdr:spPr>
      <cdr:txBody>
        <a:bodyPr xmlns:a="http://schemas.openxmlformats.org/drawingml/2006/main" vertOverflow="clip" vert="horz" wrap="none" lIns="45720" tIns="45720" rIns="45720" bIns="45720" rtlCol="0" anchor="t" anchorCtr="0">
          <a:normAutofit/>
        </a:bodyPr>
        <a:lstStyle xmlns:a="http://schemas.openxmlformats.org/drawingml/2006/main"/>
        <a:p xmlns:a="http://schemas.openxmlformats.org/drawingml/2006/main">
          <a:endParaRPr lang="ru-R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0" hangingPunct="0">
              <a:defRPr sz="1200">
                <a:latin typeface="Arial" panose="020B0604020202020204" pitchFamily="34" charset="0"/>
                <a:cs typeface="+mn-cs"/>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84323"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0" hangingPunct="0">
              <a:defRPr sz="1200">
                <a:latin typeface="Arial" panose="020B0604020202020204" pitchFamily="34" charset="0"/>
                <a:cs typeface="+mn-cs"/>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30F89F3E-87F6-47A6-A304-B538014C8397}" type="datetimeFigureOut">
              <a:rPr kumimoji="0" lang="ru-RU"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08.12.2023</a:t>
            </a:fld>
            <a:endParaRPr kumimoji="0" lang="ru-RU"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052" name="Rectangle 4"/>
          <p:cNvSpPr>
            <a:spLocks noGrp="1" noRot="1" noChangeAspect="1" noTextEdit="1"/>
          </p:cNvSpPr>
          <p:nvPr>
            <p:ph type="sldImg"/>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84325"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mn-cs"/>
              </a:rPr>
              <a:t>Образец текста</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mn-cs"/>
              </a:rPr>
              <a:t>Второй уровень</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mn-cs"/>
              </a:rPr>
              <a:t>Третий уровень</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mn-cs"/>
              </a:rPr>
              <a:t>Четвертый уровень</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mn-cs"/>
              </a:rPr>
              <a:t>Пятый уровень</a:t>
            </a:r>
          </a:p>
        </p:txBody>
      </p:sp>
      <p:sp>
        <p:nvSpPr>
          <p:cNvPr id="184326"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eaLnBrk="0" hangingPunct="0">
              <a:defRPr sz="1200">
                <a:latin typeface="Arial" panose="020B0604020202020204" pitchFamily="34" charset="0"/>
                <a:cs typeface="+mn-cs"/>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84327"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0" hangingPunct="0">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828312E9-2894-437D-885A-5835C4D38412}" type="slidenum">
              <a:rPr kumimoji="0" lang="ru-RU" altLang="ru-RU"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t>
            </a:fld>
            <a:endParaRPr kumimoji="0" lang="ru-RU" altLang="ru-RU" sz="12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p:sp>
      <p:sp>
        <p:nvSpPr>
          <p:cNvPr id="10243" name="Заметки 2"/>
          <p:cNvSpPr>
            <a:spLocks noGrp="1"/>
          </p:cNvSpPr>
          <p:nvPr>
            <p:ph type="body" idx="1"/>
          </p:nvPr>
        </p:nvSpPr>
        <p:spPr>
          <a:xfrm>
            <a:off x="674688" y="4689475"/>
            <a:ext cx="5392737" cy="4443413"/>
          </a:xfrm>
        </p:spPr>
        <p:txBody>
          <a:bodyPr wrap="square" lIns="91440" tIns="45720" rIns="91440" bIns="45720" anchor="t" anchorCtr="0"/>
          <a:lstStyle/>
          <a:p>
            <a:pPr lvl="0"/>
            <a:endParaRPr lang="ru-RU" altLang="x-none" dirty="0"/>
          </a:p>
        </p:txBody>
      </p:sp>
      <p:sp>
        <p:nvSpPr>
          <p:cNvPr id="10244" name="Номер слайда 3"/>
          <p:cNvSpPr txBox="1">
            <a:spLocks noGrp="1"/>
          </p:cNvSpPr>
          <p:nvPr>
            <p:ph type="sldNum" sz="quarter"/>
          </p:nvPr>
        </p:nvSpPr>
        <p:spPr>
          <a:xfrm>
            <a:off x="3819525" y="9377363"/>
            <a:ext cx="2921000" cy="493712"/>
          </a:xfrm>
          <a:prstGeom prst="rect">
            <a:avLst/>
          </a:prstGeom>
          <a:noFill/>
          <a:ln w="9525">
            <a:noFill/>
          </a:ln>
        </p:spPr>
        <p:txBody>
          <a:bodyPr anchor="b" anchorCtr="0"/>
          <a:lstStyle/>
          <a:p>
            <a:pPr lvl="0" algn="r">
              <a:buNone/>
            </a:pPr>
            <a:fld id="{9A0DB2DC-4C9A-4742-B13C-FB6460FD3503}" type="slidenum">
              <a:rPr lang="ru-RU" altLang="ru-RU" sz="1200" dirty="0"/>
              <a:t>7</a:t>
            </a:fld>
            <a:endParaRPr lang="ru-RU" altLang="ru-RU"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Text Placeholder 2"/>
          <p:cNvSpPr>
            <a:spLocks noGrp="1"/>
          </p:cNvSpPr>
          <p:nvPr>
            <p:ph type="body" idx="3"/>
          </p:nvPr>
        </p:nvSpPr>
        <p:spPr/>
        <p:txBody>
          <a:bodyPr/>
          <a:lstStyle/>
          <a:p>
            <a:endParaRPr lang="uk-UA"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93527fe0f3_0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93527fe0f3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968684fa86_0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968684fa86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968684fa86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968684fa86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pPr fontAlgn="base"/>
            <a:r>
              <a:rPr lang="ru-RU" strike="noStrike" noProof="1" smtClean="0"/>
              <a:t>Образец заголовка</a:t>
            </a:r>
            <a:endParaRPr lang="ru-RU" strike="noStrike" noProof="1"/>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ru-RU" strike="noStrike" noProof="1" smtClean="0"/>
              <a:t>Образец подзаголовка</a:t>
            </a:r>
            <a:endParaRPr lang="ru-RU"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873DC84-004E-43FC-8129-DDF3FEA87DF9}" type="slidenum">
              <a:rPr kumimoji="0" lang="ru-RU" altLang="ru-RU"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ru-RU" altLang="ru-RU"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base"/>
            <a:r>
              <a:rPr lang="ru-RU" strike="noStrike" noProof="1" smtClean="0"/>
              <a:t>Образец заголовка</a:t>
            </a:r>
            <a:endParaRPr lang="ru-RU" strike="noStrike" noProof="1"/>
          </a:p>
        </p:txBody>
      </p:sp>
      <p:sp>
        <p:nvSpPr>
          <p:cNvPr id="3" name="Вертикальный текст 2"/>
          <p:cNvSpPr>
            <a:spLocks noGrp="1"/>
          </p:cNvSpPr>
          <p:nvPr>
            <p:ph type="body" orient="vert" idx="1"/>
          </p:nvPr>
        </p:nvSpPr>
        <p:spPr/>
        <p:txBody>
          <a:bodyPr vert="eaVert"/>
          <a:lstStyle/>
          <a:p>
            <a:pPr lvl="0" fontAlgn="base"/>
            <a:r>
              <a:rPr lang="ru-RU" strike="noStrike" noProof="1" smtClean="0"/>
              <a:t>Образец текста</a:t>
            </a:r>
          </a:p>
          <a:p>
            <a:pPr lvl="1" fontAlgn="base"/>
            <a:r>
              <a:rPr lang="ru-RU" strike="noStrike" noProof="1" smtClean="0"/>
              <a:t>Второй уровень</a:t>
            </a:r>
          </a:p>
          <a:p>
            <a:pPr lvl="2" fontAlgn="base"/>
            <a:r>
              <a:rPr lang="ru-RU" strike="noStrike" noProof="1" smtClean="0"/>
              <a:t>Третий уровень</a:t>
            </a:r>
          </a:p>
          <a:p>
            <a:pPr lvl="3" fontAlgn="base"/>
            <a:r>
              <a:rPr lang="ru-RU" strike="noStrike" noProof="1" smtClean="0"/>
              <a:t>Четвертый уровень</a:t>
            </a:r>
          </a:p>
          <a:p>
            <a:pPr lvl="4" fontAlgn="base"/>
            <a:r>
              <a:rPr lang="ru-RU" strike="noStrike" noProof="1" smtClean="0"/>
              <a:t>Пятый уровень</a:t>
            </a:r>
            <a:endParaRPr lang="ru-RU"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873DC84-004E-43FC-8129-DDF3FEA87DF9}" type="slidenum">
              <a:rPr kumimoji="0" lang="ru-RU" altLang="ru-RU"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ru-RU" altLang="ru-RU"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pPr fontAlgn="base"/>
            <a:r>
              <a:rPr lang="ru-RU" strike="noStrike" noProof="1" smtClean="0"/>
              <a:t>Образец заголовка</a:t>
            </a:r>
            <a:endParaRPr lang="ru-RU" strike="noStrike" noProof="1"/>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fontAlgn="base"/>
            <a:r>
              <a:rPr lang="ru-RU" strike="noStrike" noProof="1" smtClean="0"/>
              <a:t>Образец текста</a:t>
            </a:r>
          </a:p>
          <a:p>
            <a:pPr lvl="1" fontAlgn="base"/>
            <a:r>
              <a:rPr lang="ru-RU" strike="noStrike" noProof="1" smtClean="0"/>
              <a:t>Второй уровень</a:t>
            </a:r>
          </a:p>
          <a:p>
            <a:pPr lvl="2" fontAlgn="base"/>
            <a:r>
              <a:rPr lang="ru-RU" strike="noStrike" noProof="1" smtClean="0"/>
              <a:t>Третий уровень</a:t>
            </a:r>
          </a:p>
          <a:p>
            <a:pPr lvl="3" fontAlgn="base"/>
            <a:r>
              <a:rPr lang="ru-RU" strike="noStrike" noProof="1" smtClean="0"/>
              <a:t>Четвертый уровень</a:t>
            </a:r>
          </a:p>
          <a:p>
            <a:pPr lvl="4" fontAlgn="base"/>
            <a:r>
              <a:rPr lang="ru-RU" strike="noStrike" noProof="1" smtClean="0"/>
              <a:t>Пятый уровень</a:t>
            </a:r>
            <a:endParaRPr lang="ru-RU"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873DC84-004E-43FC-8129-DDF3FEA87DF9}" type="slidenum">
              <a:rPr kumimoji="0" lang="ru-RU" altLang="ru-RU"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ru-RU" altLang="ru-RU"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873DC84-004E-43FC-8129-DDF3FEA87DF9}" type="slidenum">
              <a:rPr kumimoji="0" lang="ru-RU" altLang="ru-RU"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ru-RU" altLang="ru-RU"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base"/>
            <a:r>
              <a:rPr lang="ru-RU" strike="noStrike" noProof="1" smtClean="0"/>
              <a:t>Образец заголовка</a:t>
            </a:r>
            <a:endParaRPr lang="ru-RU" strike="noStrike" noProof="1"/>
          </a:p>
        </p:txBody>
      </p:sp>
      <p:sp>
        <p:nvSpPr>
          <p:cNvPr id="3" name="Содержимое 2"/>
          <p:cNvSpPr>
            <a:spLocks noGrp="1"/>
          </p:cNvSpPr>
          <p:nvPr>
            <p:ph idx="1"/>
          </p:nvPr>
        </p:nvSpPr>
        <p:spPr/>
        <p:txBody>
          <a:bodyPr/>
          <a:lstStyle/>
          <a:p>
            <a:pPr lvl="0" fontAlgn="base"/>
            <a:r>
              <a:rPr lang="ru-RU" strike="noStrike" noProof="1" smtClean="0"/>
              <a:t>Образец текста</a:t>
            </a:r>
          </a:p>
          <a:p>
            <a:pPr lvl="1" fontAlgn="base"/>
            <a:r>
              <a:rPr lang="ru-RU" strike="noStrike" noProof="1" smtClean="0"/>
              <a:t>Второй уровень</a:t>
            </a:r>
          </a:p>
          <a:p>
            <a:pPr lvl="2" fontAlgn="base"/>
            <a:r>
              <a:rPr lang="ru-RU" strike="noStrike" noProof="1" smtClean="0"/>
              <a:t>Третий уровень</a:t>
            </a:r>
          </a:p>
          <a:p>
            <a:pPr lvl="3" fontAlgn="base"/>
            <a:r>
              <a:rPr lang="ru-RU" strike="noStrike" noProof="1" smtClean="0"/>
              <a:t>Четвертый уровень</a:t>
            </a:r>
          </a:p>
          <a:p>
            <a:pPr lvl="4" fontAlgn="base"/>
            <a:r>
              <a:rPr lang="ru-RU" strike="noStrike" noProof="1" smtClean="0"/>
              <a:t>Пятый уровень</a:t>
            </a:r>
            <a:endParaRPr lang="ru-RU"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873DC84-004E-43FC-8129-DDF3FEA87DF9}" type="slidenum">
              <a:rPr kumimoji="0" lang="ru-RU" altLang="ru-RU"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ru-RU" altLang="ru-RU"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pPr fontAlgn="base"/>
            <a:r>
              <a:rPr lang="ru-RU" strike="noStrike" noProof="1" smtClean="0"/>
              <a:t>Образец заголовка</a:t>
            </a:r>
            <a:endParaRPr lang="ru-RU" strike="noStrike" noProof="1"/>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ru-RU" strike="noStrike" noProof="1" smtClean="0"/>
              <a:t>Образец текста</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873DC84-004E-43FC-8129-DDF3FEA87DF9}" type="slidenum">
              <a:rPr kumimoji="0" lang="ru-RU" altLang="ru-RU"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ru-RU" altLang="ru-RU"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base"/>
            <a:r>
              <a:rPr lang="ru-RU" strike="noStrike" noProof="1" smtClean="0"/>
              <a:t>Образец заголовка</a:t>
            </a:r>
            <a:endParaRPr lang="ru-RU" strike="noStrike" noProof="1"/>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ru-RU" strike="noStrike" noProof="1" smtClean="0"/>
              <a:t>Образец текста</a:t>
            </a:r>
          </a:p>
          <a:p>
            <a:pPr lvl="1" fontAlgn="base"/>
            <a:r>
              <a:rPr lang="ru-RU" strike="noStrike" noProof="1" smtClean="0"/>
              <a:t>Второй уровень</a:t>
            </a:r>
          </a:p>
          <a:p>
            <a:pPr lvl="2" fontAlgn="base"/>
            <a:r>
              <a:rPr lang="ru-RU" strike="noStrike" noProof="1" smtClean="0"/>
              <a:t>Третий уровень</a:t>
            </a:r>
          </a:p>
          <a:p>
            <a:pPr lvl="3" fontAlgn="base"/>
            <a:r>
              <a:rPr lang="ru-RU" strike="noStrike" noProof="1" smtClean="0"/>
              <a:t>Четвертый уровень</a:t>
            </a:r>
          </a:p>
          <a:p>
            <a:pPr lvl="4" fontAlgn="base"/>
            <a:r>
              <a:rPr lang="ru-RU" strike="noStrike" noProof="1" smtClean="0"/>
              <a:t>Пятый уровень</a:t>
            </a:r>
            <a:endParaRPr lang="ru-RU" strike="noStrike" noProof="1"/>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ru-RU" strike="noStrike" noProof="1" smtClean="0"/>
              <a:t>Образец текста</a:t>
            </a:r>
          </a:p>
          <a:p>
            <a:pPr lvl="1" fontAlgn="base"/>
            <a:r>
              <a:rPr lang="ru-RU" strike="noStrike" noProof="1" smtClean="0"/>
              <a:t>Второй уровень</a:t>
            </a:r>
          </a:p>
          <a:p>
            <a:pPr lvl="2" fontAlgn="base"/>
            <a:r>
              <a:rPr lang="ru-RU" strike="noStrike" noProof="1" smtClean="0"/>
              <a:t>Третий уровень</a:t>
            </a:r>
          </a:p>
          <a:p>
            <a:pPr lvl="3" fontAlgn="base"/>
            <a:r>
              <a:rPr lang="ru-RU" strike="noStrike" noProof="1" smtClean="0"/>
              <a:t>Четвертый уровень</a:t>
            </a:r>
          </a:p>
          <a:p>
            <a:pPr lvl="4" fontAlgn="base"/>
            <a:r>
              <a:rPr lang="ru-RU" strike="noStrike" noProof="1" smtClean="0"/>
              <a:t>Пятый уровень</a:t>
            </a:r>
            <a:endParaRPr lang="ru-RU" strike="noStrike" noProof="1"/>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873DC84-004E-43FC-8129-DDF3FEA87DF9}" type="slidenum">
              <a:rPr kumimoji="0" lang="ru-RU" altLang="ru-RU"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ru-RU" altLang="ru-RU"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pPr fontAlgn="base"/>
            <a:r>
              <a:rPr lang="ru-RU" strike="noStrike" noProof="1" smtClean="0"/>
              <a:t>Образец заголовка</a:t>
            </a:r>
            <a:endParaRPr lang="ru-RU" strike="noStrike" noProof="1"/>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ru-RU" strike="noStrike" noProof="1"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ru-RU" strike="noStrike" noProof="1" smtClean="0"/>
              <a:t>Образец текста</a:t>
            </a:r>
          </a:p>
          <a:p>
            <a:pPr lvl="1" fontAlgn="base"/>
            <a:r>
              <a:rPr lang="ru-RU" strike="noStrike" noProof="1" smtClean="0"/>
              <a:t>Второй уровень</a:t>
            </a:r>
          </a:p>
          <a:p>
            <a:pPr lvl="2" fontAlgn="base"/>
            <a:r>
              <a:rPr lang="ru-RU" strike="noStrike" noProof="1" smtClean="0"/>
              <a:t>Третий уровень</a:t>
            </a:r>
          </a:p>
          <a:p>
            <a:pPr lvl="3" fontAlgn="base"/>
            <a:r>
              <a:rPr lang="ru-RU" strike="noStrike" noProof="1" smtClean="0"/>
              <a:t>Четвертый уровень</a:t>
            </a:r>
          </a:p>
          <a:p>
            <a:pPr lvl="4" fontAlgn="base"/>
            <a:r>
              <a:rPr lang="ru-RU" strike="noStrike" noProof="1" smtClean="0"/>
              <a:t>Пятый уровень</a:t>
            </a:r>
            <a:endParaRPr lang="ru-RU" strike="noStrike" noProof="1"/>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ru-RU" strike="noStrike" noProof="1"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ru-RU" strike="noStrike" noProof="1" smtClean="0"/>
              <a:t>Образец текста</a:t>
            </a:r>
          </a:p>
          <a:p>
            <a:pPr lvl="1" fontAlgn="base"/>
            <a:r>
              <a:rPr lang="ru-RU" strike="noStrike" noProof="1" smtClean="0"/>
              <a:t>Второй уровень</a:t>
            </a:r>
          </a:p>
          <a:p>
            <a:pPr lvl="2" fontAlgn="base"/>
            <a:r>
              <a:rPr lang="ru-RU" strike="noStrike" noProof="1" smtClean="0"/>
              <a:t>Третий уровень</a:t>
            </a:r>
          </a:p>
          <a:p>
            <a:pPr lvl="3" fontAlgn="base"/>
            <a:r>
              <a:rPr lang="ru-RU" strike="noStrike" noProof="1" smtClean="0"/>
              <a:t>Четвертый уровень</a:t>
            </a:r>
          </a:p>
          <a:p>
            <a:pPr lvl="4" fontAlgn="base"/>
            <a:r>
              <a:rPr lang="ru-RU" strike="noStrike" noProof="1" smtClean="0"/>
              <a:t>Пятый уровень</a:t>
            </a:r>
            <a:endParaRPr lang="ru-RU" strike="noStrike" noProof="1"/>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873DC84-004E-43FC-8129-DDF3FEA87DF9}" type="slidenum">
              <a:rPr kumimoji="0" lang="ru-RU" altLang="ru-RU"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ru-RU" altLang="ru-RU"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fontAlgn="base"/>
            <a:r>
              <a:rPr lang="ru-RU" strike="noStrike" noProof="1" smtClean="0"/>
              <a:t>Образец заголовка</a:t>
            </a:r>
            <a:endParaRPr lang="ru-RU" strike="noStrike" noProof="1"/>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873DC84-004E-43FC-8129-DDF3FEA87DF9}" type="slidenum">
              <a:rPr kumimoji="0" lang="ru-RU" altLang="ru-RU"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ru-RU" altLang="ru-RU"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873DC84-004E-43FC-8129-DDF3FEA87DF9}" type="slidenum">
              <a:rPr kumimoji="0" lang="ru-RU" altLang="ru-RU"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ru-RU" altLang="ru-RU"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pPr fontAlgn="base"/>
            <a:r>
              <a:rPr lang="ru-RU" strike="noStrike" noProof="1" smtClean="0"/>
              <a:t>Образец заголовка</a:t>
            </a:r>
            <a:endParaRPr lang="ru-RU" strike="noStrike" noProof="1"/>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ru-RU" strike="noStrike" noProof="1" smtClean="0"/>
              <a:t>Образец текста</a:t>
            </a:r>
          </a:p>
          <a:p>
            <a:pPr lvl="1" fontAlgn="base"/>
            <a:r>
              <a:rPr lang="ru-RU" strike="noStrike" noProof="1" smtClean="0"/>
              <a:t>Второй уровень</a:t>
            </a:r>
          </a:p>
          <a:p>
            <a:pPr lvl="2" fontAlgn="base"/>
            <a:r>
              <a:rPr lang="ru-RU" strike="noStrike" noProof="1" smtClean="0"/>
              <a:t>Третий уровень</a:t>
            </a:r>
          </a:p>
          <a:p>
            <a:pPr lvl="3" fontAlgn="base"/>
            <a:r>
              <a:rPr lang="ru-RU" strike="noStrike" noProof="1" smtClean="0"/>
              <a:t>Четвертый уровень</a:t>
            </a:r>
          </a:p>
          <a:p>
            <a:pPr lvl="4" fontAlgn="base"/>
            <a:r>
              <a:rPr lang="ru-RU" strike="noStrike" noProof="1" smtClean="0"/>
              <a:t>Пятый уровень</a:t>
            </a:r>
            <a:endParaRPr lang="ru-RU" strike="noStrike" noProof="1"/>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ru-RU" strike="noStrike" noProof="1" smtClean="0"/>
              <a:t>Образец текста</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873DC84-004E-43FC-8129-DDF3FEA87DF9}" type="slidenum">
              <a:rPr kumimoji="0" lang="ru-RU" altLang="ru-RU"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ru-RU" altLang="ru-RU"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pPr fontAlgn="base"/>
            <a:r>
              <a:rPr lang="ru-RU" strike="noStrike" noProof="1" smtClean="0"/>
              <a:t>Образец заголовка</a:t>
            </a:r>
            <a:endParaRPr lang="ru-RU" strike="noStrike" noProof="1"/>
          </a:p>
        </p:txBody>
      </p:sp>
      <p:sp>
        <p:nvSpPr>
          <p:cNvPr id="3" name="Рисунок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ru-RU"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ru-RU" strike="noStrike" noProof="1" smtClean="0"/>
              <a:t>Образец текста</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D873DC84-004E-43FC-8129-DDF3FEA87DF9}" type="slidenum">
              <a:rPr kumimoji="0" lang="ru-RU" altLang="ru-RU"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ru-RU" altLang="ru-RU"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a:xfrm>
            <a:off x="457200" y="274638"/>
            <a:ext cx="8229600" cy="1143000"/>
          </a:xfrm>
          <a:prstGeom prst="rect">
            <a:avLst/>
          </a:prstGeom>
          <a:noFill/>
          <a:ln w="9525">
            <a:noFill/>
          </a:ln>
        </p:spPr>
        <p:txBody>
          <a:bodyPr anchor="ctr" anchorCtr="0"/>
          <a:lstStyle/>
          <a:p>
            <a:pPr lvl="0"/>
            <a:r>
              <a:rPr lang="ru-RU" altLang="ru-RU" dirty="0"/>
              <a:t>Образец заголовка</a:t>
            </a:r>
          </a:p>
        </p:txBody>
      </p:sp>
      <p:sp>
        <p:nvSpPr>
          <p:cNvPr id="1027" name="Текст 2"/>
          <p:cNvSpPr>
            <a:spLocks noGrp="1"/>
          </p:cNvSpPr>
          <p:nvPr>
            <p:ph type="body"/>
          </p:nvPr>
        </p:nvSpPr>
        <p:spPr>
          <a:xfrm>
            <a:off x="457200" y="1600200"/>
            <a:ext cx="8229600" cy="4525963"/>
          </a:xfrm>
          <a:prstGeom prst="rect">
            <a:avLst/>
          </a:prstGeom>
          <a:noFill/>
          <a:ln w="9525">
            <a:noFill/>
          </a:ln>
        </p:spPr>
        <p:txBody>
          <a:bodyPr anchor="t" anchorCtr="0"/>
          <a:lstStyle/>
          <a:p>
            <a:pPr lvl="0"/>
            <a:r>
              <a:rPr lang="ru-RU" altLang="ru-RU" dirty="0"/>
              <a:t>Образец текста</a:t>
            </a:r>
          </a:p>
          <a:p>
            <a:pPr lvl="1"/>
            <a:r>
              <a:rPr lang="ru-RU" altLang="ru-RU" dirty="0"/>
              <a:t>Второй уровень</a:t>
            </a:r>
          </a:p>
          <a:p>
            <a:pPr lvl="2"/>
            <a:r>
              <a:rPr lang="ru-RU" altLang="ru-RU" dirty="0"/>
              <a:t>Третий уровень</a:t>
            </a:r>
          </a:p>
          <a:p>
            <a:pPr lvl="3"/>
            <a:r>
              <a:rPr lang="ru-RU" altLang="ru-RU" dirty="0"/>
              <a:t>Четвертый уровень</a:t>
            </a:r>
          </a:p>
          <a:p>
            <a:pPr lvl="4"/>
            <a:r>
              <a:rPr lang="ru-RU" altLang="ru-RU" dirty="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panose="020B0604020202020204" pitchFamily="34"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873DC84-004E-43FC-8129-DDF3FEA87DF9}" type="slidenum">
              <a:rPr kumimoji="0" lang="ru-RU" altLang="ru-RU"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rPr>
              <a:t>‹№›</a:t>
            </a:fld>
            <a:endParaRPr kumimoji="0" lang="ru-RU" altLang="ru-RU" sz="1200" b="0" i="0" u="none" strike="noStrike" kern="1200" cap="none" spc="0" normalizeH="0" baseline="0" noProof="0">
              <a:ln>
                <a:noFill/>
              </a:ln>
              <a:solidFill>
                <a:srgbClr val="898989"/>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36.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image" Target="../media/image37.emf"/></Relationships>
</file>

<file path=ppt/slides/_rels/slide3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6" name="Picture 5" descr="фото колесо"/>
          <p:cNvPicPr>
            <a:picLocks noChangeAspect="1"/>
          </p:cNvPicPr>
          <p:nvPr/>
        </p:nvPicPr>
        <p:blipFill>
          <a:blip r:embed="rId2"/>
          <a:stretch>
            <a:fillRect/>
          </a:stretch>
        </p:blipFill>
        <p:spPr>
          <a:xfrm>
            <a:off x="34925" y="-20320"/>
            <a:ext cx="9264650" cy="7049135"/>
          </a:xfrm>
          <a:prstGeom prst="rect">
            <a:avLst/>
          </a:prstGeom>
        </p:spPr>
      </p:pic>
      <p:sp>
        <p:nvSpPr>
          <p:cNvPr id="8" name="Content Placeholder 7"/>
          <p:cNvSpPr>
            <a:spLocks noGrp="1"/>
          </p:cNvSpPr>
          <p:nvPr>
            <p:ph sz="half" idx="2"/>
          </p:nvPr>
        </p:nvSpPr>
        <p:spPr>
          <a:xfrm>
            <a:off x="1338580" y="-20320"/>
            <a:ext cx="5166360" cy="4045585"/>
          </a:xfrm>
        </p:spPr>
        <p:txBody>
          <a:bodyPr/>
          <a:lstStyle/>
          <a:p>
            <a:pPr marL="0" indent="0" algn="ctr">
              <a:buNone/>
            </a:pPr>
            <a:r>
              <a:rPr lang="uk-UA" altLang="en-US" sz="3200" dirty="0">
                <a:ln w="6600">
                  <a:solidFill>
                    <a:schemeClr val="accent2"/>
                  </a:solidFill>
                  <a:prstDash val="solid"/>
                </a:ln>
                <a:solidFill>
                  <a:srgbClr val="FFFF00"/>
                </a:solidFill>
                <a:effectLst>
                  <a:outerShdw dist="38100" dir="2700000" algn="tl" rotWithShape="0">
                    <a:schemeClr val="accent2"/>
                  </a:outerShdw>
                </a:effectLst>
                <a:latin typeface="Arial Black" panose="020B0A04020102020204" charset="0"/>
                <a:cs typeface="Arial Black" panose="020B0A04020102020204" charset="0"/>
                <a:sym typeface="+mn-ea"/>
              </a:rPr>
              <a:t>Громадський звіт </a:t>
            </a:r>
            <a:br>
              <a:rPr lang="uk-UA" altLang="en-US" sz="3200" dirty="0">
                <a:ln w="6600">
                  <a:solidFill>
                    <a:schemeClr val="accent2"/>
                  </a:solidFill>
                  <a:prstDash val="solid"/>
                </a:ln>
                <a:solidFill>
                  <a:srgbClr val="FFFF00"/>
                </a:solidFill>
                <a:effectLst>
                  <a:outerShdw dist="38100" dir="2700000" algn="tl" rotWithShape="0">
                    <a:schemeClr val="accent2"/>
                  </a:outerShdw>
                </a:effectLst>
                <a:latin typeface="Arial Black" panose="020B0A04020102020204" charset="0"/>
                <a:cs typeface="Arial Black" panose="020B0A04020102020204" charset="0"/>
                <a:sym typeface="+mn-ea"/>
              </a:rPr>
            </a:br>
            <a:r>
              <a:rPr lang="uk-UA" altLang="en-US" sz="2400" dirty="0">
                <a:ln w="6600">
                  <a:solidFill>
                    <a:schemeClr val="accent2"/>
                  </a:solidFill>
                  <a:prstDash val="solid"/>
                </a:ln>
                <a:solidFill>
                  <a:srgbClr val="FFFF00"/>
                </a:solidFill>
                <a:effectLst>
                  <a:outerShdw dist="38100" dir="2700000" algn="tl" rotWithShape="0">
                    <a:schemeClr val="accent2"/>
                  </a:outerShdw>
                </a:effectLst>
                <a:latin typeface="Arial Black" panose="020B0A04020102020204" charset="0"/>
                <a:cs typeface="Arial Black" panose="020B0A04020102020204" charset="0"/>
                <a:sym typeface="+mn-ea"/>
              </a:rPr>
              <a:t>про роботу </a:t>
            </a:r>
            <a:br>
              <a:rPr lang="uk-UA" altLang="en-US" sz="2400" dirty="0">
                <a:ln w="6600">
                  <a:solidFill>
                    <a:schemeClr val="accent2"/>
                  </a:solidFill>
                  <a:prstDash val="solid"/>
                </a:ln>
                <a:solidFill>
                  <a:srgbClr val="FFFF00"/>
                </a:solidFill>
                <a:effectLst>
                  <a:outerShdw dist="38100" dir="2700000" algn="tl" rotWithShape="0">
                    <a:schemeClr val="accent2"/>
                  </a:outerShdw>
                </a:effectLst>
                <a:latin typeface="Arial Black" panose="020B0A04020102020204" charset="0"/>
                <a:cs typeface="Arial Black" panose="020B0A04020102020204" charset="0"/>
                <a:sym typeface="+mn-ea"/>
              </a:rPr>
            </a:br>
            <a:r>
              <a:rPr lang="uk-UA" altLang="en-US" sz="2600" dirty="0">
                <a:ln w="6600">
                  <a:solidFill>
                    <a:schemeClr val="accent2"/>
                  </a:solidFill>
                  <a:prstDash val="solid"/>
                </a:ln>
                <a:solidFill>
                  <a:srgbClr val="FFFF00"/>
                </a:solidFill>
                <a:effectLst>
                  <a:outerShdw dist="38100" dir="2700000" algn="tl" rotWithShape="0">
                    <a:schemeClr val="accent2"/>
                  </a:outerShdw>
                </a:effectLst>
                <a:latin typeface="Arial Black" panose="020B0A04020102020204" charset="0"/>
                <a:cs typeface="Arial Black" panose="020B0A04020102020204" charset="0"/>
                <a:sym typeface="+mn-ea"/>
              </a:rPr>
              <a:t>Подільської районної в місті Києві державної адміністрації </a:t>
            </a:r>
            <a:br>
              <a:rPr lang="uk-UA" altLang="en-US" sz="2600" dirty="0">
                <a:ln w="6600">
                  <a:solidFill>
                    <a:schemeClr val="accent2"/>
                  </a:solidFill>
                  <a:prstDash val="solid"/>
                </a:ln>
                <a:solidFill>
                  <a:srgbClr val="FFFF00"/>
                </a:solidFill>
                <a:effectLst>
                  <a:outerShdw dist="38100" dir="2700000" algn="tl" rotWithShape="0">
                    <a:schemeClr val="accent2"/>
                  </a:outerShdw>
                </a:effectLst>
                <a:latin typeface="Arial Black" panose="020B0A04020102020204" charset="0"/>
                <a:cs typeface="Arial Black" panose="020B0A04020102020204" charset="0"/>
                <a:sym typeface="+mn-ea"/>
              </a:rPr>
            </a:br>
            <a:r>
              <a:rPr lang="uk-UA" altLang="en-US" sz="2400" dirty="0">
                <a:ln w="6600">
                  <a:solidFill>
                    <a:schemeClr val="accent2"/>
                  </a:solidFill>
                  <a:prstDash val="solid"/>
                </a:ln>
                <a:solidFill>
                  <a:srgbClr val="FFFF00"/>
                </a:solidFill>
                <a:effectLst>
                  <a:outerShdw dist="38100" dir="2700000" algn="tl" rotWithShape="0">
                    <a:schemeClr val="accent2"/>
                  </a:outerShdw>
                </a:effectLst>
                <a:latin typeface="Arial Black" panose="020B0A04020102020204" charset="0"/>
                <a:cs typeface="Arial Black" panose="020B0A04020102020204" charset="0"/>
                <a:sym typeface="+mn-ea"/>
              </a:rPr>
              <a:t>за перше півріччя 2023 року</a:t>
            </a:r>
          </a:p>
        </p:txBody>
      </p:sp>
      <p:pic>
        <p:nvPicPr>
          <p:cNvPr id="3077" name="Рисунок 1"/>
          <p:cNvPicPr>
            <a:picLocks noGrp="1" noChangeAspect="1"/>
          </p:cNvPicPr>
          <p:nvPr>
            <p:ph sz="half" idx="1"/>
          </p:nvPr>
        </p:nvPicPr>
        <p:blipFill>
          <a:blip r:embed="rId3"/>
          <a:stretch>
            <a:fillRect/>
          </a:stretch>
        </p:blipFill>
        <p:spPr>
          <a:xfrm>
            <a:off x="0" y="188595"/>
            <a:ext cx="1353185" cy="192659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395536" y="332656"/>
            <a:ext cx="8229600" cy="4525963"/>
          </a:xfrm>
        </p:spPr>
        <p:txBody>
          <a:bodyPr>
            <a:normAutofit fontScale="97500"/>
          </a:bodyPr>
          <a:lstStyle/>
          <a:p>
            <a:pPr indent="0" algn="just">
              <a:buNone/>
            </a:pPr>
            <a:r>
              <a:rPr lang="uk-UA" sz="2000" b="1" dirty="0" smtClean="0">
                <a:effectLst>
                  <a:glow rad="63500">
                    <a:schemeClr val="accent2">
                      <a:satMod val="175000"/>
                      <a:alpha val="40000"/>
                    </a:schemeClr>
                  </a:glow>
                </a:effectLst>
              </a:rPr>
              <a:t>Стан готовності об’єкта становить 88%, у 2023 році виконуються внутрішньо-опоряджувальні роботи та роботи з благоустрою. Виконання робіт становить 117 937,6 тис. грн. (виконані роботи з встановлення дверних </a:t>
            </a:r>
            <a:r>
              <a:rPr lang="uk-UA" sz="2000" b="1" dirty="0" err="1" smtClean="0">
                <a:effectLst>
                  <a:glow rad="63500">
                    <a:schemeClr val="accent2">
                      <a:satMod val="175000"/>
                      <a:alpha val="40000"/>
                    </a:schemeClr>
                  </a:glow>
                </a:effectLst>
              </a:rPr>
              <a:t>пройомів</a:t>
            </a:r>
            <a:r>
              <a:rPr lang="uk-UA" sz="2000" b="1" dirty="0" smtClean="0">
                <a:effectLst>
                  <a:glow rad="63500">
                    <a:schemeClr val="accent2">
                      <a:satMod val="175000"/>
                      <a:alpha val="40000"/>
                    </a:schemeClr>
                  </a:glow>
                </a:effectLst>
              </a:rPr>
              <a:t>, дверей, вікон, прокладено внутрішні електричні мережі, влаштування вентиляції та кондиціювання, встановлення пожежного захисту, прокладання системи опалення, загально будівельні роботи: укладання сходів, обшивка стін, стель, прокладання комунікацій, виконання зовнішніх опоряджувальних робіт (фасадна навісна система </a:t>
            </a:r>
            <a:r>
              <a:rPr lang="ru-RU" sz="2000" b="1" dirty="0" smtClean="0">
                <a:effectLst>
                  <a:glow rad="63500">
                    <a:schemeClr val="accent2">
                      <a:satMod val="175000"/>
                      <a:alpha val="40000"/>
                    </a:schemeClr>
                  </a:glow>
                </a:effectLst>
              </a:rPr>
              <a:t>SCANROC</a:t>
            </a:r>
            <a:r>
              <a:rPr lang="uk-UA" sz="2000" b="1" dirty="0" smtClean="0">
                <a:effectLst>
                  <a:glow rad="63500">
                    <a:schemeClr val="accent2">
                      <a:satMod val="175000"/>
                      <a:alpha val="40000"/>
                    </a:schemeClr>
                  </a:glow>
                </a:effectLst>
              </a:rPr>
              <a:t>).</a:t>
            </a:r>
            <a:endParaRPr lang="ru-RU" sz="2000" b="1" dirty="0">
              <a:effectLst>
                <a:glow rad="63500">
                  <a:schemeClr val="accent2">
                    <a:satMod val="175000"/>
                    <a:alpha val="40000"/>
                  </a:schemeClr>
                </a:glow>
              </a:effectLst>
            </a:endParaRPr>
          </a:p>
        </p:txBody>
      </p:sp>
      <p:pic>
        <p:nvPicPr>
          <p:cNvPr id="5" name="Picture 2" descr="D:\Локальный диск\Локальный диск\D\Центр коплексної реабілітації Правди, 4\Фото об'єкта\IMG-ad9dbfaec0c48b0a85172c583692035a-V.jpg"/>
          <p:cNvPicPr>
            <a:picLocks noChangeAspect="1" noChangeArrowheads="1"/>
          </p:cNvPicPr>
          <p:nvPr/>
        </p:nvPicPr>
        <p:blipFill>
          <a:blip r:embed="rId2"/>
          <a:srcRect/>
          <a:stretch>
            <a:fillRect/>
          </a:stretch>
        </p:blipFill>
        <p:spPr bwMode="auto">
          <a:xfrm>
            <a:off x="857224" y="3214686"/>
            <a:ext cx="7572428" cy="3483318"/>
          </a:xfrm>
          <a:prstGeom prst="rect">
            <a:avLst/>
          </a:prstGeom>
          <a:noFill/>
        </p:spPr>
      </p:pic>
    </p:spTree>
    <p:extLst>
      <p:ext uri="{BB962C8B-B14F-4D97-AF65-F5344CB8AC3E}">
        <p14:creationId xmlns:p14="http://schemas.microsoft.com/office/powerpoint/2010/main" val="2622888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10288436" cy="7735380"/>
          </a:xfrm>
          <a:prstGeom prst="rect">
            <a:avLst/>
          </a:prstGeom>
        </p:spPr>
      </p:pic>
    </p:spTree>
  </p:cSld>
  <p:clrMapOvr>
    <a:masterClrMapping/>
  </p:clrMapOvr>
  <p:transition spd="slow" advClick="0" advTm="9000">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357158" y="3571876"/>
          <a:ext cx="8501121" cy="1036320"/>
        </p:xfrm>
        <a:graphic>
          <a:graphicData uri="http://schemas.openxmlformats.org/drawingml/2006/table">
            <a:tbl>
              <a:tblPr firstRow="1" bandRow="1">
                <a:tableStyleId>{5C22544A-7EE6-4342-B048-85BDC9FD1C3A}</a:tableStyleId>
              </a:tblPr>
              <a:tblGrid>
                <a:gridCol w="2833707">
                  <a:extLst>
                    <a:ext uri="{9D8B030D-6E8A-4147-A177-3AD203B41FA5}">
                      <a16:colId xmlns:a16="http://schemas.microsoft.com/office/drawing/2014/main" val="20000"/>
                    </a:ext>
                  </a:extLst>
                </a:gridCol>
                <a:gridCol w="2833707">
                  <a:extLst>
                    <a:ext uri="{9D8B030D-6E8A-4147-A177-3AD203B41FA5}">
                      <a16:colId xmlns:a16="http://schemas.microsoft.com/office/drawing/2014/main" val="20001"/>
                    </a:ext>
                  </a:extLst>
                </a:gridCol>
                <a:gridCol w="2833707">
                  <a:extLst>
                    <a:ext uri="{9D8B030D-6E8A-4147-A177-3AD203B41FA5}">
                      <a16:colId xmlns:a16="http://schemas.microsoft.com/office/drawing/2014/main" val="20002"/>
                    </a:ext>
                  </a:extLst>
                </a:gridCol>
              </a:tblGrid>
              <a:tr h="370840">
                <a:tc>
                  <a:txBody>
                    <a:bodyPr/>
                    <a:lstStyle/>
                    <a:p>
                      <a:pPr algn="ctr"/>
                      <a:endParaRPr lang="ru-RU" sz="2400" b="1" dirty="0">
                        <a:ln>
                          <a:solidFill>
                            <a:schemeClr val="accent1">
                              <a:lumMod val="50000"/>
                            </a:schemeClr>
                          </a:solidFill>
                        </a:ln>
                        <a:solidFill>
                          <a:schemeClr val="tx1"/>
                        </a:solidFill>
                        <a:effectLst>
                          <a:glow rad="63500">
                            <a:schemeClr val="accent2">
                              <a:satMod val="175000"/>
                              <a:alpha val="4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a:txBody>
                  <a:tcPr>
                    <a:noFill/>
                  </a:tcPr>
                </a:tc>
                <a:tc>
                  <a:txBody>
                    <a:bodyPr/>
                    <a:lstStyle/>
                    <a:p>
                      <a:pPr algn="ctr"/>
                      <a:endParaRPr lang="ru-RU" sz="2400" b="1" dirty="0">
                        <a:ln>
                          <a:solidFill>
                            <a:schemeClr val="accent1">
                              <a:lumMod val="50000"/>
                            </a:schemeClr>
                          </a:solidFill>
                        </a:ln>
                        <a:solidFill>
                          <a:schemeClr val="tx1"/>
                        </a:solidFill>
                        <a:effectLst>
                          <a:glow rad="63500">
                            <a:schemeClr val="accent2">
                              <a:satMod val="175000"/>
                              <a:alpha val="40000"/>
                            </a:schemeClr>
                          </a:glow>
                          <a:outerShdw blurRad="50800" dist="38100" dir="16200000" rotWithShape="0">
                            <a:prstClr val="black">
                              <a:alpha val="40000"/>
                            </a:prstClr>
                          </a:outerShdw>
                        </a:effectLst>
                        <a:latin typeface="Times New Roman" panose="02020603050405020304" pitchFamily="18" charset="0"/>
                        <a:cs typeface="Times New Roman" panose="02020603050405020304" pitchFamily="18" charset="0"/>
                      </a:endParaRPr>
                    </a:p>
                  </a:txBody>
                  <a:tcPr>
                    <a:noFill/>
                  </a:tcPr>
                </a:tc>
                <a:tc>
                  <a:txBody>
                    <a:bodyPr/>
                    <a:lstStyle/>
                    <a:p>
                      <a:pPr algn="ctr"/>
                      <a:endParaRPr lang="ru-RU" sz="2400" b="1" dirty="0">
                        <a:ln>
                          <a:solidFill>
                            <a:schemeClr val="accent1">
                              <a:lumMod val="50000"/>
                            </a:schemeClr>
                          </a:solidFill>
                        </a:ln>
                        <a:solidFill>
                          <a:schemeClr val="tx1"/>
                        </a:solidFill>
                        <a:effectLst>
                          <a:glow rad="63500">
                            <a:schemeClr val="accent2">
                              <a:satMod val="175000"/>
                              <a:alpha val="40000"/>
                            </a:schemeClr>
                          </a:glow>
                        </a:effectLst>
                        <a:latin typeface="Times New Roman" panose="02020603050405020304" pitchFamily="18" charset="0"/>
                        <a:cs typeface="Times New Roman" panose="02020603050405020304" pitchFamily="18" charset="0"/>
                      </a:endParaRPr>
                    </a:p>
                  </a:txBody>
                  <a:tcPr>
                    <a:noFill/>
                  </a:tcPr>
                </a:tc>
                <a:extLst>
                  <a:ext uri="{0D108BD9-81ED-4DB2-BD59-A6C34878D82A}">
                    <a16:rowId xmlns:a16="http://schemas.microsoft.com/office/drawing/2014/main" val="10000"/>
                  </a:ext>
                </a:extLst>
              </a:tr>
              <a:tr h="370840">
                <a:tc>
                  <a:txBody>
                    <a:bodyPr/>
                    <a:lstStyle/>
                    <a:p>
                      <a:pPr algn="ctr"/>
                      <a:endParaRPr lang="ru-RU" sz="2800" b="1" dirty="0">
                        <a:solidFill>
                          <a:srgbClr val="FFFF00"/>
                        </a:solidFill>
                        <a:effectLst>
                          <a:glow rad="63500">
                            <a:schemeClr val="accent1">
                              <a:satMod val="175000"/>
                              <a:alpha val="40000"/>
                            </a:schemeClr>
                          </a:glow>
                        </a:effectLst>
                      </a:endParaRPr>
                    </a:p>
                  </a:txBody>
                  <a:tcPr>
                    <a:noFill/>
                  </a:tcPr>
                </a:tc>
                <a:tc>
                  <a:txBody>
                    <a:bodyPr/>
                    <a:lstStyle/>
                    <a:p>
                      <a:pPr algn="ctr"/>
                      <a:endParaRPr lang="ru-RU" sz="3200" b="1" dirty="0">
                        <a:ln>
                          <a:solidFill>
                            <a:schemeClr val="accent1">
                              <a:lumMod val="50000"/>
                            </a:schemeClr>
                          </a:solidFill>
                        </a:ln>
                        <a:solidFill>
                          <a:srgbClr val="FFFF00"/>
                        </a:solidFill>
                        <a:effectLst>
                          <a:glow rad="63500">
                            <a:schemeClr val="accent1">
                              <a:satMod val="175000"/>
                              <a:alpha val="40000"/>
                            </a:schemeClr>
                          </a:glow>
                        </a:effectLst>
                      </a:endParaRPr>
                    </a:p>
                  </a:txBody>
                  <a:tcPr>
                    <a:noFill/>
                  </a:tcPr>
                </a:tc>
                <a:tc>
                  <a:txBody>
                    <a:bodyPr/>
                    <a:lstStyle/>
                    <a:p>
                      <a:pPr algn="ctr"/>
                      <a:endParaRPr lang="ru-RU" sz="3200" b="1" dirty="0">
                        <a:ln>
                          <a:solidFill>
                            <a:schemeClr val="accent1">
                              <a:lumMod val="50000"/>
                            </a:schemeClr>
                          </a:solidFill>
                        </a:ln>
                        <a:solidFill>
                          <a:srgbClr val="FFFF00"/>
                        </a:solidFill>
                        <a:effectLst>
                          <a:glow rad="63500">
                            <a:schemeClr val="accent1">
                              <a:satMod val="175000"/>
                              <a:alpha val="40000"/>
                            </a:schemeClr>
                          </a:glow>
                        </a:effectLst>
                      </a:endParaRPr>
                    </a:p>
                  </a:txBody>
                  <a:tcPr>
                    <a:noFill/>
                  </a:tcPr>
                </a:tc>
                <a:extLst>
                  <a:ext uri="{0D108BD9-81ED-4DB2-BD59-A6C34878D82A}">
                    <a16:rowId xmlns:a16="http://schemas.microsoft.com/office/drawing/2014/main" val="10001"/>
                  </a:ext>
                </a:extLst>
              </a:tr>
            </a:tbl>
          </a:graphicData>
        </a:graphic>
      </p:graphicFrame>
      <p:pic>
        <p:nvPicPr>
          <p:cNvPr id="3" name="Рисунок 2"/>
          <p:cNvPicPr>
            <a:picLocks noChangeAspect="1"/>
          </p:cNvPicPr>
          <p:nvPr/>
        </p:nvPicPr>
        <p:blipFill>
          <a:blip r:embed="rId2"/>
          <a:stretch>
            <a:fillRect/>
          </a:stretch>
        </p:blipFill>
        <p:spPr>
          <a:xfrm>
            <a:off x="-572218" y="-438690"/>
            <a:ext cx="10288436" cy="773538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6143668"/>
          </a:xfrm>
        </p:spPr>
        <p:txBody>
          <a:bodyPr>
            <a:normAutofit/>
          </a:bodyPr>
          <a:lstStyle/>
          <a:p>
            <a:pPr marL="0" indent="342900" algn="just">
              <a:buNone/>
            </a:pPr>
            <a:r>
              <a:rPr lang="uk-UA"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sym typeface="+mn-ea"/>
              </a:rPr>
              <a:t>Відповідно до постанови Кабінету Міністрів України від 19 квітня 2022 року № 473 «Про затвердження Порядку виконання невідкладних робіт щодо ліквідації наслідків збройної агресії Російської Федерації, пов'язаних із пошкодженням будівель та споруд» у Подільському районі ведеться наступна робота:</a:t>
            </a:r>
            <a:br>
              <a:rPr lang="uk-UA"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sym typeface="+mn-ea"/>
              </a:rPr>
            </a:br>
            <a:r>
              <a:rPr lang="uk-UA"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sym typeface="+mn-ea"/>
              </a:rPr>
              <a:t>- утворено комісію з обстеження будівель та споруд приватної форми власності, пошкоджених внаслідок військових дій, спричинених збройною агресією РФ.</a:t>
            </a:r>
            <a:endParaRPr lang="uk-UA"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endParaRPr>
          </a:p>
          <a:p>
            <a:pPr marL="0" indent="342900" algn="just">
              <a:buNone/>
            </a:pPr>
            <a:r>
              <a:rPr lang="uk-UA"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rPr>
              <a:t>На території Подільського району м. Києва внаслідок збройної агресії РФ  було пошкоджено об’єкти нерухомості, а саме: </a:t>
            </a:r>
            <a:endParaRPr lang="ru-RU"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endParaRPr>
          </a:p>
          <a:p>
            <a:r>
              <a:rPr lang="uk-UA"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rPr>
              <a:t>86 </a:t>
            </a:r>
            <a:r>
              <a:rPr lang="uk-UA"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sym typeface="+mn-ea"/>
              </a:rPr>
              <a:t> – </a:t>
            </a:r>
            <a:r>
              <a:rPr lang="uk-UA"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rPr>
              <a:t>багатоповерхових житлових будинків комунальної форми власності;</a:t>
            </a:r>
            <a:endParaRPr lang="ru-RU"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endParaRPr>
          </a:p>
          <a:p>
            <a:r>
              <a:rPr lang="uk-UA"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rPr>
              <a:t>12</a:t>
            </a:r>
            <a:r>
              <a:rPr lang="uk-UA"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sym typeface="+mn-ea"/>
              </a:rPr>
              <a:t> – </a:t>
            </a:r>
            <a:r>
              <a:rPr lang="uk-UA"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rPr>
              <a:t> багатоповерхових житлових будинків ОСББ;</a:t>
            </a:r>
          </a:p>
          <a:p>
            <a:r>
              <a:rPr lang="uk-UA"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rPr>
              <a:t>29 – незавершених об</a:t>
            </a:r>
            <a:r>
              <a:rPr lang="en-US"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rPr>
              <a:t>’</a:t>
            </a:r>
            <a:r>
              <a:rPr lang="uk-UA" sz="1600" b="1" dirty="0" err="1"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rPr>
              <a:t>єктів</a:t>
            </a:r>
            <a:r>
              <a:rPr lang="uk-UA"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rPr>
              <a:t> будівництва (не введені в експлуатацію</a:t>
            </a:r>
          </a:p>
          <a:p>
            <a:pPr marL="0" indent="0">
              <a:buNone/>
            </a:pPr>
            <a:r>
              <a:rPr lang="uk-UA"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rPr>
              <a:t> багатоповерхові житлові будинки);</a:t>
            </a:r>
            <a:endParaRPr lang="ru-RU"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endParaRPr>
          </a:p>
          <a:p>
            <a:r>
              <a:rPr lang="uk-UA"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rPr>
              <a:t>4 </a:t>
            </a:r>
            <a:r>
              <a:rPr lang="uk-UA"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sym typeface="+mn-ea"/>
              </a:rPr>
              <a:t> – </a:t>
            </a:r>
            <a:r>
              <a:rPr lang="uk-UA"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rPr>
              <a:t> заклади культури;</a:t>
            </a:r>
            <a:endParaRPr lang="ru-RU"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endParaRPr>
          </a:p>
          <a:p>
            <a:r>
              <a:rPr lang="uk-UA"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rPr>
              <a:t>5 – клубів за місцем проживання;</a:t>
            </a:r>
            <a:endParaRPr lang="ru-RU"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endParaRPr>
          </a:p>
          <a:p>
            <a:r>
              <a:rPr lang="uk-UA"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rPr>
              <a:t>23</a:t>
            </a:r>
            <a:r>
              <a:rPr lang="uk-UA"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sym typeface="+mn-ea"/>
              </a:rPr>
              <a:t> – </a:t>
            </a:r>
            <a:r>
              <a:rPr lang="uk-UA"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rPr>
              <a:t>заклади освіти;</a:t>
            </a:r>
            <a:endParaRPr lang="ru-RU"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endParaRPr>
          </a:p>
          <a:p>
            <a:r>
              <a:rPr lang="uk-UA"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rPr>
              <a:t>13 </a:t>
            </a:r>
            <a:r>
              <a:rPr lang="uk-UA"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sym typeface="+mn-ea"/>
              </a:rPr>
              <a:t> – </a:t>
            </a:r>
            <a:r>
              <a:rPr lang="uk-UA"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rPr>
              <a:t> приватних житлових будинків;</a:t>
            </a:r>
            <a:endParaRPr lang="ru-RU"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endParaRPr>
          </a:p>
          <a:p>
            <a:r>
              <a:rPr lang="uk-UA"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rPr>
              <a:t>3 </a:t>
            </a:r>
            <a:r>
              <a:rPr lang="uk-UA"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sym typeface="+mn-ea"/>
              </a:rPr>
              <a:t> – </a:t>
            </a:r>
            <a:r>
              <a:rPr lang="uk-UA"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rPr>
              <a:t> приватні нежитлові;</a:t>
            </a:r>
            <a:endParaRPr lang="ru-RU"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endParaRPr>
          </a:p>
          <a:p>
            <a:r>
              <a:rPr lang="uk-UA"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rPr>
              <a:t>3 – заклади охорони здоров</a:t>
            </a:r>
            <a:r>
              <a:rPr lang="en-US"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rPr>
              <a:t>’</a:t>
            </a:r>
            <a:r>
              <a:rPr lang="uk-UA"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rPr>
              <a:t>я;</a:t>
            </a:r>
            <a:endParaRPr lang="ru-RU"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endParaRPr>
          </a:p>
          <a:p>
            <a:r>
              <a:rPr lang="uk-UA"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rPr>
              <a:t>2 </a:t>
            </a:r>
            <a:r>
              <a:rPr lang="uk-UA"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sym typeface="+mn-ea"/>
              </a:rPr>
              <a:t> – ц</a:t>
            </a:r>
            <a:r>
              <a:rPr lang="uk-UA" sz="1600" b="1"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rPr>
              <a:t>ентри </a:t>
            </a:r>
            <a:r>
              <a:rPr lang="uk-UA" sz="1600" b="1" dirty="0" err="1"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rPr>
              <a:t>соцобслуговування.</a:t>
            </a:r>
            <a:endParaRPr lang="ru-RU" sz="1600" dirty="0" smtClean="0">
              <a:ln w="12700">
                <a:solidFill>
                  <a:schemeClr val="tx2">
                    <a:lumMod val="50000"/>
                  </a:schemeClr>
                </a:solidFill>
                <a:prstDash val="solid"/>
              </a:ln>
              <a:solidFill>
                <a:schemeClr val="tx2"/>
              </a:solidFill>
              <a:effectLst>
                <a:glow rad="63500">
                  <a:schemeClr val="accent6">
                    <a:satMod val="175000"/>
                    <a:alpha val="40000"/>
                  </a:schemeClr>
                </a:glow>
                <a:outerShdw blurRad="41275" dist="20320" dir="1800000" algn="tl" rotWithShape="0">
                  <a:srgbClr val="000000">
                    <a:alpha val="40000"/>
                  </a:srgbClr>
                </a:outerShdw>
              </a:effectLst>
            </a:endParaRPr>
          </a:p>
        </p:txBody>
      </p:sp>
      <p:pic>
        <p:nvPicPr>
          <p:cNvPr id="1026" name="Picture 2" descr="C:\Users\Ника\Downloads\20220317_132822.jpg"/>
          <p:cNvPicPr>
            <a:picLocks noChangeAspect="1" noChangeArrowheads="1"/>
          </p:cNvPicPr>
          <p:nvPr/>
        </p:nvPicPr>
        <p:blipFill>
          <a:blip r:embed="rId2" cstate="print"/>
          <a:srcRect/>
          <a:stretch>
            <a:fillRect/>
          </a:stretch>
        </p:blipFill>
        <p:spPr bwMode="auto">
          <a:xfrm>
            <a:off x="7286625" y="3789045"/>
            <a:ext cx="1857375" cy="2314575"/>
          </a:xfrm>
          <a:prstGeom prst="rect">
            <a:avLst/>
          </a:prstGeom>
          <a:noFill/>
        </p:spPr>
      </p:pic>
      <p:pic>
        <p:nvPicPr>
          <p:cNvPr id="1027" name="Picture 3" descr="C:\Users\Ника\Downloads\20220713_101557.jpg"/>
          <p:cNvPicPr>
            <a:picLocks noChangeAspect="1" noChangeArrowheads="1"/>
          </p:cNvPicPr>
          <p:nvPr/>
        </p:nvPicPr>
        <p:blipFill>
          <a:blip r:embed="rId3" cstate="print"/>
          <a:srcRect/>
          <a:stretch>
            <a:fillRect/>
          </a:stretch>
        </p:blipFill>
        <p:spPr bwMode="auto">
          <a:xfrm>
            <a:off x="4716145" y="4869180"/>
            <a:ext cx="2544445" cy="1908175"/>
          </a:xfrm>
          <a:prstGeom prst="rect">
            <a:avLst/>
          </a:prstGeom>
          <a:noFill/>
        </p:spPr>
      </p:pic>
      <p:pic>
        <p:nvPicPr>
          <p:cNvPr id="1028" name="Picture 4" descr="D:\Локальный диск\Локальный диск\D\Картинки\images (33).jpg"/>
          <p:cNvPicPr>
            <a:picLocks noChangeAspect="1" noChangeArrowheads="1"/>
          </p:cNvPicPr>
          <p:nvPr/>
        </p:nvPicPr>
        <p:blipFill>
          <a:blip r:embed="rId4"/>
          <a:srcRect/>
          <a:stretch>
            <a:fillRect/>
          </a:stretch>
        </p:blipFill>
        <p:spPr bwMode="auto">
          <a:xfrm>
            <a:off x="4716145" y="3381375"/>
            <a:ext cx="2544445" cy="148209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66130"/>
          </a:xfrm>
        </p:spPr>
        <p:txBody>
          <a:bodyPr/>
          <a:lstStyle/>
          <a:p>
            <a:r>
              <a:rPr lang="en-US" sz="2800" b="1" dirty="0" err="1">
                <a:latin typeface="Times New Roman" panose="02020603050405020304" pitchFamily="18" charset="0"/>
                <a:cs typeface="Times New Roman" panose="02020603050405020304" pitchFamily="18" charset="0"/>
                <a:sym typeface="+mn-ea"/>
              </a:rPr>
              <a:t>Житлово-комунальне</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господарство</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та</a:t>
            </a:r>
            <a:r>
              <a:rPr lang="en-US" sz="2800" b="1" dirty="0">
                <a:latin typeface="Times New Roman" panose="02020603050405020304" pitchFamily="18" charset="0"/>
                <a:cs typeface="Times New Roman" panose="02020603050405020304" pitchFamily="18" charset="0"/>
                <a:sym typeface="+mn-ea"/>
              </a:rPr>
              <a:t> </a:t>
            </a:r>
            <a:r>
              <a:rPr lang="en-US" sz="2800" b="1" dirty="0" err="1">
                <a:latin typeface="Times New Roman" panose="02020603050405020304" pitchFamily="18" charset="0"/>
                <a:cs typeface="Times New Roman" panose="02020603050405020304" pitchFamily="18" charset="0"/>
                <a:sym typeface="+mn-ea"/>
              </a:rPr>
              <a:t>благоустрій</a:t>
            </a:r>
            <a:r>
              <a:rPr lang="uk-UA" sz="2800" b="1" dirty="0">
                <a:latin typeface="Times New Roman" panose="02020603050405020304" pitchFamily="18" charset="0"/>
                <a:cs typeface="Times New Roman" panose="02020603050405020304" pitchFamily="18" charset="0"/>
              </a:rPr>
              <a:t/>
            </a:r>
            <a:br>
              <a:rPr lang="uk-UA" sz="2800" b="1" dirty="0">
                <a:latin typeface="Times New Roman" panose="02020603050405020304" pitchFamily="18" charset="0"/>
                <a:cs typeface="Times New Roman" panose="02020603050405020304" pitchFamily="18" charset="0"/>
              </a:rPr>
            </a:br>
            <a:endParaRPr lang="uk-UA" sz="2800" b="1" dirty="0">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sz="half" idx="1"/>
          </p:nvPr>
        </p:nvSpPr>
        <p:spPr>
          <a:xfrm>
            <a:off x="457200" y="1340769"/>
            <a:ext cx="8507288" cy="864096"/>
          </a:xfrm>
        </p:spPr>
        <p:txBody>
          <a:bodyPr/>
          <a:lstStyle/>
          <a:p>
            <a:pPr marL="0" indent="0" algn="just">
              <a:buNone/>
            </a:pPr>
            <a:r>
              <a:rPr lang="uk-UA" sz="1600" dirty="0">
                <a:latin typeface="Times New Roman" panose="02020603050405020304" pitchFamily="18" charset="0"/>
                <a:cs typeface="Times New Roman" panose="02020603050405020304" pitchFamily="18" charset="0"/>
              </a:rPr>
              <a:t> </a:t>
            </a:r>
            <a:r>
              <a:rPr lang="uk-UA"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У </a:t>
            </a:r>
            <a:r>
              <a:rPr lang="en-US" sz="1600" dirty="0" err="1">
                <a:latin typeface="Times New Roman" panose="02020603050405020304" pitchFamily="18" charset="0"/>
                <a:cs typeface="Times New Roman" panose="02020603050405020304" pitchFamily="18" charset="0"/>
              </a:rPr>
              <a:t>першому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півріччі</a:t>
            </a:r>
            <a:r>
              <a:rPr lang="en-US" sz="1600" dirty="0">
                <a:latin typeface="Times New Roman" panose="02020603050405020304" pitchFamily="18" charset="0"/>
                <a:cs typeface="Times New Roman" panose="02020603050405020304" pitchFamily="18" charset="0"/>
              </a:rPr>
              <a:t> 2023 </a:t>
            </a:r>
            <a:r>
              <a:rPr lang="en-US" sz="1600" dirty="0" err="1">
                <a:latin typeface="Times New Roman" panose="02020603050405020304" pitchFamily="18" charset="0"/>
                <a:cs typeface="Times New Roman" panose="02020603050405020304" pitchFamily="18" charset="0"/>
              </a:rPr>
              <a:t>року</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обсяг</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виконаних</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робіт</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управління</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житлово-комунального</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господарства</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Подільської</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районної</a:t>
            </a:r>
            <a:r>
              <a:rPr lang="en-US" sz="1600" dirty="0">
                <a:latin typeface="Times New Roman" panose="02020603050405020304" pitchFamily="18" charset="0"/>
                <a:cs typeface="Times New Roman" panose="02020603050405020304" pitchFamily="18" charset="0"/>
              </a:rPr>
              <a:t> в </a:t>
            </a:r>
            <a:r>
              <a:rPr lang="en-US" sz="1600" dirty="0" err="1">
                <a:latin typeface="Times New Roman" panose="02020603050405020304" pitchFamily="18" charset="0"/>
                <a:cs typeface="Times New Roman" panose="02020603050405020304" pitchFamily="18" charset="0"/>
              </a:rPr>
              <a:t>місті</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Києві</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державної</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адміністрації</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становить</a:t>
            </a:r>
            <a:r>
              <a:rPr lang="en-US" sz="1600" dirty="0">
                <a:latin typeface="Times New Roman" panose="02020603050405020304" pitchFamily="18" charset="0"/>
                <a:cs typeface="Times New Roman" panose="02020603050405020304" pitchFamily="18" charset="0"/>
              </a:rPr>
              <a:t> </a:t>
            </a:r>
            <a:r>
              <a:rPr lang="uk-UA"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18017,7 </a:t>
            </a:r>
            <a:r>
              <a:rPr lang="en-US" sz="1600" dirty="0" err="1">
                <a:latin typeface="Times New Roman" panose="02020603050405020304" pitchFamily="18" charset="0"/>
                <a:cs typeface="Times New Roman" panose="02020603050405020304" pitchFamily="18" charset="0"/>
              </a:rPr>
              <a:t>тис</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грн</a:t>
            </a:r>
            <a:r>
              <a:rPr lang="en-US" sz="1600" dirty="0" smtClean="0">
                <a:latin typeface="Times New Roman" panose="02020603050405020304" pitchFamily="18" charset="0"/>
                <a:cs typeface="Times New Roman" panose="02020603050405020304" pitchFamily="18" charset="0"/>
              </a:rPr>
              <a:t>.</a:t>
            </a:r>
            <a:r>
              <a:rPr lang="uk-UA" sz="1600" dirty="0" smtClean="0">
                <a:latin typeface="Times New Roman" panose="02020603050405020304" pitchFamily="18" charset="0"/>
                <a:cs typeface="Times New Roman" panose="02020603050405020304" pitchFamily="18" charset="0"/>
              </a:rPr>
              <a:t>, у тому числі:</a:t>
            </a:r>
            <a:endParaRPr lang="uk-UA" sz="1600" dirty="0">
              <a:latin typeface="Times New Roman" panose="02020603050405020304" pitchFamily="18" charset="0"/>
              <a:cs typeface="Times New Roman" panose="02020603050405020304" pitchFamily="18" charset="0"/>
            </a:endParaRPr>
          </a:p>
        </p:txBody>
      </p:sp>
      <p:graphicFrame>
        <p:nvGraphicFramePr>
          <p:cNvPr id="7" name="Місце для вмісту 6"/>
          <p:cNvGraphicFramePr>
            <a:graphicFrameLocks noGrp="1"/>
          </p:cNvGraphicFramePr>
          <p:nvPr>
            <p:ph sz="half" idx="2"/>
            <p:extLst>
              <p:ext uri="{D42A27DB-BD31-4B8C-83A1-F6EECF244321}">
                <p14:modId xmlns:p14="http://schemas.microsoft.com/office/powerpoint/2010/main" val="4101913268"/>
              </p:ext>
            </p:extLst>
          </p:nvPr>
        </p:nvGraphicFramePr>
        <p:xfrm>
          <a:off x="539750" y="2492896"/>
          <a:ext cx="8147050" cy="3633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7799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Заголовок 1"/>
          <p:cNvSpPr>
            <a:spLocks noGrp="1"/>
          </p:cNvSpPr>
          <p:nvPr>
            <p:ph type="title"/>
          </p:nvPr>
        </p:nvSpPr>
        <p:spPr>
          <a:xfrm>
            <a:off x="457200" y="274638"/>
            <a:ext cx="8229600" cy="922337"/>
          </a:xfrm>
        </p:spPr>
        <p:txBody>
          <a:bodyPr vert="horz" wrap="square" lIns="91440" tIns="45720" rIns="91440" bIns="45720" anchor="ctr" anchorCtr="0"/>
          <a:lstStyle/>
          <a:p>
            <a:r>
              <a:rPr lang="uk-UA" altLang="ru-RU" sz="1800" b="1" dirty="0">
                <a:latin typeface="Times New Roman" panose="02020603050405020304" pitchFamily="18" charset="0"/>
              </a:rPr>
              <a:t>Благоустрій</a:t>
            </a:r>
            <a:endParaRPr lang="ru-RU" altLang="ru-RU" sz="1800" b="1" dirty="0">
              <a:latin typeface="Times New Roman" panose="02020603050405020304" pitchFamily="18" charset="0"/>
              <a:ea typeface="Times New Roman" panose="02020603050405020304" pitchFamily="18" charset="0"/>
            </a:endParaRPr>
          </a:p>
        </p:txBody>
      </p:sp>
      <p:sp>
        <p:nvSpPr>
          <p:cNvPr id="11266" name="Місце для вмісту 2"/>
          <p:cNvSpPr>
            <a:spLocks noGrp="1"/>
          </p:cNvSpPr>
          <p:nvPr>
            <p:ph idx="1"/>
          </p:nvPr>
        </p:nvSpPr>
        <p:spPr>
          <a:xfrm>
            <a:off x="463550" y="1196975"/>
            <a:ext cx="8229600" cy="5318125"/>
          </a:xfrm>
        </p:spPr>
        <p:txBody>
          <a:bodyPr vert="horz" wrap="square" lIns="91440" tIns="45720" rIns="91440" bIns="45720" anchor="t" anchorCtr="0"/>
          <a:lstStyle/>
          <a:p>
            <a:pPr marL="0" indent="0" algn="ctr">
              <a:buNone/>
            </a:pPr>
            <a:r>
              <a:rPr lang="uk-UA" altLang="ru-RU" sz="1800" b="1" dirty="0">
                <a:latin typeface="Times New Roman" panose="02020603050405020304" pitchFamily="18" charset="0"/>
              </a:rPr>
              <a:t>Робота, направлена на усунення порушень Правил благоустрою території міста Києва</a:t>
            </a:r>
          </a:p>
          <a:p>
            <a:pPr marL="0" indent="0" algn="ctr">
              <a:buNone/>
            </a:pPr>
            <a:endParaRPr lang="uk-UA" altLang="ru-RU" sz="1800" dirty="0"/>
          </a:p>
          <a:p>
            <a:pPr marL="0" indent="0" algn="ctr">
              <a:buNone/>
            </a:pPr>
            <a:endParaRPr lang="ru-RU" altLang="ru-RU" sz="1800" dirty="0"/>
          </a:p>
        </p:txBody>
      </p:sp>
      <p:graphicFrame>
        <p:nvGraphicFramePr>
          <p:cNvPr id="11267" name="Діаграма 4"/>
          <p:cNvGraphicFramePr/>
          <p:nvPr/>
        </p:nvGraphicFramePr>
        <p:xfrm>
          <a:off x="1074103" y="1599724"/>
          <a:ext cx="7399020" cy="4958715"/>
        </p:xfrm>
        <a:graphic>
          <a:graphicData uri="http://schemas.openxmlformats.org/presentationml/2006/ole">
            <mc:AlternateContent xmlns:mc="http://schemas.openxmlformats.org/markup-compatibility/2006">
              <mc:Choice xmlns:v="urn:schemas-microsoft-com:vml" Requires="v">
                <p:oleObj spid="_x0000_s9276" r:id="rId3" imgW="6496050" imgH="4343400" progId="Excel.Chart.8">
                  <p:embed/>
                </p:oleObj>
              </mc:Choice>
              <mc:Fallback>
                <p:oleObj r:id="rId3" imgW="6496050" imgH="4343400" progId="Excel.Chart.8">
                  <p:embed/>
                  <p:pic>
                    <p:nvPicPr>
                      <p:cNvPr id="0" name="Picture 3080"/>
                      <p:cNvPicPr/>
                      <p:nvPr/>
                    </p:nvPicPr>
                    <p:blipFill>
                      <a:blip r:embed="rId4"/>
                      <a:stretch>
                        <a:fillRect/>
                      </a:stretch>
                    </p:blipFill>
                    <p:spPr>
                      <a:xfrm>
                        <a:off x="1074103" y="1599724"/>
                        <a:ext cx="7399020" cy="4958715"/>
                      </a:xfrm>
                      <a:prstGeom prst="rect">
                        <a:avLst/>
                      </a:prstGeom>
                      <a:noFill/>
                      <a:ln w="38100">
                        <a:noFill/>
                        <a:miter/>
                      </a:ln>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8485"/>
            <a:ext cx="8229600" cy="6097905"/>
          </a:xfrm>
        </p:spPr>
        <p:txBody>
          <a:bodyPr/>
          <a:lstStyle/>
          <a:p>
            <a:pPr marL="0" indent="457200" algn="just">
              <a:buNone/>
            </a:pPr>
            <a:r>
              <a:rPr lang="en-US" sz="2000" b="1">
                <a:solidFill>
                  <a:schemeClr val="accent1"/>
                </a:solidFill>
                <a:latin typeface="Times New Roman" panose="02020603050405020304" pitchFamily="18" charset="0"/>
                <a:cs typeface="Times New Roman" panose="02020603050405020304" pitchFamily="18" charset="0"/>
              </a:rPr>
              <a:t>З метою належного проходження опалювального сезону виконано підготовку господарства Подільського району до роботи в осінньо-зимовий період 2023/2024 років відповідно до заходів, затверджених розпорядженнями виконавчого органу Київської міської ради (Київської міської державної адміністрації) 31.05.2023 № 448 «Про підготовку міського господарства до осінньо-зимового періоду 2023/2024 років» та Подільської районної в місті Києві державної адміністрації від 02.05.2023 № 316 «Про підготовку господарства Подільського району до осінньо-зимового періоду 2023/2024 років».</a:t>
            </a:r>
          </a:p>
          <a:p>
            <a:pPr marL="0" indent="457200" algn="just">
              <a:buNone/>
            </a:pPr>
            <a:r>
              <a:rPr lang="en-US" sz="2000" b="1">
                <a:solidFill>
                  <a:schemeClr val="accent1"/>
                </a:solidFill>
                <a:latin typeface="Times New Roman" panose="02020603050405020304" pitchFamily="18" charset="0"/>
                <a:cs typeface="Times New Roman" panose="02020603050405020304" pitchFamily="18" charset="0"/>
              </a:rPr>
              <a:t>У Подільському районі створено діючий штаб із підготовки та координації роботи районного господарства в осінньо-зимовий період, де щочетверга разом із керівниками відповідних підрозділів райдержадміністрації, ПрАТ «ДТЕК Київські електромережі»,              КП «КИЇВТЕПЛОЕНЕРГО», ПрАТ «АК «Київводоканал»,                       АТ «КИЇВГАЗ», КП «Київміськсвітло» та житлових організацій розглядаються нагальні питання, які виникають у процесі виконання робіт по підготовці об’єктів житлового фонду та соціального призначення до роботи в осінньо-зимовий період.</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Заголовок 1"/>
          <p:cNvSpPr>
            <a:spLocks noGrp="1"/>
          </p:cNvSpPr>
          <p:nvPr>
            <p:ph type="title"/>
          </p:nvPr>
        </p:nvSpPr>
        <p:spPr>
          <a:xfrm>
            <a:off x="457200" y="260350"/>
            <a:ext cx="8305800" cy="1498600"/>
          </a:xfrm>
        </p:spPr>
        <p:txBody>
          <a:bodyPr vert="horz" wrap="square" lIns="91440" tIns="45720" rIns="91440" bIns="45720" anchor="ctr" anchorCtr="0"/>
          <a:lstStyle/>
          <a:p>
            <a:pPr algn="just">
              <a:buNone/>
            </a:pPr>
            <a:r>
              <a:rPr lang="uk-UA" altLang="x-none" sz="1400" b="1" dirty="0">
                <a:latin typeface="Times New Roman" panose="02020603050405020304" pitchFamily="18" charset="0"/>
                <a:cs typeface="Times New Roman" panose="02020603050405020304" pitchFamily="18" charset="0"/>
              </a:rPr>
              <a:t/>
            </a:r>
            <a:br>
              <a:rPr lang="uk-UA" altLang="x-none" sz="1400" b="1" dirty="0">
                <a:latin typeface="Times New Roman" panose="02020603050405020304" pitchFamily="18" charset="0"/>
                <a:cs typeface="Times New Roman" panose="02020603050405020304" pitchFamily="18" charset="0"/>
              </a:rPr>
            </a:br>
            <a:r>
              <a:rPr lang="uk-UA" altLang="x-none" sz="1400" b="1" dirty="0">
                <a:latin typeface="Times New Roman" panose="02020603050405020304" pitchFamily="18" charset="0"/>
                <a:cs typeface="Times New Roman" panose="02020603050405020304" pitchFamily="18" charset="0"/>
              </a:rPr>
              <a:t/>
            </a:r>
            <a:br>
              <a:rPr lang="uk-UA" altLang="x-none" sz="1400" b="1" dirty="0">
                <a:latin typeface="Times New Roman" panose="02020603050405020304" pitchFamily="18" charset="0"/>
                <a:cs typeface="Times New Roman" panose="02020603050405020304" pitchFamily="18" charset="0"/>
              </a:rPr>
            </a:br>
            <a:endParaRPr lang="uk-UA" altLang="x-none" sz="1400" b="1" dirty="0">
              <a:solidFill>
                <a:srgbClr val="17375E"/>
              </a:solidFill>
              <a:latin typeface="Times New Roman" panose="02020603050405020304" pitchFamily="18" charset="0"/>
              <a:cs typeface="Times New Roman" panose="02020603050405020304" pitchFamily="18" charset="0"/>
            </a:endParaRPr>
          </a:p>
        </p:txBody>
      </p:sp>
      <p:sp>
        <p:nvSpPr>
          <p:cNvPr id="4" name="Text Box 3"/>
          <p:cNvSpPr txBox="1"/>
          <p:nvPr/>
        </p:nvSpPr>
        <p:spPr>
          <a:xfrm>
            <a:off x="400685" y="342900"/>
            <a:ext cx="8362950" cy="6291580"/>
          </a:xfrm>
          <a:prstGeom prst="rect">
            <a:avLst/>
          </a:prstGeom>
          <a:noFill/>
        </p:spPr>
        <p:txBody>
          <a:bodyPr wrap="square" rtlCol="0">
            <a:noAutofit/>
          </a:bodyPr>
          <a:lstStyle/>
          <a:p>
            <a:pPr algn="ctr">
              <a:buNone/>
            </a:pPr>
            <a:r>
              <a:rPr lang="uk-UA" altLang="en-US" sz="1600" b="1">
                <a:latin typeface="Times New Roman" panose="02020603050405020304" pitchFamily="18" charset="0"/>
                <a:cs typeface="Times New Roman" panose="02020603050405020304" pitchFamily="18" charset="0"/>
              </a:rPr>
              <a:t>К</a:t>
            </a:r>
            <a:r>
              <a:rPr lang="en-US" sz="1600" b="1">
                <a:latin typeface="Times New Roman" panose="02020603050405020304" pitchFamily="18" charset="0"/>
                <a:cs typeface="Times New Roman" panose="02020603050405020304" pitchFamily="18" charset="0"/>
              </a:rPr>
              <a:t>омунальн</a:t>
            </a:r>
            <a:r>
              <a:rPr lang="uk-UA" altLang="en-US" sz="1600" b="1">
                <a:latin typeface="Times New Roman" panose="02020603050405020304" pitchFamily="18" charset="0"/>
                <a:cs typeface="Times New Roman" panose="02020603050405020304" pitchFamily="18" charset="0"/>
              </a:rPr>
              <a:t>е</a:t>
            </a:r>
            <a:r>
              <a:rPr lang="en-US" sz="1600" b="1">
                <a:latin typeface="Times New Roman" panose="02020603050405020304" pitchFamily="18" charset="0"/>
                <a:cs typeface="Times New Roman" panose="02020603050405020304" pitchFamily="18" charset="0"/>
              </a:rPr>
              <a:t> підприємств</a:t>
            </a:r>
            <a:r>
              <a:rPr lang="uk-UA" altLang="en-US" sz="1600" b="1">
                <a:latin typeface="Times New Roman" panose="02020603050405020304" pitchFamily="18" charset="0"/>
                <a:cs typeface="Times New Roman" panose="02020603050405020304" pitchFamily="18" charset="0"/>
              </a:rPr>
              <a:t>о</a:t>
            </a:r>
            <a:r>
              <a:rPr lang="en-US" sz="1600" b="1">
                <a:latin typeface="Times New Roman" panose="02020603050405020304" pitchFamily="18" charset="0"/>
                <a:cs typeface="Times New Roman" panose="02020603050405020304" pitchFamily="18" charset="0"/>
              </a:rPr>
              <a:t> «Керуюча компанія з обслуговування житлового фонду Подільського району м</a:t>
            </a:r>
            <a:r>
              <a:rPr lang="uk-UA" altLang="en-US" sz="1600" b="1">
                <a:latin typeface="Times New Roman" panose="02020603050405020304" pitchFamily="18" charset="0"/>
                <a:cs typeface="Times New Roman" panose="02020603050405020304" pitchFamily="18" charset="0"/>
              </a:rPr>
              <a:t>іста</a:t>
            </a:r>
            <a:r>
              <a:rPr lang="en-US" sz="1600" b="1">
                <a:latin typeface="Times New Roman" panose="02020603050405020304" pitchFamily="18" charset="0"/>
                <a:cs typeface="Times New Roman" panose="02020603050405020304" pitchFamily="18" charset="0"/>
              </a:rPr>
              <a:t> Києва» </a:t>
            </a:r>
          </a:p>
          <a:p>
            <a:pPr algn="ctr">
              <a:buNone/>
            </a:pPr>
            <a:endParaRPr lang="en-US" sz="1600" b="1">
              <a:latin typeface="Times New Roman" panose="02020603050405020304" pitchFamily="18" charset="0"/>
              <a:cs typeface="Times New Roman" panose="02020603050405020304" pitchFamily="18" charset="0"/>
            </a:endParaRPr>
          </a:p>
          <a:p>
            <a:pPr indent="457200" algn="just">
              <a:buNone/>
            </a:pPr>
            <a:r>
              <a:rPr lang="en-US" sz="1600">
                <a:latin typeface="Times New Roman" panose="02020603050405020304" pitchFamily="18" charset="0"/>
                <a:cs typeface="Times New Roman" panose="02020603050405020304" pitchFamily="18" charset="0"/>
              </a:rPr>
              <a:t>В умовах воєнного стану, комунальне підприємство не припинило виконувати свої функції по утриманню та обслуговуванню житлових будинків.</a:t>
            </a:r>
          </a:p>
          <a:p>
            <a:pPr indent="457200" algn="just">
              <a:buNone/>
            </a:pPr>
            <a:r>
              <a:rPr lang="en-US" sz="1600">
                <a:latin typeface="Times New Roman" panose="02020603050405020304" pitchFamily="18" charset="0"/>
                <a:cs typeface="Times New Roman" panose="02020603050405020304" pitchFamily="18" charset="0"/>
              </a:rPr>
              <a:t>Таким чином, вживаються невідкладні заходи щодо прибирання прибудинкових територій, обслуговування внутрішньобудинкових інженерних та електричних мереж, покрівель та технічне обслуговування ліфтів у житлових будинках, проведення робіт поточного характеру та інші роботи пов’язані із забезпеченням належного утримання житлового фонду. Основна увага приділяється житловим будинкам пошкодженим унаслідок воєнних дій російської федерації.</a:t>
            </a:r>
          </a:p>
          <a:p>
            <a:pPr algn="just">
              <a:buNone/>
            </a:pPr>
            <a:endParaRPr lang="en-US" sz="1600">
              <a:latin typeface="Times New Roman" panose="02020603050405020304" pitchFamily="18" charset="0"/>
              <a:cs typeface="Times New Roman" panose="02020603050405020304" pitchFamily="18" charset="0"/>
            </a:endParaRPr>
          </a:p>
        </p:txBody>
      </p:sp>
      <p:pic>
        <p:nvPicPr>
          <p:cNvPr id="5" name="Picture 4" descr="демонтаж аварйних елементв благоустрою"/>
          <p:cNvPicPr>
            <a:picLocks noChangeAspect="1"/>
          </p:cNvPicPr>
          <p:nvPr/>
        </p:nvPicPr>
        <p:blipFill>
          <a:blip r:embed="rId2"/>
          <a:stretch>
            <a:fillRect/>
          </a:stretch>
        </p:blipFill>
        <p:spPr>
          <a:xfrm>
            <a:off x="457200" y="3068955"/>
            <a:ext cx="4310380" cy="3789045"/>
          </a:xfrm>
          <a:prstGeom prst="rect">
            <a:avLst/>
          </a:prstGeom>
        </p:spPr>
      </p:pic>
      <p:pic>
        <p:nvPicPr>
          <p:cNvPr id="6" name="Picture 5" descr="ремонт покрвель"/>
          <p:cNvPicPr>
            <a:picLocks noChangeAspect="1"/>
          </p:cNvPicPr>
          <p:nvPr/>
        </p:nvPicPr>
        <p:blipFill>
          <a:blip r:embed="rId3"/>
          <a:stretch>
            <a:fillRect/>
          </a:stretch>
        </p:blipFill>
        <p:spPr>
          <a:xfrm>
            <a:off x="4787900" y="3068955"/>
            <a:ext cx="3888105" cy="3804285"/>
          </a:xfrm>
          <a:prstGeom prst="rect">
            <a:avLst/>
          </a:prstGeom>
        </p:spPr>
      </p:pic>
      <p:sp>
        <p:nvSpPr>
          <p:cNvPr id="8" name="Text Box 7"/>
          <p:cNvSpPr txBox="1"/>
          <p:nvPr/>
        </p:nvSpPr>
        <p:spPr>
          <a:xfrm>
            <a:off x="9015730" y="4551045"/>
            <a:ext cx="3048000" cy="368300"/>
          </a:xfrm>
          <a:prstGeom prst="rect">
            <a:avLst/>
          </a:prstGeom>
          <a:noFill/>
        </p:spPr>
        <p:txBody>
          <a:bodyPr wrap="square" rtlCol="0">
            <a:spAutoFit/>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425"/>
            <a:ext cx="8229600" cy="3694430"/>
          </a:xfrm>
        </p:spPr>
        <p:txBody>
          <a:bodyPr/>
          <a:lstStyle/>
          <a:p>
            <a:pPr algn="just"/>
            <a:r>
              <a:rPr lang="uk-UA" altLang="en-US" sz="1500">
                <a:latin typeface="Times New Roman" panose="02020603050405020304" pitchFamily="18" charset="0"/>
                <a:cs typeface="Times New Roman" panose="02020603050405020304" pitchFamily="18" charset="0"/>
                <a:sym typeface="+mn-ea"/>
              </a:rPr>
              <a:t>У</a:t>
            </a:r>
            <a:r>
              <a:rPr lang="en-US" sz="1500">
                <a:latin typeface="Times New Roman" panose="02020603050405020304" pitchFamily="18" charset="0"/>
                <a:cs typeface="Times New Roman" panose="02020603050405020304" pitchFamily="18" charset="0"/>
                <a:sym typeface="+mn-ea"/>
              </a:rPr>
              <a:t> 1 півріччі 2023 року комунальним підприємством було проведено санітарну очистку </a:t>
            </a:r>
            <a:r>
              <a:rPr lang="uk-UA" altLang="en-US" sz="1500">
                <a:latin typeface="Times New Roman" panose="02020603050405020304" pitchFamily="18" charset="0"/>
                <a:cs typeface="Times New Roman" panose="02020603050405020304" pitchFamily="18" charset="0"/>
                <a:sym typeface="+mn-ea"/>
              </a:rPr>
              <a:t>                </a:t>
            </a:r>
            <a:r>
              <a:rPr lang="en-US" sz="1500">
                <a:latin typeface="Times New Roman" panose="02020603050405020304" pitchFamily="18" charset="0"/>
                <a:cs typeface="Times New Roman" panose="02020603050405020304" pitchFamily="18" charset="0"/>
                <a:sym typeface="+mn-ea"/>
              </a:rPr>
              <a:t>2285,0 тис.м² прибудинкової території, виконані роботи по зняттю 650 сухостійних дерев, кронуванню 682 дерев, очищенню 103 зливоприймачів для належного водовідведення, навантаженню та вивезенню великогабаритних відходів та гілля з прибудинкових територій</a:t>
            </a:r>
            <a:r>
              <a:rPr lang="uk-UA" altLang="en-US" sz="1500">
                <a:latin typeface="Times New Roman" panose="02020603050405020304" pitchFamily="18" charset="0"/>
                <a:cs typeface="Times New Roman" panose="02020603050405020304" pitchFamily="18" charset="0"/>
                <a:sym typeface="+mn-ea"/>
              </a:rPr>
              <a:t>       </a:t>
            </a:r>
            <a:r>
              <a:rPr lang="en-US" sz="1500">
                <a:latin typeface="Times New Roman" panose="02020603050405020304" pitchFamily="18" charset="0"/>
                <a:cs typeface="Times New Roman" panose="02020603050405020304" pitchFamily="18" charset="0"/>
                <a:sym typeface="+mn-ea"/>
              </a:rPr>
              <a:t> 429 будинків. Навантажено та вивезено відпрацьовані автопокришки зі 122 прибудинкових територій, завезено пісок на 87 дитячих майданчиків, демонтовано 13 аварійних елементів благоустрою та аварійних елементів на фасадах 9 будинків. Проведено дезінсекційні заходи в підвальних приміщеннях 76 будинків, встановлено пандуси та поручні на 8 вхідних групах. Також відремонтовано ігрові елементи на 50 дитячих майданчиках та 101 лаву для відпочинку, виконано поточний ремонт покрівель в 110 будинках та ремонт і прочищення водостічних труб в </a:t>
            </a:r>
            <a:r>
              <a:rPr lang="uk-UA" altLang="en-US" sz="1500">
                <a:latin typeface="Times New Roman" panose="02020603050405020304" pitchFamily="18" charset="0"/>
                <a:cs typeface="Times New Roman" panose="02020603050405020304" pitchFamily="18" charset="0"/>
                <a:sym typeface="+mn-ea"/>
              </a:rPr>
              <a:t>                  </a:t>
            </a:r>
            <a:r>
              <a:rPr lang="en-US" sz="1500">
                <a:latin typeface="Times New Roman" panose="02020603050405020304" pitchFamily="18" charset="0"/>
                <a:cs typeface="Times New Roman" panose="02020603050405020304" pitchFamily="18" charset="0"/>
                <a:sym typeface="+mn-ea"/>
              </a:rPr>
              <a:t>167 будинках, скління вікон в 13 будинках, виконано поточний ремонт вхідних груп (піддашки, сходи/ганки, двері, вхідні групи) — 127 одиниць, відремонтовано 13 балконів, 25 електрощитових та проведено герметизацію стиків у 5 будинках</a:t>
            </a:r>
            <a:r>
              <a:rPr lang="uk-UA" altLang="en-US" sz="1500">
                <a:latin typeface="Times New Roman" panose="02020603050405020304" pitchFamily="18" charset="0"/>
                <a:cs typeface="Times New Roman" panose="02020603050405020304" pitchFamily="18" charset="0"/>
                <a:sym typeface="+mn-ea"/>
              </a:rPr>
              <a:t>.</a:t>
            </a:r>
          </a:p>
        </p:txBody>
      </p:sp>
      <p:sp>
        <p:nvSpPr>
          <p:cNvPr id="3" name="Content Placeholder 2"/>
          <p:cNvSpPr>
            <a:spLocks noGrp="1"/>
          </p:cNvSpPr>
          <p:nvPr>
            <p:ph sz="half" idx="1"/>
          </p:nvPr>
        </p:nvSpPr>
        <p:spPr>
          <a:xfrm>
            <a:off x="457200" y="3719830"/>
            <a:ext cx="4038600" cy="2406650"/>
          </a:xfrm>
        </p:spPr>
        <p:txBody>
          <a:bodyPr/>
          <a:lstStyle/>
          <a:p>
            <a:endParaRPr lang="en-US"/>
          </a:p>
        </p:txBody>
      </p:sp>
      <p:sp>
        <p:nvSpPr>
          <p:cNvPr id="4" name="Content Placeholder 3"/>
          <p:cNvSpPr>
            <a:spLocks noGrp="1"/>
          </p:cNvSpPr>
          <p:nvPr>
            <p:ph sz="half" idx="2"/>
          </p:nvPr>
        </p:nvSpPr>
        <p:spPr>
          <a:xfrm>
            <a:off x="4648200" y="3719830"/>
            <a:ext cx="4038600" cy="2406650"/>
          </a:xfrm>
        </p:spPr>
        <p:txBody>
          <a:bodyPr/>
          <a:lstStyle/>
          <a:p>
            <a:endParaRPr lang="en-US"/>
          </a:p>
        </p:txBody>
      </p:sp>
      <p:pic>
        <p:nvPicPr>
          <p:cNvPr id="5" name="Picture 4" descr="проведення дезнсекц пдвальних примщень"/>
          <p:cNvPicPr>
            <a:picLocks noChangeAspect="1"/>
          </p:cNvPicPr>
          <p:nvPr/>
        </p:nvPicPr>
        <p:blipFill>
          <a:blip r:embed="rId2"/>
          <a:stretch>
            <a:fillRect/>
          </a:stretch>
        </p:blipFill>
        <p:spPr>
          <a:xfrm>
            <a:off x="539750" y="3285490"/>
            <a:ext cx="2663825" cy="3551555"/>
          </a:xfrm>
          <a:prstGeom prst="rect">
            <a:avLst/>
          </a:prstGeom>
        </p:spPr>
      </p:pic>
      <p:pic>
        <p:nvPicPr>
          <p:cNvPr id="6" name="Picture 5" descr="встановлення виздного пандуса на вхднй груп"/>
          <p:cNvPicPr>
            <a:picLocks noChangeAspect="1"/>
          </p:cNvPicPr>
          <p:nvPr/>
        </p:nvPicPr>
        <p:blipFill>
          <a:blip r:embed="rId3"/>
          <a:stretch>
            <a:fillRect/>
          </a:stretch>
        </p:blipFill>
        <p:spPr>
          <a:xfrm>
            <a:off x="3203575" y="3300730"/>
            <a:ext cx="5486400" cy="3526155"/>
          </a:xfrm>
          <a:prstGeom prst="rect">
            <a:avLst/>
          </a:prstGeom>
        </p:spPr>
      </p:pic>
      <p:sp>
        <p:nvSpPr>
          <p:cNvPr id="7" name="Text Box 6"/>
          <p:cNvSpPr txBox="1"/>
          <p:nvPr/>
        </p:nvSpPr>
        <p:spPr>
          <a:xfrm>
            <a:off x="10018395" y="2248535"/>
            <a:ext cx="3048000" cy="368300"/>
          </a:xfrm>
          <a:prstGeom prst="rect">
            <a:avLst/>
          </a:prstGeom>
          <a:noFill/>
        </p:spPr>
        <p:txBody>
          <a:bodyPr wrap="square" rtlCol="0">
            <a:spAutoFit/>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Рисунки_Подол\IMG_3027.jpg"/>
          <p:cNvPicPr>
            <a:picLocks noChangeAspect="1"/>
          </p:cNvPicPr>
          <p:nvPr/>
        </p:nvPicPr>
        <p:blipFill>
          <a:blip r:embed="rId2"/>
          <a:srcRect r="8957" b="8966"/>
          <a:stretch>
            <a:fillRect/>
          </a:stretch>
        </p:blipFill>
        <p:spPr>
          <a:xfrm>
            <a:off x="0" y="0"/>
            <a:ext cx="9144000" cy="6858000"/>
          </a:xfrm>
          <a:prstGeom prst="rect">
            <a:avLst/>
          </a:prstGeom>
          <a:noFill/>
          <a:ln w="9525">
            <a:noFill/>
          </a:ln>
        </p:spPr>
      </p:pic>
      <p:sp>
        <p:nvSpPr>
          <p:cNvPr id="9219" name="Заголовок 2"/>
          <p:cNvSpPr>
            <a:spLocks noGrp="1"/>
          </p:cNvSpPr>
          <p:nvPr>
            <p:ph type="title"/>
          </p:nvPr>
        </p:nvSpPr>
        <p:spPr>
          <a:xfrm>
            <a:off x="248285" y="-162560"/>
            <a:ext cx="8695055" cy="6992620"/>
          </a:xfrm>
        </p:spPr>
        <p:txBody>
          <a:bodyPr vert="horz" wrap="square" lIns="91440" tIns="45720" rIns="91440" bIns="45720" anchor="ctr" anchorCtr="0"/>
          <a:lstStyle/>
          <a:p>
            <a:pPr marL="0" indent="0" algn="l">
              <a:buFont typeface="Arial" panose="020B0604020202020204" pitchFamily="34" charset="0"/>
              <a:buNone/>
            </a:pPr>
            <a:r>
              <a:rPr lang="uk-UA" altLang="uk-UA" sz="20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Фінансово виробнича  діяльність  КП  ШЕУ  П</a:t>
            </a:r>
            <a:r>
              <a:rPr lang="uk-UA" altLang="uk-UA" sz="20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Times New Roman" panose="02020603050405020304" pitchFamily="18" charset="0"/>
                <a:ea typeface="BatangChe" pitchFamily="49" charset="-127"/>
              </a:rPr>
              <a:t>одільського</a:t>
            </a:r>
            <a:r>
              <a:rPr lang="uk-UA" altLang="uk-UA" sz="20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району </a:t>
            </a:r>
            <a:br>
              <a:rPr lang="uk-UA" altLang="uk-UA" sz="20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br>
            <a:r>
              <a:rPr lang="uk-UA" altLang="uk-UA" sz="24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uk-UA" altLang="uk-UA" sz="16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sym typeface="+mn-ea"/>
              </a:rPr>
              <a:t>Виконання робничої програми  за І  півріччя  2023 р.  в  сумі  69 947,2 тис. грн.</a:t>
            </a:r>
            <a:br>
              <a:rPr lang="uk-UA" altLang="uk-UA" sz="16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sym typeface="+mn-ea"/>
              </a:rPr>
            </a:br>
            <a:r>
              <a:rPr sz="1400" b="1" i="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sym typeface="+mn-ea"/>
              </a:rPr>
              <a:t/>
            </a:r>
            <a:br>
              <a:rPr sz="1400" b="1" i="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sym typeface="+mn-ea"/>
              </a:rPr>
            </a:br>
            <a:r>
              <a:rPr lang="uk-UA"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 </a:t>
            </a:r>
            <a: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Поточний (дрібний) ремонт покриття балансових вулиць, ліквідація небезпечної ямковості – 11 101, 2 тис. грн. </a:t>
            </a:r>
            <a:r>
              <a:rPr lang="uk-UA" sz="1800" b="1" dirty="0" smtClean="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                       </a:t>
            </a:r>
            <a:r>
              <a:rPr sz="1800" b="1" dirty="0" smtClean="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10 </a:t>
            </a:r>
            <a: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832,4 м2;</a:t>
            </a:r>
            <a: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rPr>
              <a:t/>
            </a:r>
            <a:b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rPr>
            </a:br>
            <a:r>
              <a:rPr lang="uk-UA"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 </a:t>
            </a:r>
            <a: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Заливка тріщин – 796,6  тис. грн.  26 863 м.п.;</a:t>
            </a:r>
            <a: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rPr>
              <a:t/>
            </a:r>
            <a:b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rPr>
            </a:br>
            <a:r>
              <a:rPr lang="uk-UA"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 </a:t>
            </a:r>
            <a:r>
              <a:rPr lang="uk-UA" altLang="x-none"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Влаштування  обмежувальних (антипаркувальних) стовпчиків </a:t>
            </a:r>
            <a: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 – </a:t>
            </a:r>
            <a:r>
              <a:rPr lang="uk-UA" altLang="x-none"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398,6 тис. грн. 1</a:t>
            </a:r>
            <a: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97 шт.;</a:t>
            </a:r>
            <a: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rPr>
              <a:t/>
            </a:r>
            <a:b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rPr>
            </a:br>
            <a:r>
              <a:rPr lang="uk-UA"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 </a:t>
            </a:r>
            <a: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Ремонт оглядових колодязів і зливоприймачів – 799,4 тис. грн. 238 од.; </a:t>
            </a:r>
            <a:r>
              <a:rPr lang="en-US" altLang="x-none"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rPr>
              <a:t/>
            </a:r>
            <a:br>
              <a:rPr lang="en-US" altLang="x-none"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rPr>
            </a:br>
            <a:r>
              <a:rPr lang="uk-UA"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 </a:t>
            </a:r>
            <a: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Облаштування наземних пішохідних переходів заниженим бортовим каменем – 457, 9 тис. грн. 25 од;</a:t>
            </a:r>
            <a: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rPr>
              <a:t/>
            </a:r>
            <a:b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rPr>
            </a:br>
            <a:r>
              <a:rPr lang="uk-UA"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 </a:t>
            </a:r>
            <a: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Удосконалення організації дорожнього руху на перехрестях (кільцева розв</a:t>
            </a:r>
            <a:r>
              <a:rPr lang="en-US" altLang="x-none"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a:t>
            </a:r>
            <a: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язка малого радіусу) – </a:t>
            </a:r>
            <a:r>
              <a:rPr lang="uk-UA" altLang="x-none"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449, 0</a:t>
            </a:r>
            <a: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 тис. грн. 1 од.;</a:t>
            </a:r>
            <a: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rPr>
              <a:t/>
            </a:r>
            <a:b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rPr>
            </a:br>
            <a:r>
              <a:rPr lang="uk-UA"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 </a:t>
            </a:r>
            <a:r>
              <a:rPr lang="uk-UA" altLang="x-none"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Нанесення повздовжньої розмітки </a:t>
            </a:r>
            <a: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 – </a:t>
            </a:r>
            <a:r>
              <a:rPr lang="uk-UA" altLang="x-none"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169,9 тис. грн. 2168 м.п.;</a:t>
            </a:r>
            <a:r>
              <a:rPr lang="uk-UA" altLang="x-none"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rPr>
              <a:t/>
            </a:r>
            <a:br>
              <a:rPr lang="uk-UA" altLang="x-none"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rPr>
            </a:br>
            <a:r>
              <a:rPr lang="uk-UA"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 </a:t>
            </a:r>
            <a:r>
              <a:rPr lang="uk-UA" altLang="x-none"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Нанесення поперечної розмітки </a:t>
            </a:r>
            <a: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 – </a:t>
            </a:r>
            <a:r>
              <a:rPr lang="uk-UA" altLang="x-none"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400 тис. грн. 870,3 м2;</a:t>
            </a:r>
            <a: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rPr>
              <a:t/>
            </a:r>
            <a:b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rPr>
            </a:br>
            <a:r>
              <a:rPr lang="uk-UA"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 </a:t>
            </a:r>
            <a: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Утримання доріг і тротуарів у осіньо-зимовий період – 27 952,9 тис. грн. </a:t>
            </a:r>
            <a:r>
              <a:rPr sz="1800" b="1" dirty="0" smtClean="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 </a:t>
            </a:r>
            <a: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2 136,26 тис.м2.; </a:t>
            </a:r>
            <a: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rPr>
              <a:t/>
            </a:r>
            <a:b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rPr>
            </a:br>
            <a:r>
              <a:rPr lang="uk-UA"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 </a:t>
            </a:r>
            <a: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Утримання доріг і тротуарів у весняно-літній період – </a:t>
            </a:r>
            <a:r>
              <a:rPr lang="uk-UA" altLang="x-none"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20 713,1 </a:t>
            </a:r>
            <a: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тис. </a:t>
            </a:r>
            <a:r>
              <a:rPr sz="1800" b="1" dirty="0" err="1">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грн</a:t>
            </a:r>
            <a:r>
              <a:rPr sz="1800" b="1" dirty="0" smtClean="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 </a:t>
            </a:r>
            <a: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2 100,45 тис.м.2.; </a:t>
            </a:r>
            <a: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rPr>
              <a:t/>
            </a:r>
            <a:b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rPr>
            </a:br>
            <a:r>
              <a:rPr lang="uk-UA"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 </a:t>
            </a:r>
            <a: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Утримання гідроспоруд – 1 880,3 тис. грн. 67,1 км.;</a:t>
            </a:r>
            <a: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rPr>
              <a:t/>
            </a:r>
            <a:b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rPr>
            </a:br>
            <a:r>
              <a:rPr lang="uk-UA"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 </a:t>
            </a:r>
            <a:r>
              <a:rPr lang="uk-UA" altLang="x-none"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Утримання підземних переходів </a:t>
            </a:r>
            <a: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 – </a:t>
            </a:r>
            <a:r>
              <a:rPr lang="uk-UA" altLang="x-none"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 2 500,0 тис. грн. 10 од.;</a:t>
            </a:r>
            <a: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rPr>
              <a:t/>
            </a:r>
            <a:b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rPr>
            </a:br>
            <a:r>
              <a:rPr lang="uk-UA"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 </a:t>
            </a:r>
            <a:r>
              <a:rPr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cs typeface="Arial Black" panose="020B0A04020102020204" charset="0"/>
                <a:sym typeface="+mn-ea"/>
              </a:rPr>
              <a:t>Договірні роботи – 2 328,3 тис. грн.</a:t>
            </a:r>
            <a:endParaRPr lang="ru-RU" altLang="uk-UA" sz="1800" b="1" dirty="0">
              <a:ln w="12700">
                <a:solidFill>
                  <a:schemeClr val="tx2">
                    <a:lumMod val="75000"/>
                  </a:schemeClr>
                </a:solidFill>
                <a:prstDash val="solid"/>
              </a:ln>
              <a:gradFill>
                <a:gsLst>
                  <a:gs pos="0">
                    <a:srgbClr val="FBFB11"/>
                  </a:gs>
                  <a:gs pos="100000">
                    <a:srgbClr val="838309"/>
                  </a:gs>
                </a:gsLst>
                <a:lin scaled="0"/>
              </a:gradFill>
              <a:effectLst>
                <a:outerShdw dist="38100" dir="2640000" algn="bl" rotWithShape="0">
                  <a:schemeClr val="tx2">
                    <a:lumMod val="75000"/>
                  </a:schemeClr>
                </a:outerShdw>
              </a:effectLst>
              <a:latin typeface="Arial Black" panose="020B0A04020102020204" charset="0"/>
              <a:ea typeface="Times New Roman" panose="02020603050405020304" pitchFamily="18" charset="0"/>
              <a:cs typeface="Arial Black" panose="020B0A04020102020204" charset="0"/>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428625" y="428625"/>
            <a:ext cx="8229600" cy="1643063"/>
          </a:xfrm>
        </p:spPr>
        <p:txBody>
          <a:bodyPr vert="horz" wrap="square" lIns="91440" tIns="45720" rIns="91440" bIns="45720" anchor="ctr" anchorCtr="0"/>
          <a:lstStyle/>
          <a:p>
            <a:r>
              <a:rPr lang="ru-RU" altLang="ru-RU" sz="1800" b="1" dirty="0"/>
              <a:t>Затверджені видатки споживання бюджету міста Києва </a:t>
            </a:r>
            <a:br>
              <a:rPr lang="ru-RU" altLang="ru-RU" sz="1800" b="1" dirty="0"/>
            </a:br>
            <a:r>
              <a:rPr lang="uk-UA" altLang="ru-RU" sz="1800" b="1" dirty="0">
                <a:latin typeface="Times New Roman" panose="02020603050405020304" pitchFamily="18" charset="0"/>
                <a:cs typeface="Times New Roman" panose="02020603050405020304" pitchFamily="18" charset="0"/>
              </a:rPr>
              <a:t>по головному розпоряднику </a:t>
            </a:r>
            <a:r>
              <a:rPr lang="uk-UA" altLang="ru-RU" sz="1600" b="1" dirty="0">
                <a:latin typeface="Times New Roman" panose="02020603050405020304" pitchFamily="18" charset="0"/>
                <a:cs typeface="Times New Roman" panose="02020603050405020304" pitchFamily="18" charset="0"/>
              </a:rPr>
              <a:t/>
            </a:r>
            <a:br>
              <a:rPr lang="uk-UA" altLang="ru-RU" sz="1600" b="1" dirty="0">
                <a:latin typeface="Times New Roman" panose="02020603050405020304" pitchFamily="18" charset="0"/>
                <a:cs typeface="Times New Roman" panose="02020603050405020304" pitchFamily="18" charset="0"/>
              </a:rPr>
            </a:br>
            <a:r>
              <a:rPr lang="uk-UA" altLang="ru-RU" sz="1600" b="1" dirty="0">
                <a:latin typeface="Times New Roman" panose="02020603050405020304" pitchFamily="18" charset="0"/>
                <a:cs typeface="Times New Roman" panose="02020603050405020304" pitchFamily="18" charset="0"/>
              </a:rPr>
              <a:t>ПОДІЛЬСЬКІЙ РАЙОННІЙ В МІСТІ КИЄВІ ДЕРЖАВНІЙ АДМІНІСТРАЦІЇ</a:t>
            </a:r>
            <a:r>
              <a:rPr lang="ru-RU" altLang="ru-RU" sz="1600" b="1" dirty="0"/>
              <a:t> </a:t>
            </a:r>
            <a:br>
              <a:rPr lang="ru-RU" altLang="ru-RU" sz="1600" b="1" dirty="0"/>
            </a:br>
            <a:r>
              <a:rPr lang="ru-RU" altLang="ru-RU" sz="1800" b="1" dirty="0"/>
              <a:t>в розрізі статей видатків на 2023 рік</a:t>
            </a:r>
            <a:br>
              <a:rPr lang="ru-RU" altLang="ru-RU" sz="1800" b="1" dirty="0"/>
            </a:br>
            <a:r>
              <a:rPr lang="ru-RU" altLang="ru-RU" sz="1600" b="1" dirty="0"/>
              <a:t/>
            </a:r>
            <a:br>
              <a:rPr lang="ru-RU" altLang="ru-RU" sz="1600" b="1" dirty="0"/>
            </a:br>
            <a:r>
              <a:rPr lang="ru-RU" altLang="ru-RU" sz="1600" b="1" dirty="0"/>
              <a:t>1 млрд 782 млн 957 тис. грн</a:t>
            </a:r>
            <a:br>
              <a:rPr lang="ru-RU" altLang="ru-RU" sz="1600" b="1" dirty="0"/>
            </a:br>
            <a:endParaRPr lang="uk-UA" altLang="ru-RU" sz="1600" dirty="0"/>
          </a:p>
        </p:txBody>
      </p:sp>
      <p:sp>
        <p:nvSpPr>
          <p:cNvPr id="4" name="Номер слайда 3"/>
          <p:cNvSpPr txBox="1">
            <a:spLocks noGrp="1"/>
          </p:cNvSpPr>
          <p:nvPr>
            <p:ph type="sldNum" sz="quarter" idx="12"/>
          </p:nvPr>
        </p:nvSpPr>
        <p:spPr>
          <a:xfrm>
            <a:off x="571500" y="5857875"/>
            <a:ext cx="933450" cy="365125"/>
          </a:xfrm>
          <a:noFill/>
        </p:spPr>
        <p:txBody>
          <a:bodyPr vert="horz" wrap="square" lIns="91440" tIns="45720" rIns="91440" bIns="45720" numCol="1" rtlCol="0" anchor="ctr"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uk-UA" sz="1200" b="1" i="0" u="none" strike="noStrike" kern="1200" cap="none" spc="0" normalizeH="0" baseline="0" noProof="0" dirty="0">
              <a:ln>
                <a:noFill/>
              </a:ln>
              <a:solidFill>
                <a:schemeClr val="tx1">
                  <a:tint val="75000"/>
                </a:schemeClr>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defRPr/>
            </a:pPr>
            <a:endParaRPr kumimoji="0" lang="ru-RU" sz="1200" b="1" i="0" u="none" strike="noStrike" kern="1200" cap="none" spc="0" normalizeH="0" baseline="0" noProof="0" dirty="0">
              <a:ln>
                <a:noFill/>
              </a:ln>
              <a:solidFill>
                <a:schemeClr val="tx1">
                  <a:tint val="75000"/>
                </a:schemeClr>
              </a:solidFill>
              <a:effectLst/>
              <a:uLnTx/>
              <a:uFillTx/>
              <a:latin typeface="Arial" panose="020B0604020202020204" pitchFamily="34" charset="0"/>
              <a:ea typeface="+mn-ea"/>
              <a:cs typeface="+mn-cs"/>
            </a:endParaRPr>
          </a:p>
        </p:txBody>
      </p:sp>
      <p:graphicFrame>
        <p:nvGraphicFramePr>
          <p:cNvPr id="4100" name="Содержимое 5"/>
          <p:cNvGraphicFramePr>
            <a:graphicFrameLocks noGrp="1"/>
          </p:cNvGraphicFramePr>
          <p:nvPr>
            <p:ph idx="1"/>
          </p:nvPr>
        </p:nvGraphicFramePr>
        <p:xfrm>
          <a:off x="633413" y="1577975"/>
          <a:ext cx="8229600" cy="5000625"/>
        </p:xfrm>
        <a:graphic>
          <a:graphicData uri="http://schemas.openxmlformats.org/presentationml/2006/ole">
            <mc:AlternateContent xmlns:mc="http://schemas.openxmlformats.org/markup-compatibility/2006">
              <mc:Choice xmlns:v="urn:schemas-microsoft-com:vml" Requires="v">
                <p:oleObj spid="_x0000_s3138" r:id="rId3" imgW="8235950" imgH="5010785" progId="Excel.Chart.8">
                  <p:embed/>
                </p:oleObj>
              </mc:Choice>
              <mc:Fallback>
                <p:oleObj r:id="rId3" imgW="8235950" imgH="5010785" progId="Excel.Chart.8">
                  <p:embed/>
                  <p:pic>
                    <p:nvPicPr>
                      <p:cNvPr id="0" name="Picture 3076"/>
                      <p:cNvPicPr/>
                      <p:nvPr/>
                    </p:nvPicPr>
                    <p:blipFill>
                      <a:blip r:embed="rId4"/>
                      <a:srcRect/>
                      <a:stretch>
                        <a:fillRect/>
                      </a:stretch>
                    </p:blipFill>
                    <p:spPr>
                      <a:xfrm>
                        <a:off x="633413" y="1577975"/>
                        <a:ext cx="8229600" cy="5000625"/>
                      </a:xfrm>
                      <a:prstGeom prst="rect">
                        <a:avLst/>
                      </a:prstGeom>
                      <a:noFill/>
                      <a:ln w="38100">
                        <a:miter/>
                      </a:ln>
                    </p:spPr>
                  </p:pic>
                </p:oleObj>
              </mc:Fallback>
            </mc:AlternateContent>
          </a:graphicData>
        </a:graphic>
      </p:graphicFrame>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Содержимое 3"/>
          <p:cNvGraphicFramePr>
            <a:graphicFrameLocks noGrp="1"/>
          </p:cNvGraphicFramePr>
          <p:nvPr>
            <p:ph idx="1"/>
            <p:extLst>
              <p:ext uri="{D42A27DB-BD31-4B8C-83A1-F6EECF244321}">
                <p14:modId xmlns:p14="http://schemas.microsoft.com/office/powerpoint/2010/main" val="3410185421"/>
              </p:ext>
            </p:extLst>
          </p:nvPr>
        </p:nvGraphicFramePr>
        <p:xfrm>
          <a:off x="0" y="67945"/>
          <a:ext cx="9007475" cy="6790055"/>
        </p:xfrm>
        <a:graphic>
          <a:graphicData uri="http://schemas.openxmlformats.org/presentationml/2006/ole">
            <mc:AlternateContent xmlns:mc="http://schemas.openxmlformats.org/markup-compatibility/2006">
              <mc:Choice xmlns:v="urn:schemas-microsoft-com:vml" Requires="v">
                <p:oleObj spid="_x0000_s10301" r:id="rId3" imgW="9241790" imgH="6955790" progId="Excel.Chart.8">
                  <p:embed/>
                </p:oleObj>
              </mc:Choice>
              <mc:Fallback>
                <p:oleObj r:id="rId3" imgW="9241790" imgH="6955790" progId="Excel.Chart.8">
                  <p:embed/>
                  <p:pic>
                    <p:nvPicPr>
                      <p:cNvPr id="0" name="Picture 3077"/>
                      <p:cNvPicPr/>
                      <p:nvPr/>
                    </p:nvPicPr>
                    <p:blipFill>
                      <a:blip r:embed="rId4"/>
                      <a:stretch>
                        <a:fillRect/>
                      </a:stretch>
                    </p:blipFill>
                    <p:spPr>
                      <a:xfrm>
                        <a:off x="0" y="67945"/>
                        <a:ext cx="9007475" cy="6790055"/>
                      </a:xfrm>
                      <a:prstGeom prst="rect">
                        <a:avLst/>
                      </a:prstGeom>
                      <a:noFill/>
                      <a:ln w="38100">
                        <a:miter/>
                      </a:ln>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214313" y="285750"/>
            <a:ext cx="8472487" cy="1285875"/>
          </a:xfrm>
        </p:spPr>
        <p:txBody>
          <a:bodyPr vert="horz" wrap="square" lIns="91440" tIns="45720" rIns="91440" bIns="45720" anchor="ctr" anchorCtr="0"/>
          <a:lstStyle/>
          <a:p>
            <a:r>
              <a:rPr lang="uk-UA" altLang="uk-UA" sz="2800" b="1" dirty="0">
                <a:latin typeface="Times New Roman" panose="02020603050405020304" pitchFamily="18" charset="0"/>
                <a:cs typeface="Times New Roman" panose="02020603050405020304" pitchFamily="18" charset="0"/>
              </a:rPr>
              <a:t>Поточний (дрібний)  ремонт   покриття балансових вулиць, ліквідація небезпечної ямковості                               11 101,2 тис. грн. 10 832, 4 м2</a:t>
            </a:r>
            <a:r>
              <a:rPr lang="uk-UA" altLang="uk-UA" sz="2800" dirty="0"/>
              <a:t/>
            </a:r>
            <a:br>
              <a:rPr lang="uk-UA" altLang="uk-UA" sz="2800" dirty="0"/>
            </a:br>
            <a:endParaRPr lang="ru-RU" altLang="uk-UA" sz="2800" b="1" dirty="0">
              <a:latin typeface="Times New Roman" panose="02020603050405020304" pitchFamily="18" charset="0"/>
              <a:ea typeface="Times New Roman" panose="02020603050405020304" pitchFamily="18" charset="0"/>
            </a:endParaRPr>
          </a:p>
        </p:txBody>
      </p:sp>
      <p:pic>
        <p:nvPicPr>
          <p:cNvPr id="11267" name="Picture 6" descr="F:\БАЛАНСОВА 1 піріччя 2023\фото на балансову 2023\поточний ремонт 4.jpg"/>
          <p:cNvPicPr>
            <a:picLocks noGrp="1" noChangeAspect="1"/>
          </p:cNvPicPr>
          <p:nvPr>
            <p:ph sz="half" idx="2"/>
          </p:nvPr>
        </p:nvPicPr>
        <p:blipFill>
          <a:blip r:embed="rId2"/>
          <a:srcRect/>
          <a:stretch>
            <a:fillRect/>
          </a:stretch>
        </p:blipFill>
        <p:spPr>
          <a:xfrm>
            <a:off x="4358005" y="2004060"/>
            <a:ext cx="4006850" cy="4139565"/>
          </a:xfrm>
        </p:spPr>
      </p:pic>
      <p:pic>
        <p:nvPicPr>
          <p:cNvPr id="11268" name="Picture 7" descr="F:\БАЛАНСОВА 1 піріччя 2023\фото на балансову 2023\погточний ремонт 7.jpg"/>
          <p:cNvPicPr>
            <a:picLocks noGrp="1" noChangeAspect="1"/>
          </p:cNvPicPr>
          <p:nvPr>
            <p:ph sz="half" idx="1"/>
          </p:nvPr>
        </p:nvPicPr>
        <p:blipFill>
          <a:blip r:embed="rId3"/>
          <a:srcRect/>
          <a:stretch>
            <a:fillRect/>
          </a:stretch>
        </p:blipFill>
        <p:spPr>
          <a:xfrm>
            <a:off x="457200" y="2004060"/>
            <a:ext cx="3900805" cy="413956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vert="horz" wrap="square" lIns="91440" tIns="45720" rIns="91440" bIns="45720" anchor="ctr" anchorCtr="0"/>
          <a:lstStyle/>
          <a:p>
            <a:r>
              <a:rPr lang="ru-RU" altLang="uk-UA" sz="2800" b="1" dirty="0">
                <a:latin typeface="Times New Roman" panose="02020603050405020304" pitchFamily="18" charset="0"/>
                <a:cs typeface="Times New Roman" panose="02020603050405020304" pitchFamily="18" charset="0"/>
              </a:rPr>
              <a:t>Влаштування  обмежувальних (антипаркувальних) стовпчик</a:t>
            </a:r>
            <a:r>
              <a:rPr lang="uk-UA" altLang="uk-UA" sz="2800" b="1" dirty="0">
                <a:latin typeface="Times New Roman" panose="02020603050405020304" pitchFamily="18" charset="0"/>
                <a:cs typeface="Times New Roman" panose="02020603050405020304" pitchFamily="18" charset="0"/>
              </a:rPr>
              <a:t>і</a:t>
            </a:r>
            <a:r>
              <a:rPr lang="ru-RU" altLang="uk-UA" sz="2800" b="1" dirty="0">
                <a:latin typeface="Times New Roman" panose="02020603050405020304" pitchFamily="18" charset="0"/>
                <a:cs typeface="Times New Roman" panose="02020603050405020304" pitchFamily="18" charset="0"/>
              </a:rPr>
              <a:t>в 197 од. на суму  398,6  тис. грн. </a:t>
            </a:r>
            <a:endParaRPr lang="ru-RU" altLang="uk-UA" sz="2800" dirty="0">
              <a:latin typeface="Times New Roman" panose="02020603050405020304" pitchFamily="18" charset="0"/>
              <a:ea typeface="Times New Roman" panose="02020603050405020304" pitchFamily="18" charset="0"/>
            </a:endParaRPr>
          </a:p>
        </p:txBody>
      </p:sp>
      <p:pic>
        <p:nvPicPr>
          <p:cNvPr id="12291" name="Picture 5" descr="F:\БАЛАНСОВА 1 піріччя 2023\фото на балансову 2023\влаштування стовпчиків.jpg"/>
          <p:cNvPicPr>
            <a:picLocks noGrp="1" noChangeAspect="1"/>
          </p:cNvPicPr>
          <p:nvPr>
            <p:ph sz="half" idx="1"/>
          </p:nvPr>
        </p:nvPicPr>
        <p:blipFill>
          <a:blip r:embed="rId2"/>
          <a:srcRect/>
          <a:stretch>
            <a:fillRect/>
          </a:stretch>
        </p:blipFill>
        <p:spPr>
          <a:xfrm>
            <a:off x="571500" y="2095500"/>
            <a:ext cx="4072255" cy="3977005"/>
          </a:xfrm>
        </p:spPr>
      </p:pic>
      <p:pic>
        <p:nvPicPr>
          <p:cNvPr id="12292" name="Picture 6" descr="F:\БАЛАНСОВА 1 піріччя 2023\фото на балансову 2023\влаштування стовпчиків 1.jpg"/>
          <p:cNvPicPr>
            <a:picLocks noGrp="1" noChangeAspect="1"/>
          </p:cNvPicPr>
          <p:nvPr>
            <p:ph sz="half" idx="2"/>
          </p:nvPr>
        </p:nvPicPr>
        <p:blipFill>
          <a:blip r:embed="rId3"/>
          <a:srcRect/>
          <a:stretch>
            <a:fillRect/>
          </a:stretch>
        </p:blipFill>
        <p:spPr>
          <a:xfrm>
            <a:off x="4648200" y="2095500"/>
            <a:ext cx="4038600" cy="397700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571500" y="214313"/>
            <a:ext cx="8215313" cy="1214437"/>
          </a:xfrm>
        </p:spPr>
        <p:txBody>
          <a:bodyPr vert="horz" wrap="square" lIns="91440" tIns="45720" rIns="91440" bIns="45720" anchor="ctr" anchorCtr="0"/>
          <a:lstStyle/>
          <a:p>
            <a:r>
              <a:rPr lang="uk-UA" altLang="uk-UA" sz="2800" b="1" dirty="0">
                <a:latin typeface="Times New Roman" panose="02020603050405020304" pitchFamily="18" charset="0"/>
                <a:cs typeface="Times New Roman" panose="02020603050405020304" pitchFamily="18" charset="0"/>
              </a:rPr>
              <a:t>Облаштування наземних пішохідних переходів заниженим бортовим каменем –                                     457, 9 тис. грн. 25 од.</a:t>
            </a:r>
            <a:endParaRPr lang="ru-RU" altLang="uk-UA" sz="2800" b="1" dirty="0">
              <a:latin typeface="Times New Roman" panose="02020603050405020304" pitchFamily="18" charset="0"/>
              <a:ea typeface="Times New Roman" panose="02020603050405020304" pitchFamily="18" charset="0"/>
            </a:endParaRPr>
          </a:p>
        </p:txBody>
      </p:sp>
      <p:pic>
        <p:nvPicPr>
          <p:cNvPr id="13315" name="Picture 5" descr="F:\БАЛАНСОВА 1 піріччя 2023\фото на балансову 2023\облаштування наземних переходів 3.jpg"/>
          <p:cNvPicPr>
            <a:picLocks noGrp="1" noChangeAspect="1"/>
          </p:cNvPicPr>
          <p:nvPr>
            <p:ph sz="half" idx="1"/>
          </p:nvPr>
        </p:nvPicPr>
        <p:blipFill>
          <a:blip r:embed="rId2"/>
          <a:srcRect/>
          <a:stretch>
            <a:fillRect/>
          </a:stretch>
        </p:blipFill>
        <p:spPr>
          <a:xfrm>
            <a:off x="779463" y="1600200"/>
            <a:ext cx="3792537" cy="4525963"/>
          </a:xfrm>
        </p:spPr>
      </p:pic>
      <p:pic>
        <p:nvPicPr>
          <p:cNvPr id="13316" name="Picture 6" descr="F:\БАЛАНСОВА 1 піріччя 2023\фото на балансову 2023\облаштування наземних переходів.jpg"/>
          <p:cNvPicPr>
            <a:picLocks noGrp="1" noChangeAspect="1"/>
          </p:cNvPicPr>
          <p:nvPr>
            <p:ph sz="half" idx="2"/>
          </p:nvPr>
        </p:nvPicPr>
        <p:blipFill>
          <a:blip r:embed="rId3"/>
          <a:srcRect/>
          <a:stretch>
            <a:fillRect/>
          </a:stretch>
        </p:blipFill>
        <p:spPr>
          <a:xfrm>
            <a:off x="4572000" y="1571625"/>
            <a:ext cx="4043363" cy="4564063"/>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a:xfrm>
            <a:off x="457200" y="274955"/>
            <a:ext cx="8229600" cy="1243965"/>
          </a:xfrm>
        </p:spPr>
        <p:txBody>
          <a:bodyPr vert="horz" wrap="square" lIns="91440" tIns="45720" rIns="91440" bIns="45720" anchor="ctr" anchorCtr="0"/>
          <a:lstStyle/>
          <a:p>
            <a:pPr algn="ctr">
              <a:buNone/>
            </a:pPr>
            <a:r>
              <a:rPr lang="ru-RU" altLang="x-none" sz="1800" b="1" dirty="0">
                <a:latin typeface="Times New Roman" panose="02020603050405020304" pitchFamily="18" charset="0"/>
              </a:rPr>
              <a:t>Комунальне підприємство по утриманню зелених насаджень Подільського району м. Києва</a:t>
            </a:r>
            <a:br>
              <a:rPr lang="ru-RU" altLang="x-none" sz="1800" b="1" dirty="0">
                <a:latin typeface="Times New Roman" panose="02020603050405020304" pitchFamily="18" charset="0"/>
              </a:rPr>
            </a:br>
            <a:r>
              <a:rPr lang="ru-RU" altLang="x-none" sz="2400" dirty="0">
                <a:latin typeface="Times New Roman" panose="02020603050405020304" pitchFamily="18" charset="0"/>
              </a:rPr>
              <a:t/>
            </a:r>
            <a:br>
              <a:rPr lang="ru-RU" altLang="x-none" sz="2400" dirty="0">
                <a:latin typeface="Times New Roman" panose="02020603050405020304" pitchFamily="18" charset="0"/>
              </a:rPr>
            </a:br>
            <a:endParaRPr lang="ru-RU" altLang="x-none" sz="2400" dirty="0">
              <a:latin typeface="Times New Roman" panose="02020603050405020304" pitchFamily="18" charset="0"/>
            </a:endParaRPr>
          </a:p>
        </p:txBody>
      </p:sp>
      <p:sp>
        <p:nvSpPr>
          <p:cNvPr id="2" name="Text Box 1"/>
          <p:cNvSpPr txBox="1"/>
          <p:nvPr/>
        </p:nvSpPr>
        <p:spPr>
          <a:xfrm>
            <a:off x="107950" y="935355"/>
            <a:ext cx="8599805" cy="2359025"/>
          </a:xfrm>
          <a:prstGeom prst="rect">
            <a:avLst/>
          </a:prstGeom>
          <a:noFill/>
        </p:spPr>
        <p:txBody>
          <a:bodyPr wrap="square" rtlCol="0">
            <a:noAutofit/>
          </a:bodyPr>
          <a:lstStyle/>
          <a:p>
            <a:pPr indent="457200" algn="just">
              <a:buNone/>
            </a:pPr>
            <a:r>
              <a:rPr lang="ru-RU" altLang="x-none" sz="1600" dirty="0">
                <a:latin typeface="Times New Roman" panose="02020603050405020304" pitchFamily="18" charset="0"/>
                <a:cs typeface="Times New Roman" panose="02020603050405020304" pitchFamily="18" charset="0"/>
                <a:sym typeface="+mn-ea"/>
              </a:rPr>
              <a:t>На балансі Комунального підприємства по утриманню зелених насаджень Подільського району м. Києва знаходиться 837,53 га зелених насаджень, зокрема 9 парків (161,74 га), 31 сквер (26,45 га), 1 бульвар (2,3 га), 5</a:t>
            </a:r>
            <a:r>
              <a:rPr lang="uk-UA" altLang="ru-RU" sz="1600" dirty="0">
                <a:latin typeface="Times New Roman" panose="02020603050405020304" pitchFamily="18" charset="0"/>
                <a:cs typeface="Times New Roman" panose="02020603050405020304" pitchFamily="18" charset="0"/>
                <a:sym typeface="+mn-ea"/>
              </a:rPr>
              <a:t> </a:t>
            </a:r>
            <a:r>
              <a:rPr lang="ru-RU" altLang="x-none" sz="1600" dirty="0">
                <a:latin typeface="Times New Roman" panose="02020603050405020304" pitchFamily="18" charset="0"/>
                <a:cs typeface="Times New Roman" panose="02020603050405020304" pitchFamily="18" charset="0"/>
                <a:sym typeface="+mn-ea"/>
              </a:rPr>
              <a:t>проспект</a:t>
            </a:r>
            <a:r>
              <a:rPr lang="uk-UA" altLang="ru-RU" sz="1600" dirty="0">
                <a:latin typeface="Times New Roman" panose="02020603050405020304" pitchFamily="18" charset="0"/>
                <a:cs typeface="Times New Roman" panose="02020603050405020304" pitchFamily="18" charset="0"/>
                <a:sym typeface="+mn-ea"/>
              </a:rPr>
              <a:t>ів</a:t>
            </a:r>
            <a:r>
              <a:rPr lang="ru-RU" altLang="x-none" sz="1600" dirty="0">
                <a:latin typeface="Times New Roman" panose="02020603050405020304" pitchFamily="18" charset="0"/>
                <a:cs typeface="Times New Roman" panose="02020603050405020304" pitchFamily="18" charset="0"/>
                <a:sym typeface="+mn-ea"/>
              </a:rPr>
              <a:t> (19,85 га), зелені насадження вздовж 74 вулиць </a:t>
            </a:r>
            <a:r>
              <a:rPr lang="uk-UA" altLang="ru-RU" sz="1600" dirty="0">
                <a:latin typeface="Times New Roman" panose="02020603050405020304" pitchFamily="18" charset="0"/>
                <a:cs typeface="Times New Roman" panose="02020603050405020304" pitchFamily="18" charset="0"/>
                <a:sym typeface="+mn-ea"/>
              </a:rPr>
              <a:t>            </a:t>
            </a:r>
            <a:r>
              <a:rPr lang="ru-RU" altLang="x-none" sz="1600" dirty="0">
                <a:latin typeface="Times New Roman" panose="02020603050405020304" pitchFamily="18" charset="0"/>
                <a:cs typeface="Times New Roman" panose="02020603050405020304" pitchFamily="18" charset="0"/>
                <a:sym typeface="+mn-ea"/>
              </a:rPr>
              <a:t>(53,78 га), схили гір і захисні споруди (7,2 га) та інші впорядковані зелені насадження загального</a:t>
            </a:r>
            <a:r>
              <a:rPr lang="uk-UA" altLang="ru-RU" sz="1600" dirty="0">
                <a:latin typeface="Times New Roman" panose="02020603050405020304" pitchFamily="18" charset="0"/>
                <a:cs typeface="Times New Roman" panose="02020603050405020304" pitchFamily="18" charset="0"/>
                <a:sym typeface="+mn-ea"/>
              </a:rPr>
              <a:t> </a:t>
            </a:r>
            <a:r>
              <a:rPr lang="ru-RU" altLang="x-none" sz="1600" dirty="0">
                <a:latin typeface="Times New Roman" panose="02020603050405020304" pitchFamily="18" charset="0"/>
                <a:cs typeface="Times New Roman" panose="02020603050405020304" pitchFamily="18" charset="0"/>
                <a:sym typeface="+mn-ea"/>
              </a:rPr>
              <a:t>користування</a:t>
            </a:r>
            <a:r>
              <a:rPr lang="uk-UA" altLang="ru-RU" sz="1600" dirty="0">
                <a:latin typeface="Times New Roman" panose="02020603050405020304" pitchFamily="18" charset="0"/>
                <a:cs typeface="Times New Roman" panose="02020603050405020304" pitchFamily="18" charset="0"/>
                <a:sym typeface="+mn-ea"/>
              </a:rPr>
              <a:t> </a:t>
            </a:r>
            <a:r>
              <a:rPr lang="ru-RU" altLang="x-none" sz="1600" dirty="0">
                <a:latin typeface="Times New Roman" panose="02020603050405020304" pitchFamily="18" charset="0"/>
                <a:cs typeface="Times New Roman" panose="02020603050405020304" pitchFamily="18" charset="0"/>
                <a:sym typeface="+mn-ea"/>
              </a:rPr>
              <a:t>(566,21 га).</a:t>
            </a:r>
            <a:r>
              <a:rPr lang="uk-UA" altLang="ru-RU" sz="1600" dirty="0">
                <a:latin typeface="Times New Roman" panose="02020603050405020304" pitchFamily="18" charset="0"/>
                <a:cs typeface="Times New Roman" panose="02020603050405020304" pitchFamily="18" charset="0"/>
                <a:sym typeface="+mn-ea"/>
              </a:rPr>
              <a:t> </a:t>
            </a:r>
          </a:p>
          <a:p>
            <a:pPr indent="457200" algn="just">
              <a:buNone/>
            </a:pPr>
            <a:r>
              <a:rPr lang="ru-RU" altLang="x-none" sz="1600" dirty="0">
                <a:latin typeface="Times New Roman" panose="02020603050405020304" pitchFamily="18" charset="0"/>
                <a:cs typeface="Times New Roman" panose="02020603050405020304" pitchFamily="18" charset="0"/>
                <a:sym typeface="+mn-ea"/>
              </a:rPr>
              <a:t>Протягом І півріччя 2023 року в оранжерейно-парниковому господарстві Подільського району</a:t>
            </a:r>
            <a:r>
              <a:rPr lang="uk-UA" altLang="ru-RU" sz="1600" dirty="0">
                <a:latin typeface="Times New Roman" panose="02020603050405020304" pitchFamily="18" charset="0"/>
                <a:cs typeface="Times New Roman" panose="02020603050405020304" pitchFamily="18" charset="0"/>
                <a:sym typeface="+mn-ea"/>
              </a:rPr>
              <a:t> </a:t>
            </a:r>
            <a:r>
              <a:rPr lang="ru-RU" altLang="x-none" sz="1600" dirty="0">
                <a:latin typeface="Times New Roman" panose="02020603050405020304" pitchFamily="18" charset="0"/>
                <a:cs typeface="Times New Roman" panose="02020603050405020304" pitchFamily="18" charset="0"/>
                <a:sym typeface="+mn-ea"/>
              </a:rPr>
              <a:t>вирощено 525,5 тис. од. розсади.</a:t>
            </a:r>
            <a:r>
              <a:rPr lang="uk-UA" altLang="ru-RU" sz="1600" dirty="0">
                <a:latin typeface="Times New Roman" panose="02020603050405020304" pitchFamily="18" charset="0"/>
                <a:cs typeface="Times New Roman" panose="02020603050405020304" pitchFamily="18" charset="0"/>
                <a:sym typeface="+mn-ea"/>
              </a:rPr>
              <a:t> </a:t>
            </a:r>
          </a:p>
          <a:p>
            <a:pPr indent="457200" algn="just">
              <a:buNone/>
            </a:pPr>
            <a:r>
              <a:rPr lang="ru-RU" altLang="x-none" sz="1600" dirty="0">
                <a:latin typeface="Times New Roman" panose="02020603050405020304" pitchFamily="18" charset="0"/>
                <a:cs typeface="Times New Roman" panose="02020603050405020304" pitchFamily="18" charset="0"/>
                <a:sym typeface="+mn-ea"/>
              </a:rPr>
              <a:t>На поточний благоустрій парків, скверів, бульварів та вулиць району у звітному періоді використано 33 млн 913тис. 095 грн, із них 32 млн 618 тис. 97 грн бюджетних коштів.</a:t>
            </a:r>
            <a:endParaRPr lang="ru-RU" altLang="x-none" sz="1600" dirty="0">
              <a:latin typeface="Times New Roman" panose="02020603050405020304" pitchFamily="18" charset="0"/>
              <a:cs typeface="Times New Roman" panose="02020603050405020304" pitchFamily="18" charset="0"/>
            </a:endParaRPr>
          </a:p>
        </p:txBody>
      </p:sp>
      <p:pic>
        <p:nvPicPr>
          <p:cNvPr id="4" name="Picture 3" descr="IMG_3329"/>
          <p:cNvPicPr>
            <a:picLocks noChangeAspect="1"/>
          </p:cNvPicPr>
          <p:nvPr/>
        </p:nvPicPr>
        <p:blipFill>
          <a:blip r:embed="rId2"/>
          <a:stretch>
            <a:fillRect/>
          </a:stretch>
        </p:blipFill>
        <p:spPr>
          <a:xfrm>
            <a:off x="189865" y="3296920"/>
            <a:ext cx="4441190" cy="3537585"/>
          </a:xfrm>
          <a:prstGeom prst="rect">
            <a:avLst/>
          </a:prstGeom>
        </p:spPr>
      </p:pic>
      <p:pic>
        <p:nvPicPr>
          <p:cNvPr id="6" name="Picture 5" descr="photo_2023-09-01_11-23-56"/>
          <p:cNvPicPr>
            <a:picLocks noChangeAspect="1"/>
          </p:cNvPicPr>
          <p:nvPr/>
        </p:nvPicPr>
        <p:blipFill>
          <a:blip r:embed="rId3"/>
          <a:stretch>
            <a:fillRect/>
          </a:stretch>
        </p:blipFill>
        <p:spPr>
          <a:xfrm>
            <a:off x="4647565" y="3292475"/>
            <a:ext cx="4060190" cy="354203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858218"/>
          </a:xfrm>
        </p:spPr>
        <p:txBody>
          <a:bodyPr>
            <a:noAutofit/>
          </a:bodyPr>
          <a:lstStyle/>
          <a:p>
            <a:pPr algn="just"/>
            <a:r>
              <a:rPr lang="uk-UA" sz="2400" b="1" dirty="0">
                <a:latin typeface="Times New Roman" panose="02020603050405020304" pitchFamily="18" charset="0"/>
                <a:cs typeface="Times New Roman" panose="02020603050405020304" pitchFamily="18" charset="0"/>
              </a:rPr>
              <a:t> </a:t>
            </a:r>
            <a:r>
              <a:rPr lang="uk-UA" sz="3200" b="1" dirty="0" smtClean="0">
                <a:latin typeface="Times New Roman" panose="02020603050405020304" pitchFamily="18" charset="0"/>
                <a:cs typeface="Times New Roman" panose="02020603050405020304" pitchFamily="18" charset="0"/>
              </a:rPr>
              <a:t>Освіта</a:t>
            </a:r>
            <a:r>
              <a:rPr lang="uk-UA" sz="2400" b="1" dirty="0" smtClean="0">
                <a:latin typeface="Times New Roman" panose="02020603050405020304" pitchFamily="18" charset="0"/>
                <a:cs typeface="Times New Roman" panose="02020603050405020304" pitchFamily="18" charset="0"/>
              </a:rPr>
              <a:t/>
            </a:r>
            <a:br>
              <a:rPr lang="uk-UA" sz="2400" b="1" dirty="0" smtClean="0">
                <a:latin typeface="Times New Roman" panose="02020603050405020304" pitchFamily="18" charset="0"/>
                <a:cs typeface="Times New Roman" panose="02020603050405020304" pitchFamily="18" charset="0"/>
              </a:rPr>
            </a:br>
            <a:r>
              <a:rPr lang="uk-UA" sz="1800" dirty="0" smtClean="0">
                <a:latin typeface="Times New Roman" panose="02020603050405020304" pitchFamily="18" charset="0"/>
                <a:cs typeface="Times New Roman" panose="02020603050405020304" pitchFamily="18" charset="0"/>
              </a:rPr>
              <a:t>            По </a:t>
            </a:r>
            <a:r>
              <a:rPr lang="uk-UA" sz="1800" dirty="0">
                <a:latin typeface="Times New Roman" panose="02020603050405020304" pitchFamily="18" charset="0"/>
                <a:cs typeface="Times New Roman" panose="02020603050405020304" pitchFamily="18" charset="0"/>
              </a:rPr>
              <a:t>галузі «Освіта» на 2023 рік кошторисом було передбачено видатки відповідно до Програми економічного і соціального розвитку м. Києва на 2021 - 2023 роки передбачені кошторисні призначення </a:t>
            </a:r>
            <a:r>
              <a:rPr lang="uk-UA" sz="1800" dirty="0" smtClean="0">
                <a:latin typeface="Times New Roman" panose="02020603050405020304" pitchFamily="18" charset="0"/>
                <a:cs typeface="Times New Roman" panose="02020603050405020304" pitchFamily="18" charset="0"/>
              </a:rPr>
              <a:t>на  </a:t>
            </a:r>
            <a:r>
              <a:rPr lang="uk-UA" sz="1800" dirty="0">
                <a:latin typeface="Times New Roman" panose="02020603050405020304" pitchFamily="18" charset="0"/>
                <a:cs typeface="Times New Roman" panose="02020603050405020304" pitchFamily="18" charset="0"/>
              </a:rPr>
              <a:t>капітальний ремонт закладів освіти в сумі – 72 560,933 тис. </a:t>
            </a:r>
            <a:endParaRPr lang="ru-RU" sz="1800" dirty="0">
              <a:latin typeface="Times New Roman" panose="02020603050405020304" pitchFamily="18" charset="0"/>
              <a:cs typeface="Times New Roman" panose="02020603050405020304" pitchFamily="18" charset="0"/>
            </a:endParaRPr>
          </a:p>
        </p:txBody>
      </p:sp>
      <p:graphicFrame>
        <p:nvGraphicFramePr>
          <p:cNvPr id="13" name="Місце для вмісту 12"/>
          <p:cNvGraphicFramePr>
            <a:graphicFrameLocks noGrp="1"/>
          </p:cNvGraphicFramePr>
          <p:nvPr>
            <p:ph idx="1"/>
            <p:extLst>
              <p:ext uri="{D42A27DB-BD31-4B8C-83A1-F6EECF244321}">
                <p14:modId xmlns:p14="http://schemas.microsoft.com/office/powerpoint/2010/main" val="1785027138"/>
              </p:ext>
            </p:extLst>
          </p:nvPr>
        </p:nvGraphicFramePr>
        <p:xfrm>
          <a:off x="628650" y="2241542"/>
          <a:ext cx="7886700" cy="4211794"/>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5936063" y="3840074"/>
            <a:ext cx="2750737" cy="1014730"/>
          </a:xfrm>
          <a:prstGeom prst="rect">
            <a:avLst/>
          </a:prstGeom>
          <a:noFill/>
        </p:spPr>
        <p:txBody>
          <a:bodyPr wrap="square" rtlCol="0">
            <a:spAutoFit/>
          </a:bodyPr>
          <a:lstStyle/>
          <a:p>
            <a:pPr algn="just"/>
            <a:r>
              <a:rPr lang="ru-RU" sz="1200" dirty="0" err="1">
                <a:latin typeface="Times New Roman" panose="02020603050405020304" pitchFamily="18" charset="0"/>
                <a:cs typeface="Times New Roman" panose="02020603050405020304" pitchFamily="18" charset="0"/>
              </a:rPr>
              <a:t>к</a:t>
            </a:r>
            <a:r>
              <a:rPr lang="ru-RU" sz="1200" dirty="0" err="1" smtClean="0">
                <a:latin typeface="Times New Roman" panose="02020603050405020304" pitchFamily="18" charset="0"/>
                <a:cs typeface="Times New Roman" panose="02020603050405020304" pitchFamily="18" charset="0"/>
              </a:rPr>
              <a:t>ошти</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передбачені</a:t>
            </a:r>
            <a:r>
              <a:rPr lang="ru-RU" sz="1200" dirty="0" smtClean="0">
                <a:latin typeface="Times New Roman" panose="02020603050405020304" pitchFamily="18" charset="0"/>
                <a:cs typeface="Times New Roman" panose="02020603050405020304" pitchFamily="18" charset="0"/>
              </a:rPr>
              <a:t> на </a:t>
            </a:r>
            <a:r>
              <a:rPr lang="ru-RU" sz="1200" dirty="0" err="1" smtClean="0">
                <a:latin typeface="Times New Roman" panose="02020603050405020304" pitchFamily="18" charset="0"/>
                <a:cs typeface="Times New Roman" panose="02020603050405020304" pitchFamily="18" charset="0"/>
              </a:rPr>
              <a:t>проведення</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капітальних</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ремонтів</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найпростіших</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укриттів</a:t>
            </a:r>
            <a:r>
              <a:rPr lang="ru-RU" sz="1200" dirty="0" smtClean="0">
                <a:latin typeface="Times New Roman" panose="02020603050405020304" pitchFamily="18" charset="0"/>
                <a:cs typeface="Times New Roman" panose="02020603050405020304" pitchFamily="18" charset="0"/>
              </a:rPr>
              <a:t> та </a:t>
            </a:r>
            <a:r>
              <a:rPr lang="ru-RU" sz="1200" dirty="0" err="1" smtClean="0">
                <a:latin typeface="Times New Roman" panose="02020603050405020304" pitchFamily="18" charset="0"/>
                <a:cs typeface="Times New Roman" panose="02020603050405020304" pitchFamily="18" charset="0"/>
              </a:rPr>
              <a:t>захисних</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споруд</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цивільного</a:t>
            </a:r>
            <a:r>
              <a:rPr lang="ru-RU" sz="1200" dirty="0" smtClean="0">
                <a:latin typeface="Times New Roman" panose="02020603050405020304" pitchFamily="18" charset="0"/>
                <a:cs typeface="Times New Roman" panose="02020603050405020304" pitchFamily="18" charset="0"/>
              </a:rPr>
              <a:t> </a:t>
            </a:r>
            <a:r>
              <a:rPr lang="ru-RU" sz="1200" dirty="0" err="1" smtClean="0">
                <a:latin typeface="Times New Roman" panose="02020603050405020304" pitchFamily="18" charset="0"/>
                <a:cs typeface="Times New Roman" panose="02020603050405020304" pitchFamily="18" charset="0"/>
              </a:rPr>
              <a:t>захисту</a:t>
            </a:r>
            <a:r>
              <a:rPr lang="ru-RU" sz="1200" dirty="0" smtClean="0">
                <a:latin typeface="Times New Roman" panose="02020603050405020304" pitchFamily="18" charset="0"/>
                <a:cs typeface="Times New Roman" panose="02020603050405020304" pitchFamily="18" charset="0"/>
              </a:rPr>
              <a:t> в 14 закладах </a:t>
            </a:r>
            <a:r>
              <a:rPr lang="ru-RU" sz="1200" dirty="0" err="1" smtClean="0">
                <a:latin typeface="Times New Roman" panose="02020603050405020304" pitchFamily="18" charset="0"/>
                <a:cs typeface="Times New Roman" panose="02020603050405020304" pitchFamily="18" charset="0"/>
              </a:rPr>
              <a:t>освіти</a:t>
            </a:r>
            <a:endParaRPr lang="ru-RU" sz="1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260648"/>
            <a:ext cx="7955155" cy="1296144"/>
          </a:xfrm>
        </p:spPr>
        <p:txBody>
          <a:bodyPr>
            <a:normAutofit/>
          </a:bodyPr>
          <a:lstStyle/>
          <a:p>
            <a:pPr algn="ctr"/>
            <a:r>
              <a:rPr lang="uk-UA" sz="1800" dirty="0" smtClean="0">
                <a:latin typeface="Times New Roman" panose="02020603050405020304" pitchFamily="18" charset="0"/>
                <a:cs typeface="Times New Roman" panose="02020603050405020304" pitchFamily="18" charset="0"/>
              </a:rPr>
              <a:t>У рамках підготовки до нового 2023/2024 навчального року та до </a:t>
            </a:r>
            <a:r>
              <a:rPr lang="uk-UA" sz="1800" dirty="0" err="1" smtClean="0">
                <a:latin typeface="Times New Roman" panose="02020603050405020304" pitchFamily="18" charset="0"/>
                <a:cs typeface="Times New Roman" panose="02020603050405020304" pitchFamily="18" charset="0"/>
              </a:rPr>
              <a:t>осінньо</a:t>
            </a:r>
            <a:r>
              <a:rPr lang="uk-UA" sz="1800" dirty="0" smtClean="0">
                <a:latin typeface="Times New Roman" panose="02020603050405020304" pitchFamily="18" charset="0"/>
                <a:cs typeface="Times New Roman" panose="02020603050405020304" pitchFamily="18" charset="0"/>
              </a:rPr>
              <a:t> - зимового періоду передбачено в бюджеті по галузі </a:t>
            </a:r>
            <a:r>
              <a:rPr lang="uk-UA" sz="1800" b="1" dirty="0" smtClean="0">
                <a:latin typeface="Times New Roman" panose="02020603050405020304" pitchFamily="18" charset="0"/>
                <a:cs typeface="Times New Roman" panose="02020603050405020304" pitchFamily="18" charset="0"/>
              </a:rPr>
              <a:t>«Освіта» </a:t>
            </a:r>
            <a:r>
              <a:rPr lang="uk-UA" sz="1800" dirty="0" smtClean="0">
                <a:latin typeface="Times New Roman" panose="02020603050405020304" pitchFamily="18" charset="0"/>
                <a:cs typeface="Times New Roman" panose="02020603050405020304" pitchFamily="18" charset="0"/>
              </a:rPr>
              <a:t>передбачено кошти у сумі – </a:t>
            </a:r>
            <a:r>
              <a:rPr lang="uk-UA" sz="1800" b="1" dirty="0" smtClean="0">
                <a:latin typeface="Times New Roman" panose="02020603050405020304" pitchFamily="18" charset="0"/>
                <a:cs typeface="Times New Roman" panose="02020603050405020304" pitchFamily="18" charset="0"/>
              </a:rPr>
              <a:t>64 912,1 </a:t>
            </a:r>
            <a:r>
              <a:rPr lang="uk-UA" sz="1800" dirty="0" smtClean="0">
                <a:latin typeface="Times New Roman" panose="02020603050405020304" pitchFamily="18" charset="0"/>
                <a:cs typeface="Times New Roman" panose="02020603050405020304" pitchFamily="18" charset="0"/>
              </a:rPr>
              <a:t>тис. грн</a:t>
            </a:r>
            <a:endParaRPr lang="uk-UA" sz="1800" dirty="0">
              <a:latin typeface="Times New Roman" panose="02020603050405020304" pitchFamily="18" charset="0"/>
              <a:cs typeface="Times New Roman" panose="02020603050405020304" pitchFamily="18" charset="0"/>
            </a:endParaRPr>
          </a:p>
        </p:txBody>
      </p:sp>
      <p:graphicFrame>
        <p:nvGraphicFramePr>
          <p:cNvPr id="14" name="Місце для вмісту 13"/>
          <p:cNvGraphicFramePr>
            <a:graphicFrameLocks noGrp="1"/>
          </p:cNvGraphicFramePr>
          <p:nvPr>
            <p:ph idx="1"/>
          </p:nvPr>
        </p:nvGraphicFramePr>
        <p:xfrm>
          <a:off x="263768" y="1970236"/>
          <a:ext cx="7724671" cy="32505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Місце для вмісту 5"/>
          <p:cNvGraphicFramePr/>
          <p:nvPr>
            <p:extLst>
              <p:ext uri="{D42A27DB-BD31-4B8C-83A1-F6EECF244321}">
                <p14:modId xmlns:p14="http://schemas.microsoft.com/office/powerpoint/2010/main" val="2141202193"/>
              </p:ext>
            </p:extLst>
          </p:nvPr>
        </p:nvGraphicFramePr>
        <p:xfrm>
          <a:off x="263768" y="1700808"/>
          <a:ext cx="8414867"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1422314" y="4346538"/>
            <a:ext cx="4268470" cy="368300"/>
          </a:xfrm>
          <a:prstGeom prst="rect">
            <a:avLst/>
          </a:prstGeom>
          <a:noFill/>
        </p:spPr>
        <p:txBody>
          <a:bodyPr wrap="none" rtlCol="0">
            <a:spAutoFit/>
          </a:bodyPr>
          <a:lstStyle/>
          <a:p>
            <a:r>
              <a:rPr lang="uk-UA" sz="1800" dirty="0">
                <a:latin typeface="Times New Roman" panose="02020603050405020304" pitchFamily="18" charset="0"/>
                <a:cs typeface="Times New Roman" panose="02020603050405020304" pitchFamily="18" charset="0"/>
              </a:rPr>
              <a:t>Інші програми на суму – </a:t>
            </a:r>
            <a:r>
              <a:rPr lang="uk-UA" sz="1800" b="1" dirty="0">
                <a:latin typeface="Times New Roman" panose="02020603050405020304" pitchFamily="18" charset="0"/>
                <a:cs typeface="Times New Roman" panose="02020603050405020304" pitchFamily="18" charset="0"/>
              </a:rPr>
              <a:t>48 100,4</a:t>
            </a:r>
            <a:r>
              <a:rPr lang="uk-UA" sz="1800" dirty="0">
                <a:latin typeface="Times New Roman" panose="02020603050405020304" pitchFamily="18" charset="0"/>
                <a:cs typeface="Times New Roman" panose="02020603050405020304" pitchFamily="18" charset="0"/>
              </a:rPr>
              <a:t> тис. грн</a:t>
            </a:r>
            <a:endParaRPr lang="ru-RU" sz="1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Місце для вмісту 6"/>
          <p:cNvGraphicFramePr>
            <a:graphicFrameLocks noGrp="1"/>
          </p:cNvGraphicFramePr>
          <p:nvPr>
            <p:ph idx="1"/>
          </p:nvPr>
        </p:nvGraphicFramePr>
        <p:xfrm>
          <a:off x="628650" y="970295"/>
          <a:ext cx="7886700" cy="4891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2880863" y="2294893"/>
            <a:ext cx="3382275" cy="3091815"/>
          </a:xfrm>
          <a:prstGeom prst="rect">
            <a:avLst/>
          </a:prstGeom>
          <a:noFill/>
        </p:spPr>
        <p:txBody>
          <a:bodyPr wrap="square" rtlCol="0">
            <a:spAutoFit/>
          </a:bodyPr>
          <a:lstStyle/>
          <a:p>
            <a:pPr algn="ctr"/>
            <a:r>
              <a:rPr lang="uk-UA" sz="1800" dirty="0" smtClean="0">
                <a:latin typeface="Times New Roman" panose="02020603050405020304" pitchFamily="18" charset="0"/>
                <a:cs typeface="Times New Roman" panose="02020603050405020304" pitchFamily="18" charset="0"/>
              </a:rPr>
              <a:t>На виконання вимог Закону України «Про повну загальну середню освіту» та відповідно до Плану трансформації </a:t>
            </a:r>
          </a:p>
          <a:p>
            <a:pPr algn="ctr"/>
            <a:r>
              <a:rPr lang="uk-UA" sz="1800" dirty="0" smtClean="0">
                <a:latin typeface="Times New Roman" panose="02020603050405020304" pitchFamily="18" charset="0"/>
                <a:cs typeface="Times New Roman" panose="02020603050405020304" pitchFamily="18" charset="0"/>
              </a:rPr>
              <a:t>закладів освіти в 2023 році, змінено типи 13 закладам загальної середньої освіти. </a:t>
            </a:r>
          </a:p>
          <a:p>
            <a:pPr algn="ctr"/>
            <a:r>
              <a:rPr lang="uk-UA" sz="1800" dirty="0" smtClean="0">
                <a:latin typeface="Times New Roman" panose="02020603050405020304" pitchFamily="18" charset="0"/>
                <a:cs typeface="Times New Roman" panose="02020603050405020304" pitchFamily="18" charset="0"/>
              </a:rPr>
              <a:t>Їх трансформовано у ліцеї з гімназією та початковою школою. </a:t>
            </a:r>
          </a:p>
          <a:p>
            <a:pPr algn="ctr"/>
            <a:endParaRPr lang="uk-UA" sz="15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ltLang="ru-RU" sz="2800" b="1" dirty="0">
                <a:latin typeface="Times New Roman" panose="02020603050405020304" pitchFamily="18" charset="0"/>
              </a:rPr>
              <a:t>Соціальний захист та соціальне забезпечення</a:t>
            </a:r>
            <a:endParaRPr lang="uk-UA" sz="2800" dirty="0"/>
          </a:p>
        </p:txBody>
      </p:sp>
      <p:graphicFrame>
        <p:nvGraphicFramePr>
          <p:cNvPr id="6" name="Місце для вмісту 5"/>
          <p:cNvGraphicFramePr>
            <a:graphicFrameLocks noGrp="1"/>
          </p:cNvGraphicFramePr>
          <p:nvPr>
            <p:ph idx="1"/>
            <p:extLst>
              <p:ext uri="{D42A27DB-BD31-4B8C-83A1-F6EECF244321}">
                <p14:modId xmlns:p14="http://schemas.microsoft.com/office/powerpoint/2010/main" val="204172401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3461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229600" cy="1642194"/>
          </a:xfrm>
        </p:spPr>
        <p:txBody>
          <a:bodyPr/>
          <a:lstStyle/>
          <a:p>
            <a:r>
              <a:rPr 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Територіальний </a:t>
            </a:r>
            <a:r>
              <a:rPr lang="en-US" sz="2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центр</a:t>
            </a:r>
            <a:r>
              <a:rPr 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соціального</a:t>
            </a:r>
            <a:r>
              <a:rPr 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обслуговування</a:t>
            </a:r>
            <a:r>
              <a:rPr 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br>
              <a:rPr 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br>
            <a:r>
              <a:rPr lang="en-US" sz="2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Подільського</a:t>
            </a:r>
            <a:r>
              <a:rPr 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району</a:t>
            </a:r>
            <a:r>
              <a:rPr lang="en-US" sz="2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м. </a:t>
            </a:r>
            <a:r>
              <a:rPr lang="en-US" sz="24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Києва</a:t>
            </a:r>
            <a:r>
              <a:rPr lang="uk-UA"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r>
            <a:br>
              <a:rPr lang="uk-UA"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br>
            <a:r>
              <a:rPr lang="uk-UA"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r>
            <a:br>
              <a:rPr lang="uk-UA" sz="2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br>
            <a:r>
              <a:rPr lang="en-US" sz="20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За </a:t>
            </a:r>
            <a:r>
              <a:rPr lang="en-US" sz="20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звітний</a:t>
            </a:r>
            <a:r>
              <a:rPr lang="en-US" sz="20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0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період</a:t>
            </a:r>
            <a:r>
              <a:rPr lang="en-US" sz="20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0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підопічним</a:t>
            </a:r>
            <a:r>
              <a:rPr lang="en-US" sz="20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0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центру</a:t>
            </a:r>
            <a:r>
              <a:rPr lang="en-US" sz="20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0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надавалися</a:t>
            </a:r>
            <a:r>
              <a:rPr lang="en-US" sz="20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uk-UA" sz="200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соціальні</a:t>
            </a:r>
            <a:r>
              <a:rPr lang="en-US" sz="200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000"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послуги</a:t>
            </a:r>
            <a:r>
              <a:rPr lang="en-US" sz="20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r>
            <a:br>
              <a:rPr lang="en-US" sz="20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br>
            <a:endParaRPr lang="uk-UA" sz="2000" dirty="0"/>
          </a:p>
        </p:txBody>
      </p:sp>
      <p:graphicFrame>
        <p:nvGraphicFramePr>
          <p:cNvPr id="6" name="Місце для вмісту 5"/>
          <p:cNvGraphicFramePr>
            <a:graphicFrameLocks noGrp="1"/>
          </p:cNvGraphicFramePr>
          <p:nvPr>
            <p:ph idx="1"/>
          </p:nvPr>
        </p:nvGraphicFramePr>
        <p:xfrm>
          <a:off x="395536" y="2132856"/>
          <a:ext cx="8229600" cy="46085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428625" y="285750"/>
            <a:ext cx="8429625" cy="928688"/>
          </a:xfrm>
        </p:spPr>
        <p:txBody>
          <a:bodyPr vert="horz" wrap="square" lIns="91440" tIns="45720" rIns="91440" bIns="45720" anchor="ctr" anchorCtr="0"/>
          <a:lstStyle/>
          <a:p>
            <a:r>
              <a:rPr lang="uk-UA" altLang="ru-RU" sz="1800" b="1" dirty="0"/>
              <a:t>Затверджено Програмою економічного і соціального розвитку міста Києва на </a:t>
            </a:r>
            <a:br>
              <a:rPr lang="uk-UA" altLang="ru-RU" sz="1800" b="1" dirty="0"/>
            </a:br>
            <a:r>
              <a:rPr lang="uk-UA" altLang="ru-RU" sz="1800" b="1" dirty="0"/>
              <a:t>2021-2023 роки по Подільській районній в місті Києві державній адміністрації </a:t>
            </a:r>
            <a:br>
              <a:rPr lang="uk-UA" altLang="ru-RU" sz="1800" b="1" dirty="0"/>
            </a:br>
            <a:r>
              <a:rPr lang="uk-UA" altLang="ru-RU" sz="1800" b="1" dirty="0"/>
              <a:t> у 2023 році в частині капітального ремонту </a:t>
            </a:r>
            <a:r>
              <a:rPr lang="ru-RU" altLang="ru-RU" sz="1800" b="1" dirty="0"/>
              <a:t>(208,1 млн грн)</a:t>
            </a:r>
            <a:endParaRPr lang="uk-UA" altLang="ru-RU" sz="2000" dirty="0"/>
          </a:p>
        </p:txBody>
      </p:sp>
      <p:sp>
        <p:nvSpPr>
          <p:cNvPr id="4" name="Номер слайда 3"/>
          <p:cNvSpPr txBox="1">
            <a:spLocks noGrp="1"/>
          </p:cNvSpPr>
          <p:nvPr>
            <p:ph type="sldNum" sz="quarter" idx="12"/>
          </p:nvPr>
        </p:nvSpPr>
        <p:spPr>
          <a:xfrm>
            <a:off x="571500" y="5857875"/>
            <a:ext cx="933450" cy="365125"/>
          </a:xfrm>
          <a:noFill/>
        </p:spPr>
        <p:txBody>
          <a:bodyPr vert="horz" wrap="square" lIns="91440" tIns="45720" rIns="91440" bIns="45720" numCol="1" rtlCol="0" anchor="ctr"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uk-UA" sz="1200" b="1" i="0" u="none" strike="noStrike" kern="1200" cap="none" spc="0" normalizeH="0" baseline="0" noProof="0" dirty="0">
              <a:ln>
                <a:noFill/>
              </a:ln>
              <a:solidFill>
                <a:schemeClr val="tx1">
                  <a:tint val="75000"/>
                </a:schemeClr>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defRPr/>
            </a:pPr>
            <a:endParaRPr kumimoji="0" lang="ru-RU" sz="1200" b="1" i="0" u="none" strike="noStrike" kern="1200" cap="none" spc="0" normalizeH="0" baseline="0" noProof="0" dirty="0">
              <a:ln>
                <a:noFill/>
              </a:ln>
              <a:solidFill>
                <a:schemeClr val="tx1">
                  <a:tint val="75000"/>
                </a:schemeClr>
              </a:solidFill>
              <a:effectLst/>
              <a:uLnTx/>
              <a:uFillTx/>
              <a:latin typeface="Arial" panose="020B0604020202020204" pitchFamily="34" charset="0"/>
              <a:ea typeface="+mn-ea"/>
              <a:cs typeface="+mn-cs"/>
            </a:endParaRPr>
          </a:p>
        </p:txBody>
      </p:sp>
      <p:graphicFrame>
        <p:nvGraphicFramePr>
          <p:cNvPr id="5124" name="Содержимое 5"/>
          <p:cNvGraphicFramePr>
            <a:graphicFrameLocks noGrp="1"/>
          </p:cNvGraphicFramePr>
          <p:nvPr>
            <p:ph idx="1"/>
          </p:nvPr>
        </p:nvGraphicFramePr>
        <p:xfrm>
          <a:off x="457200" y="1600200"/>
          <a:ext cx="8229600" cy="4525963"/>
        </p:xfrm>
        <a:graphic>
          <a:graphicData uri="http://schemas.openxmlformats.org/presentationml/2006/ole">
            <mc:AlternateContent xmlns:mc="http://schemas.openxmlformats.org/markup-compatibility/2006">
              <mc:Choice xmlns:v="urn:schemas-microsoft-com:vml" Requires="v">
                <p:oleObj spid="_x0000_s4156" r:id="rId3" imgW="8229600" imgH="4529455" progId="Excel.Chart.8">
                  <p:embed/>
                </p:oleObj>
              </mc:Choice>
              <mc:Fallback>
                <p:oleObj r:id="rId3" imgW="8229600" imgH="4529455" progId="Excel.Chart.8">
                  <p:embed/>
                  <p:pic>
                    <p:nvPicPr>
                      <p:cNvPr id="0" name="Picture 3075"/>
                      <p:cNvPicPr/>
                      <p:nvPr/>
                    </p:nvPicPr>
                    <p:blipFill>
                      <a:blip r:embed="rId4"/>
                      <a:srcRect/>
                      <a:stretch>
                        <a:fillRect/>
                      </a:stretch>
                    </p:blipFill>
                    <p:spPr>
                      <a:xfrm>
                        <a:off x="457200" y="1600200"/>
                        <a:ext cx="8229600" cy="4525963"/>
                      </a:xfrm>
                      <a:prstGeom prst="rect">
                        <a:avLst/>
                      </a:prstGeom>
                      <a:noFill/>
                      <a:ln w="38100">
                        <a:miter/>
                      </a:ln>
                    </p:spPr>
                  </p:pic>
                </p:oleObj>
              </mc:Fallback>
            </mc:AlternateContent>
          </a:graphicData>
        </a:graphic>
      </p:graphicFrame>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800"/>
            <a:ext cx="8229600" cy="6374765"/>
          </a:xfrm>
        </p:spPr>
        <p:txBody>
          <a:bodyPr/>
          <a:lstStyle/>
          <a:p>
            <a:endParaRPr lang="en-US" sz="20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a:p>
            <a:pPr marL="0" indent="457200" algn="just">
              <a:buNone/>
            </a:pP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Територіальним</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центром</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особлива</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увага</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приділяється</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наданню</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соціально-побутових</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послуг</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особам</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переміщеним</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із</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тимчасово</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окупованих</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територій</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України</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у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відділеннях</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соціальної</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допомоги</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вдома</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перебувають</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на</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обліку</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та</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отримують</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соціальну</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послугу</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Догляд</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вдома</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3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переміщені</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особи</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У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відділенні</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денного</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перебування</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перебувають</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на</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обліку</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та</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отримують</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послугу</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Соціальна</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адаптація</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15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переселенців</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Через</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відділення</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організації</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надання</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адресної</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натуральної</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та</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грошової</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допомоги</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uk-UA" alt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3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особам</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переміщеним</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із</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тимчасово</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окупованих</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територій</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України</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за</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їх</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зверненням</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надається</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гуманітарна</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допомога</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у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вигляді</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гарячих</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обідів</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продуктів</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харчування</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одягу</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та</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взуття</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За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необхідністю</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вони</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користуються</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послугами</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швачки</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столяра</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мультидисциплінарної</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команди</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a:t>
            </a:r>
          </a:p>
          <a:p>
            <a:pPr marL="0" indent="457200" algn="just">
              <a:buNone/>
            </a:pP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Працівники</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Територіального</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центру</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намагаються</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здійснювати</a:t>
            </a:r>
            <a:r>
              <a:rPr lang="uk-UA" alt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як</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можна</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більше</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заходів</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для</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життєдіяльності</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соціально</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незахищених</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громадян</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які</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не</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мають</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сторонньої</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підтримки</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та</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допомоги</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які</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не</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в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змозі</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забезпечити</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себе</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 </a:t>
            </a:r>
            <a:r>
              <a:rPr lang="en-US" sz="220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необхідним</a:t>
            </a:r>
            <a:r>
              <a:rPr lang="en-US" sz="220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a:xfrm>
            <a:off x="457200" y="274955"/>
            <a:ext cx="8229600" cy="781685"/>
          </a:xfrm>
        </p:spPr>
        <p:txBody>
          <a:bodyPr vert="horz" wrap="square" lIns="91440" tIns="45720" rIns="91440" bIns="45720" anchor="ctr" anchorCtr="0"/>
          <a:lstStyle/>
          <a:p>
            <a:r>
              <a:rPr lang="ru-RU" altLang="ru-RU" sz="2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rPr>
              <a:t>Подільський районний у місті Києві центр соціальних служб</a:t>
            </a:r>
          </a:p>
        </p:txBody>
      </p:sp>
      <p:sp>
        <p:nvSpPr>
          <p:cNvPr id="2" name="Text Box 1"/>
          <p:cNvSpPr txBox="1"/>
          <p:nvPr/>
        </p:nvSpPr>
        <p:spPr>
          <a:xfrm>
            <a:off x="511810" y="901700"/>
            <a:ext cx="8151495" cy="1894840"/>
          </a:xfrm>
          <a:prstGeom prst="rect">
            <a:avLst/>
          </a:prstGeom>
          <a:noFill/>
        </p:spPr>
        <p:txBody>
          <a:bodyPr wrap="square" rtlCol="0">
            <a:noAutofit/>
          </a:bodyPr>
          <a:lstStyle/>
          <a:p>
            <a:pPr indent="457200"/>
            <a:r>
              <a:rPr lang="en-US">
                <a:latin typeface="Times New Roman" panose="02020603050405020304" pitchFamily="18" charset="0"/>
                <a:cs typeface="Times New Roman" panose="02020603050405020304" pitchFamily="18" charset="0"/>
              </a:rPr>
              <a:t>Робота направлена на виявлення та підтримку сімей, які опинилися в складних життєвих обставинах. </a:t>
            </a:r>
          </a:p>
          <a:p>
            <a:pPr indent="457200" algn="just"/>
            <a:r>
              <a:rPr lang="en-US">
                <a:latin typeface="Times New Roman" panose="02020603050405020304" pitchFamily="18" charset="0"/>
                <a:cs typeface="Times New Roman" panose="02020603050405020304" pitchFamily="18" charset="0"/>
              </a:rPr>
              <a:t>Задля збереження психологічного здоров’я дітей та підтримки батьків, спеціалісти Центру постійно проводили заходи, майстер-класи, екскурсії, відвідування театрів тощо. Діти були залучені до конкурсу «Золотий Байрактар». </a:t>
            </a:r>
          </a:p>
        </p:txBody>
      </p:sp>
      <p:sp>
        <p:nvSpPr>
          <p:cNvPr id="3" name="Content Placeholder 2"/>
          <p:cNvSpPr>
            <a:spLocks noGrp="1"/>
          </p:cNvSpPr>
          <p:nvPr>
            <p:ph sz="half" idx="1"/>
          </p:nvPr>
        </p:nvSpPr>
        <p:spPr>
          <a:xfrm>
            <a:off x="457200" y="2772410"/>
            <a:ext cx="4038600" cy="3354070"/>
          </a:xfrm>
        </p:spPr>
        <p:txBody>
          <a:bodyPr/>
          <a:lstStyle/>
          <a:p>
            <a:endParaRPr lang="en-US"/>
          </a:p>
        </p:txBody>
      </p:sp>
      <p:sp>
        <p:nvSpPr>
          <p:cNvPr id="4" name="Content Placeholder 3"/>
          <p:cNvSpPr>
            <a:spLocks noGrp="1"/>
          </p:cNvSpPr>
          <p:nvPr>
            <p:ph sz="half" idx="2"/>
          </p:nvPr>
        </p:nvSpPr>
        <p:spPr>
          <a:xfrm>
            <a:off x="4648200" y="2797175"/>
            <a:ext cx="4038600" cy="3329305"/>
          </a:xfrm>
        </p:spPr>
        <p:txBody>
          <a:bodyPr/>
          <a:lstStyle/>
          <a:p>
            <a:endParaRPr lang="en-US"/>
          </a:p>
        </p:txBody>
      </p:sp>
      <p:pic>
        <p:nvPicPr>
          <p:cNvPr id="5" name="Picture 4" descr="байрактар центр соціальних служб"/>
          <p:cNvPicPr>
            <a:picLocks noChangeAspect="1"/>
          </p:cNvPicPr>
          <p:nvPr/>
        </p:nvPicPr>
        <p:blipFill>
          <a:blip r:embed="rId2"/>
          <a:srcRect l="11150"/>
          <a:stretch>
            <a:fillRect/>
          </a:stretch>
        </p:blipFill>
        <p:spPr>
          <a:xfrm>
            <a:off x="4648200" y="2772410"/>
            <a:ext cx="3982085" cy="3646805"/>
          </a:xfrm>
          <a:prstGeom prst="rect">
            <a:avLst/>
          </a:prstGeom>
        </p:spPr>
      </p:pic>
      <p:pic>
        <p:nvPicPr>
          <p:cNvPr id="6" name="Picture 5" descr="центр соц служб3"/>
          <p:cNvPicPr>
            <a:picLocks noChangeAspect="1"/>
          </p:cNvPicPr>
          <p:nvPr/>
        </p:nvPicPr>
        <p:blipFill>
          <a:blip r:embed="rId3"/>
          <a:stretch>
            <a:fillRect/>
          </a:stretch>
        </p:blipFill>
        <p:spPr>
          <a:xfrm>
            <a:off x="512445" y="2771775"/>
            <a:ext cx="3983355" cy="364744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955"/>
            <a:ext cx="8229600" cy="2464435"/>
          </a:xfrm>
        </p:spPr>
        <p:txBody>
          <a:bodyPr/>
          <a:lstStyle/>
          <a:p>
            <a:pPr algn="just"/>
            <a:r>
              <a:rPr lang="uk-UA" altLang="en-US" sz="1600">
                <a:latin typeface="Times New Roman" panose="02020603050405020304" pitchFamily="18" charset="0"/>
                <a:cs typeface="Times New Roman" panose="02020603050405020304" pitchFamily="18" charset="0"/>
              </a:rPr>
              <a:t>       </a:t>
            </a:r>
            <a:r>
              <a:rPr lang="en-US" sz="1500">
                <a:latin typeface="Times New Roman" panose="02020603050405020304" pitchFamily="18" charset="0"/>
                <a:cs typeface="Times New Roman" panose="02020603050405020304" pitchFamily="18" charset="0"/>
              </a:rPr>
              <a:t>З початку 2023 року спеціалістами Центру було поставлено на облік СЖО 345сімеї в них 563 дітей, які опинились у складних життєвих обставинах. Упродовж півріччя було охоплено послугами 961 сімей/осіб (2443 особи, з них — 1195 дітей), та складено 460 актів початкової оцінки потреб дитини та сім’ї, ведеться 160 супроводів сімей, які опинились у складних життєвих обставинах. Під час здійснення соціальної роботи сім’ям та особам було надано послуг: консультування — 618; інформування — 842; психологічної допомоги — 235; гуманітарної допомоги (продуктові набори, гігієнічні набори, дитяче харчування, канцелярські приладдя тощо) У першому півріччі пріоритетом у соціальній роботі були напрями надання соціальних послуг сім’ям загиблих учасників бойових дій та внутрішньо переміщеним сім’ям. Ці категорії першочергово забезпечувались психологічною допомогою та гуманітарною.</a:t>
            </a:r>
          </a:p>
        </p:txBody>
      </p:sp>
      <p:sp>
        <p:nvSpPr>
          <p:cNvPr id="3" name="Content Placeholder 2"/>
          <p:cNvSpPr>
            <a:spLocks noGrp="1"/>
          </p:cNvSpPr>
          <p:nvPr>
            <p:ph sz="half" idx="1"/>
          </p:nvPr>
        </p:nvSpPr>
        <p:spPr>
          <a:xfrm>
            <a:off x="457200" y="2913380"/>
            <a:ext cx="4038600" cy="3213100"/>
          </a:xfrm>
        </p:spPr>
        <p:txBody>
          <a:bodyPr/>
          <a:lstStyle/>
          <a:p>
            <a:endParaRPr lang="en-US"/>
          </a:p>
        </p:txBody>
      </p:sp>
      <p:sp>
        <p:nvSpPr>
          <p:cNvPr id="4" name="Content Placeholder 3"/>
          <p:cNvSpPr>
            <a:spLocks noGrp="1"/>
          </p:cNvSpPr>
          <p:nvPr>
            <p:ph sz="half" idx="2"/>
          </p:nvPr>
        </p:nvSpPr>
        <p:spPr>
          <a:xfrm>
            <a:off x="4648200" y="2913380"/>
            <a:ext cx="4038600" cy="3213100"/>
          </a:xfrm>
        </p:spPr>
        <p:txBody>
          <a:bodyPr/>
          <a:lstStyle/>
          <a:p>
            <a:endParaRPr lang="en-US"/>
          </a:p>
        </p:txBody>
      </p:sp>
      <p:pic>
        <p:nvPicPr>
          <p:cNvPr id="5" name="Picture 4" descr="центр соціал служб"/>
          <p:cNvPicPr>
            <a:picLocks noChangeAspect="1"/>
          </p:cNvPicPr>
          <p:nvPr/>
        </p:nvPicPr>
        <p:blipFill>
          <a:blip r:embed="rId2"/>
          <a:stretch>
            <a:fillRect/>
          </a:stretch>
        </p:blipFill>
        <p:spPr>
          <a:xfrm>
            <a:off x="542925" y="2913380"/>
            <a:ext cx="2639060" cy="3442970"/>
          </a:xfrm>
          <a:prstGeom prst="rect">
            <a:avLst/>
          </a:prstGeom>
        </p:spPr>
      </p:pic>
      <p:pic>
        <p:nvPicPr>
          <p:cNvPr id="6" name="Picture 5" descr="центр соціалслужб"/>
          <p:cNvPicPr>
            <a:picLocks noChangeAspect="1"/>
          </p:cNvPicPr>
          <p:nvPr/>
        </p:nvPicPr>
        <p:blipFill>
          <a:blip r:embed="rId3"/>
          <a:stretch>
            <a:fillRect/>
          </a:stretch>
        </p:blipFill>
        <p:spPr>
          <a:xfrm>
            <a:off x="5805805" y="2912745"/>
            <a:ext cx="2904490" cy="3444240"/>
          </a:xfrm>
          <a:prstGeom prst="rect">
            <a:avLst/>
          </a:prstGeom>
        </p:spPr>
      </p:pic>
      <p:pic>
        <p:nvPicPr>
          <p:cNvPr id="7" name="Picture 6" descr="центр соціалслужб2"/>
          <p:cNvPicPr>
            <a:picLocks noChangeAspect="1"/>
          </p:cNvPicPr>
          <p:nvPr/>
        </p:nvPicPr>
        <p:blipFill>
          <a:blip r:embed="rId4"/>
          <a:stretch>
            <a:fillRect/>
          </a:stretch>
        </p:blipFill>
        <p:spPr>
          <a:xfrm>
            <a:off x="3203575" y="2912745"/>
            <a:ext cx="2581275" cy="344424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lstStyle/>
          <a:p>
            <a:r>
              <a:rPr lang="en-US" sz="20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Ведення </a:t>
            </a:r>
            <a:r>
              <a:rPr lang="en-US" sz="2000" b="1" dirty="0" err="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обліку</a:t>
            </a:r>
            <a:r>
              <a:rPr lang="en-US" sz="20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en-US" sz="2000" b="1" dirty="0" err="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громадян</a:t>
            </a:r>
            <a:r>
              <a:rPr lang="en-US" sz="20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en-US" sz="2000" b="1" dirty="0" err="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які</a:t>
            </a:r>
            <a:r>
              <a:rPr lang="en-US" sz="20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en-US" sz="2000" b="1" dirty="0" err="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потребують</a:t>
            </a:r>
            <a:r>
              <a:rPr lang="en-US" sz="20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en-US" sz="2000" b="1" dirty="0" err="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поліпшення</a:t>
            </a:r>
            <a:r>
              <a:rPr lang="en-US" sz="20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en-US" sz="2000" b="1" dirty="0" err="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житлових</a:t>
            </a:r>
            <a:r>
              <a:rPr lang="en-US" sz="20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en-US" sz="2000" b="1" dirty="0" err="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умов</a:t>
            </a:r>
            <a:endParaRPr lang="uk-UA" sz="2000" dirty="0"/>
          </a:p>
        </p:txBody>
      </p:sp>
      <p:sp>
        <p:nvSpPr>
          <p:cNvPr id="3" name="Місце для вмісту 2"/>
          <p:cNvSpPr>
            <a:spLocks noGrp="1"/>
          </p:cNvSpPr>
          <p:nvPr>
            <p:ph sz="half" idx="1"/>
          </p:nvPr>
        </p:nvSpPr>
        <p:spPr>
          <a:xfrm>
            <a:off x="457200" y="1268761"/>
            <a:ext cx="8229600" cy="720080"/>
          </a:xfrm>
        </p:spPr>
        <p:txBody>
          <a:bodyPr/>
          <a:lstStyle/>
          <a:p>
            <a:pPr marL="0" indent="0" algn="ctr">
              <a:buNone/>
            </a:pPr>
            <a:r>
              <a:rPr lang="en-US" sz="2000" dirty="0" err="1">
                <a:latin typeface="Times New Roman" panose="02020603050405020304" pitchFamily="18" charset="0"/>
                <a:cs typeface="Times New Roman" panose="02020603050405020304" pitchFamily="18" charset="0"/>
              </a:rPr>
              <a:t>Станом</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на</a:t>
            </a:r>
            <a:r>
              <a:rPr lang="en-US" sz="2000" dirty="0">
                <a:latin typeface="Times New Roman" panose="02020603050405020304" pitchFamily="18" charset="0"/>
                <a:cs typeface="Times New Roman" panose="02020603050405020304" pitchFamily="18" charset="0"/>
              </a:rPr>
              <a:t> 30.06.2023 </a:t>
            </a:r>
            <a:r>
              <a:rPr lang="en-US" sz="2000" dirty="0" err="1">
                <a:latin typeface="Times New Roman" panose="02020603050405020304" pitchFamily="18" charset="0"/>
                <a:cs typeface="Times New Roman" panose="02020603050405020304" pitchFamily="18" charset="0"/>
              </a:rPr>
              <a:t>на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квартирному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обліку</a:t>
            </a:r>
            <a:r>
              <a:rPr lang="en-US" sz="2000" dirty="0">
                <a:latin typeface="Times New Roman" panose="02020603050405020304" pitchFamily="18" charset="0"/>
                <a:cs typeface="Times New Roman" panose="02020603050405020304" pitchFamily="18" charset="0"/>
              </a:rPr>
              <a:t> в </a:t>
            </a:r>
            <a:r>
              <a:rPr lang="en-US" sz="2000" dirty="0" err="1">
                <a:latin typeface="Times New Roman" panose="02020603050405020304" pitchFamily="18" charset="0"/>
                <a:cs typeface="Times New Roman" panose="02020603050405020304" pitchFamily="18" charset="0"/>
              </a:rPr>
              <a:t>Подільському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районі</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перебуває</a:t>
            </a:r>
            <a:r>
              <a:rPr lang="en-US" sz="2000" dirty="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 всього </a:t>
            </a:r>
            <a:r>
              <a:rPr lang="en-US" sz="2000" dirty="0" smtClean="0">
                <a:latin typeface="Times New Roman" panose="02020603050405020304" pitchFamily="18" charset="0"/>
                <a:cs typeface="Times New Roman" panose="02020603050405020304" pitchFamily="18" charset="0"/>
              </a:rPr>
              <a:t>5124 </a:t>
            </a:r>
            <a:r>
              <a:rPr lang="en-US" sz="2000" dirty="0" err="1" smtClean="0">
                <a:latin typeface="Times New Roman" panose="02020603050405020304" pitchFamily="18" charset="0"/>
                <a:cs typeface="Times New Roman" panose="02020603050405020304" pitchFamily="18" charset="0"/>
              </a:rPr>
              <a:t>родини</a:t>
            </a:r>
            <a:r>
              <a:rPr lang="uk-UA" sz="2000" dirty="0" smtClean="0">
                <a:latin typeface="Times New Roman" panose="02020603050405020304" pitchFamily="18" charset="0"/>
                <a:cs typeface="Times New Roman" panose="02020603050405020304" pitchFamily="18" charset="0"/>
              </a:rPr>
              <a:t>.</a:t>
            </a:r>
            <a:endParaRPr lang="uk-UA" sz="2000" dirty="0"/>
          </a:p>
        </p:txBody>
      </p:sp>
      <p:graphicFrame>
        <p:nvGraphicFramePr>
          <p:cNvPr id="9" name="Місце для вмісту 8"/>
          <p:cNvGraphicFramePr>
            <a:graphicFrameLocks noGrp="1"/>
          </p:cNvGraphicFramePr>
          <p:nvPr>
            <p:ph sz="half" idx="2"/>
          </p:nvPr>
        </p:nvGraphicFramePr>
        <p:xfrm>
          <a:off x="539553" y="2349500"/>
          <a:ext cx="8147248" cy="42478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1224136"/>
          </a:xfrm>
        </p:spPr>
        <p:txBody>
          <a:bodyPr/>
          <a:lstStyle/>
          <a:p>
            <a:r>
              <a:rPr lang="uk-UA" altLang="en-US" sz="2400" b="1" dirty="0">
                <a:latin typeface="Times New Roman" panose="02020603050405020304" pitchFamily="18" charset="0"/>
                <a:cs typeface="Times New Roman" panose="02020603050405020304" pitchFamily="18" charset="0"/>
              </a:rPr>
              <a:t>Забезпечення житлом учасників антитерористичної </a:t>
            </a:r>
            <a:r>
              <a:rPr lang="uk-UA" altLang="en-US" sz="2400" b="1" dirty="0" smtClean="0">
                <a:latin typeface="Times New Roman" panose="02020603050405020304" pitchFamily="18" charset="0"/>
                <a:cs typeface="Times New Roman" panose="02020603050405020304" pitchFamily="18" charset="0"/>
              </a:rPr>
              <a:t>операції</a:t>
            </a:r>
            <a:r>
              <a:rPr lang="uk-UA" altLang="en-US" sz="2400" dirty="0">
                <a:latin typeface="Times New Roman" panose="02020603050405020304" pitchFamily="18" charset="0"/>
                <a:cs typeface="Times New Roman" panose="02020603050405020304" pitchFamily="18" charset="0"/>
              </a:rPr>
              <a:t/>
            </a:r>
            <a:br>
              <a:rPr lang="uk-UA" altLang="en-US" sz="2400" dirty="0">
                <a:latin typeface="Times New Roman" panose="02020603050405020304" pitchFamily="18" charset="0"/>
                <a:cs typeface="Times New Roman" panose="02020603050405020304" pitchFamily="18" charset="0"/>
              </a:rPr>
            </a:br>
            <a:r>
              <a:rPr lang="uk-UA" sz="2400" dirty="0"/>
              <a:t/>
            </a:r>
            <a:br>
              <a:rPr lang="uk-UA" sz="2400" dirty="0"/>
            </a:br>
            <a:endParaRPr lang="uk-UA" sz="2400" b="1" dirty="0"/>
          </a:p>
        </p:txBody>
      </p:sp>
      <p:graphicFrame>
        <p:nvGraphicFramePr>
          <p:cNvPr id="7" name="Місце для вмісту 6"/>
          <p:cNvGraphicFramePr>
            <a:graphicFrameLocks noGrp="1"/>
          </p:cNvGraphicFramePr>
          <p:nvPr>
            <p:ph sz="half" idx="1"/>
          </p:nvPr>
        </p:nvGraphicFramePr>
        <p:xfrm>
          <a:off x="457200" y="1844824"/>
          <a:ext cx="7931224" cy="428133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115"/>
            <a:ext cx="8229600" cy="844550"/>
          </a:xfrm>
        </p:spPr>
        <p:txBody>
          <a:bodyPr/>
          <a:lstStyle/>
          <a:p>
            <a:r>
              <a:rPr lang="en-US" sz="2100" b="1" dirty="0" err="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Взаємодія</a:t>
            </a:r>
            <a:r>
              <a:rPr lang="en-US" sz="21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з </a:t>
            </a:r>
            <a:r>
              <a:rPr lang="en-US" sz="2100" b="1" dirty="0" err="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правоохоронними</a:t>
            </a:r>
            <a:r>
              <a:rPr lang="en-US" sz="21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en-US" sz="2100" b="1" dirty="0" err="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органами</a:t>
            </a:r>
            <a:r>
              <a:rPr lang="en-US" sz="21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en-US" sz="2100" b="1" dirty="0" err="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та</a:t>
            </a:r>
            <a:r>
              <a:rPr lang="en-US" sz="21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en-US" sz="2100" b="1" dirty="0" err="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протидія</a:t>
            </a:r>
            <a:r>
              <a:rPr lang="en-US" sz="21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a:t>
            </a:r>
            <a:r>
              <a:rPr lang="en-US" sz="2100" b="1" dirty="0" err="1">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корупції</a:t>
            </a:r>
            <a:endParaRPr lang="en-US" sz="21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457200" y="875665"/>
            <a:ext cx="8150860" cy="5765800"/>
          </a:xfrm>
        </p:spPr>
        <p:txBody>
          <a:bodyPr/>
          <a:lstStyle/>
          <a:p>
            <a:pPr marL="0" indent="457200" algn="just">
              <a:buNone/>
            </a:pPr>
            <a:r>
              <a:rPr lang="en-US" sz="1800" dirty="0">
                <a:latin typeface="Times New Roman" panose="02020603050405020304" pitchFamily="18" charset="0"/>
                <a:cs typeface="Times New Roman" panose="02020603050405020304" pitchFamily="18" charset="0"/>
              </a:rPr>
              <a:t>Розглянуто </a:t>
            </a:r>
            <a:r>
              <a:rPr lang="en-US" sz="1800" dirty="0" err="1">
                <a:latin typeface="Times New Roman" panose="02020603050405020304" pitchFamily="18" charset="0"/>
                <a:cs typeface="Times New Roman" panose="02020603050405020304" pitchFamily="18" charset="0"/>
              </a:rPr>
              <a:t>та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опрацьовано</a:t>
            </a:r>
            <a:r>
              <a:rPr lang="en-US" sz="1800" dirty="0">
                <a:latin typeface="Times New Roman" panose="02020603050405020304" pitchFamily="18" charset="0"/>
                <a:cs typeface="Times New Roman" panose="02020603050405020304" pitchFamily="18" charset="0"/>
              </a:rPr>
              <a:t> 165 </a:t>
            </a:r>
            <a:r>
              <a:rPr lang="en-US" sz="1800" dirty="0" err="1">
                <a:latin typeface="Times New Roman" panose="02020603050405020304" pitchFamily="18" charset="0"/>
                <a:cs typeface="Times New Roman" panose="02020603050405020304" pitchFamily="18" charset="0"/>
              </a:rPr>
              <a:t>звернень</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громадян</a:t>
            </a:r>
            <a:r>
              <a:rPr lang="en-US" sz="1800" dirty="0">
                <a:latin typeface="Times New Roman" panose="02020603050405020304" pitchFamily="18" charset="0"/>
                <a:cs typeface="Times New Roman" panose="02020603050405020304" pitchFamily="18" charset="0"/>
              </a:rPr>
              <a:t>: 78 </a:t>
            </a:r>
            <a:r>
              <a:rPr lang="en-US" sz="1800" dirty="0" err="1">
                <a:latin typeface="Times New Roman" panose="02020603050405020304" pitchFamily="18" charset="0"/>
                <a:cs typeface="Times New Roman" panose="02020603050405020304" pitchFamily="18" charset="0"/>
              </a:rPr>
              <a:t>звернень</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громадян</a:t>
            </a:r>
            <a:r>
              <a:rPr lang="en-US" sz="1800" dirty="0">
                <a:latin typeface="Times New Roman" panose="02020603050405020304" pitchFamily="18" charset="0"/>
                <a:cs typeface="Times New Roman" panose="02020603050405020304" pitchFamily="18" charset="0"/>
              </a:rPr>
              <a:t> у </a:t>
            </a:r>
            <a:r>
              <a:rPr lang="en-US" sz="1800" dirty="0" err="1">
                <a:latin typeface="Times New Roman" panose="02020603050405020304" pitchFamily="18" charset="0"/>
                <a:cs typeface="Times New Roman" panose="02020603050405020304" pitchFamily="18" charset="0"/>
              </a:rPr>
              <a:t>розрізі</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питань</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забезпечення</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правопорядку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різне</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що</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надійшли</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до</a:t>
            </a:r>
            <a:r>
              <a:rPr lang="en-US" sz="1800" dirty="0">
                <a:latin typeface="Times New Roman" panose="02020603050405020304" pitchFamily="18" charset="0"/>
                <a:cs typeface="Times New Roman" panose="02020603050405020304" pitchFamily="18" charset="0"/>
              </a:rPr>
              <a:t> КБУ «</a:t>
            </a:r>
            <a:r>
              <a:rPr lang="en-US" sz="1800" dirty="0" err="1">
                <a:latin typeface="Times New Roman" panose="02020603050405020304" pitchFamily="18" charset="0"/>
                <a:cs typeface="Times New Roman" panose="02020603050405020304" pitchFamily="18" charset="0"/>
              </a:rPr>
              <a:t>Контактний</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центр</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міста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Києва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Київської</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міської</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державної</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адміністрації</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та</a:t>
            </a:r>
            <a:r>
              <a:rPr lang="en-US" sz="1800" dirty="0">
                <a:latin typeface="Times New Roman" panose="02020603050405020304" pitchFamily="18" charset="0"/>
                <a:cs typeface="Times New Roman" panose="02020603050405020304" pitchFamily="18" charset="0"/>
              </a:rPr>
              <a:t> 87 </a:t>
            </a:r>
            <a:r>
              <a:rPr lang="en-US" sz="1800" dirty="0" err="1">
                <a:latin typeface="Times New Roman" panose="02020603050405020304" pitchFamily="18" charset="0"/>
                <a:cs typeface="Times New Roman" panose="02020603050405020304" pitchFamily="18" charset="0"/>
              </a:rPr>
              <a:t>звернень</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громадян</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забезпечення</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правопорядку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під</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час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проведення</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масових</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заходів</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дотримання</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карантинних</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обмежень</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порушення</a:t>
            </a:r>
            <a:r>
              <a:rPr lang="en-US" sz="1800" dirty="0">
                <a:latin typeface="Times New Roman" panose="02020603050405020304" pitchFamily="18" charset="0"/>
                <a:cs typeface="Times New Roman" panose="02020603050405020304" pitchFamily="18" charset="0"/>
              </a:rPr>
              <a:t> у </a:t>
            </a:r>
            <a:r>
              <a:rPr lang="en-US" sz="1800" dirty="0" err="1">
                <a:latin typeface="Times New Roman" panose="02020603050405020304" pitchFamily="18" charset="0"/>
                <a:cs typeface="Times New Roman" panose="02020603050405020304" pitchFamily="18" charset="0"/>
              </a:rPr>
              <a:t>сфері</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торгівлі</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що</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надійшли</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безпосередньо</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до</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Подільської</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районної</a:t>
            </a:r>
            <a:r>
              <a:rPr lang="en-US" sz="1800" dirty="0">
                <a:latin typeface="Times New Roman" panose="02020603050405020304" pitchFamily="18" charset="0"/>
                <a:cs typeface="Times New Roman" panose="02020603050405020304" pitchFamily="18" charset="0"/>
              </a:rPr>
              <a:t> в </a:t>
            </a:r>
            <a:r>
              <a:rPr lang="en-US" sz="1800" dirty="0" err="1">
                <a:latin typeface="Times New Roman" panose="02020603050405020304" pitchFamily="18" charset="0"/>
                <a:cs typeface="Times New Roman" panose="02020603050405020304" pitchFamily="18" charset="0"/>
              </a:rPr>
              <a:t>місті</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Києві</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державної</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адміністрації</a:t>
            </a:r>
            <a:r>
              <a:rPr lang="en-US" sz="1800" dirty="0">
                <a:latin typeface="Times New Roman" panose="02020603050405020304" pitchFamily="18" charset="0"/>
                <a:cs typeface="Times New Roman" panose="02020603050405020304" pitchFamily="18" charset="0"/>
              </a:rPr>
              <a:t>.</a:t>
            </a:r>
          </a:p>
          <a:p>
            <a:pPr marL="0" indent="457200" algn="just">
              <a:buNone/>
            </a:pPr>
            <a:r>
              <a:rPr lang="en-US" sz="1800" dirty="0" err="1">
                <a:latin typeface="Times New Roman" panose="02020603050405020304" pitchFamily="18" charset="0"/>
                <a:cs typeface="Times New Roman" panose="02020603050405020304" pitchFamily="18" charset="0"/>
              </a:rPr>
              <a:t>На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постійній</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основі</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проводяться</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спільні</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робочі</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зустрічі</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за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участю</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представників</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Подільського</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управління</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поліції</a:t>
            </a:r>
            <a:r>
              <a:rPr lang="en-US" sz="1800" dirty="0">
                <a:latin typeface="Times New Roman" panose="02020603050405020304" pitchFamily="18" charset="0"/>
                <a:cs typeface="Times New Roman" panose="02020603050405020304" pitchFamily="18" charset="0"/>
              </a:rPr>
              <a:t> ГУНП </a:t>
            </a:r>
            <a:r>
              <a:rPr lang="en-US" sz="1800" dirty="0" err="1">
                <a:latin typeface="Times New Roman" panose="02020603050405020304" pitchFamily="18" charset="0"/>
                <a:cs typeface="Times New Roman" panose="02020603050405020304" pitchFamily="18" charset="0"/>
              </a:rPr>
              <a:t>України</a:t>
            </a:r>
            <a:r>
              <a:rPr lang="en-US" sz="1800" dirty="0">
                <a:latin typeface="Times New Roman" panose="02020603050405020304" pitchFamily="18" charset="0"/>
                <a:cs typeface="Times New Roman" panose="02020603050405020304" pitchFamily="18" charset="0"/>
              </a:rPr>
              <a:t> в </a:t>
            </a:r>
            <a:r>
              <a:rPr lang="en-US" sz="1800" dirty="0" err="1">
                <a:latin typeface="Times New Roman" panose="02020603050405020304" pitchFamily="18" charset="0"/>
                <a:cs typeface="Times New Roman" panose="02020603050405020304" pitchFamily="18" charset="0"/>
              </a:rPr>
              <a:t>місті</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Києві</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та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керівництва</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Подільської</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районної</a:t>
            </a:r>
            <a:r>
              <a:rPr lang="en-US" sz="1800" dirty="0">
                <a:latin typeface="Times New Roman" panose="02020603050405020304" pitchFamily="18" charset="0"/>
                <a:cs typeface="Times New Roman" panose="02020603050405020304" pitchFamily="18" charset="0"/>
              </a:rPr>
              <a:t> в </a:t>
            </a:r>
            <a:r>
              <a:rPr lang="en-US" sz="1800" dirty="0" err="1">
                <a:latin typeface="Times New Roman" panose="02020603050405020304" pitchFamily="18" charset="0"/>
                <a:cs typeface="Times New Roman" panose="02020603050405020304" pitchFamily="18" charset="0"/>
              </a:rPr>
              <a:t>місті</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Києві</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державної</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адміністрації</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під</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час</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яких</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обговорюються</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проблемні</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питання</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вирішення</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яких</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відноситься</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до</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компетенції</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правоохоронних</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органів</a:t>
            </a:r>
            <a:r>
              <a:rPr lang="en-US" sz="1800" dirty="0">
                <a:latin typeface="Times New Roman" panose="02020603050405020304" pitchFamily="18" charset="0"/>
                <a:cs typeface="Times New Roman" panose="02020603050405020304" pitchFamily="18" charset="0"/>
              </a:rPr>
              <a:t>.</a:t>
            </a:r>
            <a:endParaRPr lang="uk-UA" sz="1800" dirty="0">
              <a:latin typeface="Times New Roman" panose="02020603050405020304" pitchFamily="18" charset="0"/>
              <a:cs typeface="Times New Roman" panose="02020603050405020304" pitchFamily="18" charset="0"/>
            </a:endParaRPr>
          </a:p>
          <a:p>
            <a:pPr marL="0" indent="457200" algn="just">
              <a:buNone/>
            </a:pPr>
            <a:r>
              <a:rPr lang="uk-UA" sz="1800" dirty="0">
                <a:latin typeface="Times New Roman" panose="02020603050405020304" pitchFamily="18" charset="0"/>
                <a:cs typeface="Times New Roman" panose="02020603050405020304" pitchFamily="18" charset="0"/>
              </a:rPr>
              <a:t>З метою попередження протиправних дій, спільно з Подільським управління поліції ГУНП України в місті Києві, забезпечено вжиття заходів щодо дотримання громадського порядку в районі: проведення локальних та оперативних перевірок за дорученням керівництва адміністрації (вирішення питань діяльності пунктів незламності, перевірка </a:t>
            </a:r>
            <a:r>
              <a:rPr lang="uk-UA" sz="1800" dirty="0" err="1">
                <a:latin typeface="Times New Roman" panose="02020603050405020304" pitchFamily="18" charset="0"/>
                <a:cs typeface="Times New Roman" panose="02020603050405020304" pitchFamily="18" charset="0"/>
              </a:rPr>
              <a:t>укриттів</a:t>
            </a:r>
            <a:r>
              <a:rPr lang="uk-UA" sz="1800" dirty="0">
                <a:latin typeface="Times New Roman" panose="02020603050405020304" pitchFamily="18" charset="0"/>
                <a:cs typeface="Times New Roman" panose="02020603050405020304" pitchFamily="18" charset="0"/>
              </a:rPr>
              <a:t>, встановлення фактів догляду за особами з інвалідністю для перетину державного кордону України, за зверненнями громадян, інше).</a:t>
            </a:r>
          </a:p>
          <a:p>
            <a:pPr marL="0" indent="457200" algn="just">
              <a:buNone/>
            </a:pPr>
            <a:endParaRPr lang="en-US" sz="1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649"/>
            <a:ext cx="8229600" cy="690063"/>
          </a:xfrm>
        </p:spPr>
        <p:txBody>
          <a:bodyPr/>
          <a:lstStyle/>
          <a:p>
            <a:r>
              <a:rPr lang="en-US" sz="1600" b="1" dirty="0">
                <a:latin typeface="Times New Roman" panose="02020603050405020304" pitchFamily="18" charset="0"/>
                <a:cs typeface="Times New Roman" panose="02020603050405020304" pitchFamily="18" charset="0"/>
              </a:rPr>
              <a:t>Загалом </a:t>
            </a:r>
            <a:r>
              <a:rPr lang="en-US" sz="1600" b="1" dirty="0" err="1">
                <a:latin typeface="Times New Roman" panose="02020603050405020304" pitchFamily="18" charset="0"/>
                <a:cs typeface="Times New Roman" panose="02020603050405020304" pitchFamily="18" charset="0"/>
              </a:rPr>
              <a:t>за</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інформацією</a:t>
            </a:r>
            <a:r>
              <a:rPr lang="en-US" sz="1600" b="1" dirty="0">
                <a:latin typeface="Times New Roman" panose="02020603050405020304" pitchFamily="18" charset="0"/>
                <a:cs typeface="Times New Roman" panose="02020603050405020304" pitchFamily="18" charset="0"/>
              </a:rPr>
              <a:t> РУГУНП у 1 </a:t>
            </a:r>
            <a:r>
              <a:rPr lang="en-US" sz="1600" b="1" dirty="0" err="1">
                <a:latin typeface="Times New Roman" panose="02020603050405020304" pitchFamily="18" charset="0"/>
                <a:cs typeface="Times New Roman" panose="02020603050405020304" pitchFamily="18" charset="0"/>
              </a:rPr>
              <a:t>півріччі</a:t>
            </a:r>
            <a:r>
              <a:rPr lang="en-US" sz="1600" b="1" dirty="0">
                <a:latin typeface="Times New Roman" panose="02020603050405020304" pitchFamily="18" charset="0"/>
                <a:cs typeface="Times New Roman" panose="02020603050405020304" pitchFamily="18" charset="0"/>
              </a:rPr>
              <a:t> 2023 </a:t>
            </a:r>
            <a:r>
              <a:rPr lang="en-US" sz="1600" b="1" dirty="0" err="1">
                <a:latin typeface="Times New Roman" panose="02020603050405020304" pitchFamily="18" charset="0"/>
                <a:cs typeface="Times New Roman" panose="02020603050405020304" pitchFamily="18" charset="0"/>
              </a:rPr>
              <a:t>року</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складено</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адмінпротоколів</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постатейно</a:t>
            </a:r>
            <a:r>
              <a:rPr lang="en-US" sz="1600" b="1" dirty="0">
                <a:latin typeface="Times New Roman" panose="02020603050405020304" pitchFamily="18" charset="0"/>
                <a:cs typeface="Times New Roman" panose="02020603050405020304" pitchFamily="18" charset="0"/>
              </a:rPr>
              <a:t>):</a:t>
            </a:r>
            <a:br>
              <a:rPr lang="en-US" sz="1600" b="1" dirty="0">
                <a:latin typeface="Times New Roman" panose="02020603050405020304" pitchFamily="18" charset="0"/>
                <a:cs typeface="Times New Roman" panose="02020603050405020304" pitchFamily="18" charset="0"/>
              </a:rPr>
            </a:br>
            <a:endParaRPr lang="en-US" sz="1600" b="1" dirty="0"/>
          </a:p>
        </p:txBody>
      </p:sp>
      <p:graphicFrame>
        <p:nvGraphicFramePr>
          <p:cNvPr id="6" name="Content Placeholder 5"/>
          <p:cNvGraphicFramePr>
            <a:graphicFrameLocks noGrp="1"/>
          </p:cNvGraphicFramePr>
          <p:nvPr>
            <p:ph sz="half" idx="1"/>
          </p:nvPr>
        </p:nvGraphicFramePr>
        <p:xfrm>
          <a:off x="0" y="692696"/>
          <a:ext cx="9144000" cy="61653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a:xfrm>
            <a:off x="468313" y="260350"/>
            <a:ext cx="8229600" cy="1143000"/>
          </a:xfrm>
        </p:spPr>
        <p:txBody>
          <a:bodyPr vert="horz" wrap="square" lIns="91440" tIns="45720" rIns="91440" bIns="45720" anchor="ctr" anchorCtr="0"/>
          <a:lstStyle/>
          <a:p>
            <a:r>
              <a:rPr lang="ru-RU" altLang="ru-RU" sz="1800" b="1" dirty="0">
                <a:latin typeface="Times New Roman" panose="02020603050405020304" pitchFamily="18" charset="0"/>
              </a:rPr>
              <a:t>Торгівля та споживчий ринок</a:t>
            </a:r>
            <a:r>
              <a:rPr lang="ru-RU" altLang="ru-RU" dirty="0"/>
              <a:t/>
            </a:r>
            <a:br>
              <a:rPr lang="ru-RU" altLang="ru-RU" dirty="0"/>
            </a:br>
            <a:endParaRPr lang="ru-RU" altLang="ru-RU" sz="2400" b="1" dirty="0"/>
          </a:p>
        </p:txBody>
      </p:sp>
      <p:graphicFrame>
        <p:nvGraphicFramePr>
          <p:cNvPr id="19458" name="Діаграма 7"/>
          <p:cNvGraphicFramePr/>
          <p:nvPr/>
        </p:nvGraphicFramePr>
        <p:xfrm>
          <a:off x="1432084" y="1471137"/>
          <a:ext cx="6563995" cy="5019040"/>
        </p:xfrm>
        <a:graphic>
          <a:graphicData uri="http://schemas.openxmlformats.org/presentationml/2006/ole">
            <mc:AlternateContent xmlns:mc="http://schemas.openxmlformats.org/markup-compatibility/2006">
              <mc:Choice xmlns:v="urn:schemas-microsoft-com:vml" Requires="v">
                <p:oleObj spid="_x0000_s12348" r:id="rId3" imgW="6505575" imgH="4962525" progId="Excel.Chart.8">
                  <p:embed/>
                </p:oleObj>
              </mc:Choice>
              <mc:Fallback>
                <p:oleObj r:id="rId3" imgW="6505575" imgH="4962525" progId="Excel.Chart.8">
                  <p:embed/>
                  <p:pic>
                    <p:nvPicPr>
                      <p:cNvPr id="0" name="Picture 3079"/>
                      <p:cNvPicPr/>
                      <p:nvPr/>
                    </p:nvPicPr>
                    <p:blipFill>
                      <a:blip r:embed="rId4"/>
                      <a:stretch>
                        <a:fillRect/>
                      </a:stretch>
                    </p:blipFill>
                    <p:spPr>
                      <a:xfrm>
                        <a:off x="1432084" y="1471137"/>
                        <a:ext cx="6563995" cy="5019040"/>
                      </a:xfrm>
                      <a:prstGeom prst="rect">
                        <a:avLst/>
                      </a:prstGeom>
                      <a:noFill/>
                      <a:ln w="38100">
                        <a:noFill/>
                        <a:miter/>
                      </a:ln>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a:xfrm>
            <a:off x="457200" y="116632"/>
            <a:ext cx="8229600" cy="1008112"/>
          </a:xfrm>
        </p:spPr>
        <p:txBody>
          <a:bodyPr vert="horz" wrap="square" lIns="91440" tIns="45720" rIns="91440" bIns="45720" anchor="ctr" anchorCtr="0"/>
          <a:lstStyle/>
          <a:p>
            <a:pPr>
              <a:buNone/>
            </a:pPr>
            <a:r>
              <a:rPr lang="uk-UA" altLang="x-none" sz="1800" b="1" dirty="0">
                <a:latin typeface="Times New Roman" panose="02020603050405020304" pitchFamily="18" charset="0"/>
              </a:rPr>
              <a:t>Охорона здоров’я</a:t>
            </a:r>
            <a:br>
              <a:rPr lang="uk-UA" altLang="x-none" sz="1800" b="1" dirty="0">
                <a:latin typeface="Times New Roman" panose="02020603050405020304" pitchFamily="18" charset="0"/>
              </a:rPr>
            </a:br>
            <a:r>
              <a:rPr lang="uk-UA" altLang="x-none" sz="1800" b="1" dirty="0">
                <a:solidFill>
                  <a:srgbClr val="17375E"/>
                </a:solidFill>
                <a:latin typeface="Times New Roman" panose="02020603050405020304" pitchFamily="18" charset="0"/>
              </a:rPr>
              <a:t>Своєчасність проведення первинного вакцинального комплексу </a:t>
            </a:r>
            <a:r>
              <a:rPr lang="uk-UA" altLang="x-none" sz="1800" b="1" dirty="0" smtClean="0">
                <a:solidFill>
                  <a:srgbClr val="17375E"/>
                </a:solidFill>
                <a:latin typeface="Times New Roman" panose="02020603050405020304" pitchFamily="18" charset="0"/>
              </a:rPr>
              <a:t>склала                </a:t>
            </a:r>
            <a:r>
              <a:rPr lang="uk-UA" altLang="x-none" sz="1800" b="1" dirty="0">
                <a:solidFill>
                  <a:srgbClr val="17375E"/>
                </a:solidFill>
                <a:latin typeface="Times New Roman" panose="02020603050405020304" pitchFamily="18" charset="0"/>
              </a:rPr>
              <a:t>55,4 %</a:t>
            </a:r>
            <a:endParaRPr lang="ru-RU" altLang="x-none" sz="1800" b="1" dirty="0">
              <a:solidFill>
                <a:srgbClr val="17375E"/>
              </a:solidFill>
              <a:latin typeface="Times New Roman" panose="02020603050405020304" pitchFamily="18" charset="0"/>
              <a:ea typeface="Times New Roman" panose="02020603050405020304" pitchFamily="18" charset="0"/>
            </a:endParaRPr>
          </a:p>
        </p:txBody>
      </p:sp>
      <p:graphicFrame>
        <p:nvGraphicFramePr>
          <p:cNvPr id="20482" name="Діаграма 5"/>
          <p:cNvGraphicFramePr/>
          <p:nvPr/>
        </p:nvGraphicFramePr>
        <p:xfrm>
          <a:off x="611560" y="1052737"/>
          <a:ext cx="8136904" cy="5688632"/>
        </p:xfrm>
        <a:graphic>
          <a:graphicData uri="http://schemas.openxmlformats.org/presentationml/2006/ole">
            <mc:AlternateContent xmlns:mc="http://schemas.openxmlformats.org/markup-compatibility/2006">
              <mc:Choice xmlns:v="urn:schemas-microsoft-com:vml" Requires="v">
                <p:oleObj spid="_x0000_s13373" r:id="rId3" imgW="6505575" imgH="5514975" progId="Excel.Chart.8">
                  <p:embed/>
                </p:oleObj>
              </mc:Choice>
              <mc:Fallback>
                <p:oleObj r:id="rId3" imgW="6505575" imgH="5514975" progId="Excel.Chart.8">
                  <p:embed/>
                  <p:pic>
                    <p:nvPicPr>
                      <p:cNvPr id="0" name="Picture 3077"/>
                      <p:cNvPicPr/>
                      <p:nvPr/>
                    </p:nvPicPr>
                    <p:blipFill>
                      <a:blip r:embed="rId4"/>
                      <a:stretch>
                        <a:fillRect/>
                      </a:stretch>
                    </p:blipFill>
                    <p:spPr>
                      <a:xfrm>
                        <a:off x="611560" y="1052737"/>
                        <a:ext cx="8136904" cy="5688632"/>
                      </a:xfrm>
                      <a:prstGeom prst="rect">
                        <a:avLst/>
                      </a:prstGeom>
                      <a:noFill/>
                      <a:ln w="38100">
                        <a:noFill/>
                        <a:miter/>
                      </a:ln>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uk-UA" altLang="x-none" sz="1600" b="1" dirty="0">
                <a:latin typeface="Times New Roman" panose="02020603050405020304" pitchFamily="18" charset="0"/>
                <a:sym typeface="+mn-ea"/>
              </a:rPr>
              <a:t>З квітня 2021 року розпочато проведення масової вакцинації від гострої респіраторної хвороби COVID-19, спричиненої коронавірусом SARS-CoV–2. Станом на 01.07.2023 </a:t>
            </a:r>
            <a:r>
              <a:rPr lang="uk-UA" altLang="x-none" sz="1600" b="1" dirty="0" smtClean="0">
                <a:latin typeface="Times New Roman" panose="02020603050405020304" pitchFamily="18" charset="0"/>
                <a:sym typeface="+mn-ea"/>
              </a:rPr>
              <a:t>всього </a:t>
            </a:r>
            <a:r>
              <a:rPr lang="uk-UA" altLang="x-none" sz="1600" b="1" dirty="0">
                <a:latin typeface="Times New Roman" panose="02020603050405020304" pitchFamily="18" charset="0"/>
                <a:sym typeface="+mn-ea"/>
              </a:rPr>
              <a:t>проведено 6254 вакцинацій                                                                                               (в тому числі — 5099 ревакцинацій).</a:t>
            </a:r>
            <a:endParaRPr lang="en-US" sz="1600" dirty="0"/>
          </a:p>
        </p:txBody>
      </p:sp>
      <p:graphicFrame>
        <p:nvGraphicFramePr>
          <p:cNvPr id="6" name="Content Placeholder 5"/>
          <p:cNvGraphicFramePr>
            <a:graphicFrameLocks noGrp="1"/>
          </p:cNvGraphicFramePr>
          <p:nvPr>
            <p:ph idx="1"/>
          </p:nvPr>
        </p:nvGraphicFramePr>
        <p:xfrm>
          <a:off x="457200" y="1417638"/>
          <a:ext cx="8229600" cy="525172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428625" y="428625"/>
            <a:ext cx="8229600" cy="1200150"/>
          </a:xfrm>
        </p:spPr>
        <p:txBody>
          <a:bodyPr vert="horz" wrap="square" lIns="91440" tIns="45720" rIns="91440" bIns="45720" anchor="ctr" anchorCtr="0"/>
          <a:lstStyle/>
          <a:p>
            <a:r>
              <a:rPr lang="ru-RU" altLang="ru-RU" sz="1800" b="1" dirty="0"/>
              <a:t> </a:t>
            </a:r>
            <a:r>
              <a:rPr lang="uk-UA" altLang="ru-RU" sz="1800" b="1" dirty="0">
                <a:latin typeface="Times New Roman" panose="02020603050405020304" pitchFamily="18" charset="0"/>
                <a:cs typeface="Times New Roman" panose="02020603050405020304" pitchFamily="18" charset="0"/>
              </a:rPr>
              <a:t>Деталізація видатків на капітальний ремонт по галузі </a:t>
            </a:r>
            <a:br>
              <a:rPr lang="uk-UA" altLang="ru-RU" sz="1800" b="1" dirty="0">
                <a:latin typeface="Times New Roman" panose="02020603050405020304" pitchFamily="18" charset="0"/>
                <a:cs typeface="Times New Roman" panose="02020603050405020304" pitchFamily="18" charset="0"/>
              </a:rPr>
            </a:br>
            <a:r>
              <a:rPr lang="uk-UA" altLang="ru-RU" sz="1800" b="1" dirty="0">
                <a:latin typeface="Times New Roman" panose="02020603050405020304" pitchFamily="18" charset="0"/>
                <a:cs typeface="Times New Roman" panose="02020603050405020304" pitchFamily="18" charset="0"/>
              </a:rPr>
              <a:t>«ОСВІТА» на 2023 рік</a:t>
            </a:r>
            <a:br>
              <a:rPr lang="uk-UA" altLang="ru-RU" sz="1800" b="1" dirty="0">
                <a:latin typeface="Times New Roman" panose="02020603050405020304" pitchFamily="18" charset="0"/>
                <a:cs typeface="Times New Roman" panose="02020603050405020304" pitchFamily="18" charset="0"/>
              </a:rPr>
            </a:br>
            <a:r>
              <a:rPr lang="uk-UA" altLang="ru-RU" sz="1800" b="1" dirty="0">
                <a:latin typeface="Times New Roman" panose="02020603050405020304" pitchFamily="18" charset="0"/>
                <a:cs typeface="Times New Roman" panose="02020603050405020304" pitchFamily="18" charset="0"/>
              </a:rPr>
              <a:t>(87,5 млн грн)</a:t>
            </a:r>
            <a:r>
              <a:rPr lang="ru-RU" altLang="ru-RU" sz="1600" b="1" dirty="0"/>
              <a:t/>
            </a:r>
            <a:br>
              <a:rPr lang="ru-RU" altLang="ru-RU" sz="1600" b="1" dirty="0"/>
            </a:br>
            <a:endParaRPr lang="uk-UA" altLang="ru-RU" sz="1600" dirty="0"/>
          </a:p>
        </p:txBody>
      </p:sp>
      <p:sp>
        <p:nvSpPr>
          <p:cNvPr id="4" name="Номер слайда 3"/>
          <p:cNvSpPr txBox="1">
            <a:spLocks noGrp="1"/>
          </p:cNvSpPr>
          <p:nvPr>
            <p:ph type="sldNum" sz="quarter" idx="12"/>
          </p:nvPr>
        </p:nvSpPr>
        <p:spPr>
          <a:xfrm>
            <a:off x="571500" y="5857875"/>
            <a:ext cx="933450" cy="365125"/>
          </a:xfrm>
          <a:noFill/>
        </p:spPr>
        <p:txBody>
          <a:bodyPr vert="horz" wrap="square" lIns="91440" tIns="45720" rIns="91440" bIns="45720" numCol="1" rtlCol="0" anchor="ctr"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uk-UA" sz="1200" b="1" i="0" u="none" strike="noStrike" kern="1200" cap="none" spc="0" normalizeH="0" baseline="0" noProof="0" dirty="0">
              <a:ln>
                <a:noFill/>
              </a:ln>
              <a:solidFill>
                <a:schemeClr val="tx1">
                  <a:tint val="75000"/>
                </a:schemeClr>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defRPr/>
            </a:pPr>
            <a:endParaRPr kumimoji="0" lang="ru-RU" sz="1200" b="1" i="0" u="none" strike="noStrike" kern="1200" cap="none" spc="0" normalizeH="0" baseline="0" noProof="0" dirty="0">
              <a:ln>
                <a:noFill/>
              </a:ln>
              <a:solidFill>
                <a:schemeClr val="tx1">
                  <a:tint val="75000"/>
                </a:schemeClr>
              </a:solidFill>
              <a:effectLst/>
              <a:uLnTx/>
              <a:uFillTx/>
              <a:latin typeface="Arial" panose="020B0604020202020204" pitchFamily="34" charset="0"/>
              <a:ea typeface="+mn-ea"/>
              <a:cs typeface="+mn-cs"/>
            </a:endParaRPr>
          </a:p>
        </p:txBody>
      </p:sp>
      <p:graphicFrame>
        <p:nvGraphicFramePr>
          <p:cNvPr id="6148" name="Содержимое 5"/>
          <p:cNvGraphicFramePr>
            <a:graphicFrameLocks noGrp="1"/>
          </p:cNvGraphicFramePr>
          <p:nvPr>
            <p:ph idx="1"/>
          </p:nvPr>
        </p:nvGraphicFramePr>
        <p:xfrm>
          <a:off x="633413" y="1577975"/>
          <a:ext cx="8229600" cy="5000625"/>
        </p:xfrm>
        <a:graphic>
          <a:graphicData uri="http://schemas.openxmlformats.org/presentationml/2006/ole">
            <mc:AlternateContent xmlns:mc="http://schemas.openxmlformats.org/markup-compatibility/2006">
              <mc:Choice xmlns:v="urn:schemas-microsoft-com:vml" Requires="v">
                <p:oleObj spid="_x0000_s5180" r:id="rId3" imgW="8235950" imgH="5010785" progId="Excel.Chart.8">
                  <p:embed/>
                </p:oleObj>
              </mc:Choice>
              <mc:Fallback>
                <p:oleObj r:id="rId3" imgW="8235950" imgH="5010785" progId="Excel.Chart.8">
                  <p:embed/>
                  <p:pic>
                    <p:nvPicPr>
                      <p:cNvPr id="0" name="Picture 3078"/>
                      <p:cNvPicPr/>
                      <p:nvPr/>
                    </p:nvPicPr>
                    <p:blipFill>
                      <a:blip r:embed="rId4"/>
                      <a:srcRect/>
                      <a:stretch>
                        <a:fillRect/>
                      </a:stretch>
                    </p:blipFill>
                    <p:spPr>
                      <a:xfrm>
                        <a:off x="633413" y="1577975"/>
                        <a:ext cx="8229600" cy="5000625"/>
                      </a:xfrm>
                      <a:prstGeom prst="rect">
                        <a:avLst/>
                      </a:prstGeom>
                      <a:noFill/>
                      <a:ln w="38100">
                        <a:miter/>
                      </a:ln>
                    </p:spPr>
                  </p:pic>
                </p:oleObj>
              </mc:Fallback>
            </mc:AlternateContent>
          </a:graphicData>
        </a:graphic>
      </p:graphicFrame>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575" y="123391"/>
            <a:ext cx="8229600" cy="418058"/>
          </a:xfrm>
        </p:spPr>
        <p:txBody>
          <a:bodyPr/>
          <a:lstStyle/>
          <a:p>
            <a:r>
              <a:rPr lang="uk-UA" sz="3600" b="1" dirty="0" smtClean="0">
                <a:latin typeface="Times New Roman" panose="02020603050405020304" pitchFamily="18" charset="0"/>
                <a:cs typeface="Times New Roman" panose="02020603050405020304" pitchFamily="18" charset="0"/>
              </a:rPr>
              <a:t>Відділ молоді та спорту</a:t>
            </a:r>
            <a:endParaRPr lang="uk-UA" sz="3600" b="1" dirty="0">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idx="1"/>
          </p:nvPr>
        </p:nvSpPr>
        <p:spPr>
          <a:xfrm>
            <a:off x="457200" y="836712"/>
            <a:ext cx="8435280" cy="2520280"/>
          </a:xfrm>
        </p:spPr>
        <p:txBody>
          <a:bodyPr/>
          <a:lstStyle/>
          <a:p>
            <a:pPr marL="0" indent="0">
              <a:buNone/>
            </a:pPr>
            <a:r>
              <a:rPr lang="uk-UA" sz="1600" dirty="0" smtClean="0">
                <a:latin typeface="Times New Roman" panose="02020603050405020304" pitchFamily="18" charset="0"/>
                <a:cs typeface="Times New Roman" panose="02020603050405020304" pitchFamily="18" charset="0"/>
              </a:rPr>
              <a:t>         </a:t>
            </a:r>
            <a:r>
              <a:rPr lang="uk-UA" sz="1800" dirty="0" smtClean="0">
                <a:latin typeface="Times New Roman" panose="02020603050405020304" pitchFamily="18" charset="0"/>
                <a:cs typeface="Times New Roman" panose="02020603050405020304" pitchFamily="18" charset="0"/>
              </a:rPr>
              <a:t>За </a:t>
            </a:r>
            <a:r>
              <a:rPr lang="uk-UA" sz="1800" dirty="0">
                <a:latin typeface="Times New Roman" panose="02020603050405020304" pitchFamily="18" charset="0"/>
                <a:cs typeface="Times New Roman" panose="02020603050405020304" pitchFamily="18" charset="0"/>
              </a:rPr>
              <a:t>літній період із червня по серпень 2023 року прийнято та опрацьовано більше 200 заяв на оздоровлення дітей пільгових категорій. Відправлено на оздоровлення 155 дитини</a:t>
            </a:r>
            <a:r>
              <a:rPr lang="uk-UA" sz="1800" dirty="0" smtClean="0">
                <a:latin typeface="Times New Roman" panose="02020603050405020304" pitchFamily="18" charset="0"/>
                <a:cs typeface="Times New Roman" panose="02020603050405020304" pitchFamily="18" charset="0"/>
              </a:rPr>
              <a:t>.</a:t>
            </a:r>
          </a:p>
          <a:p>
            <a:pPr marL="0" indent="0">
              <a:buNone/>
            </a:pPr>
            <a:r>
              <a:rPr lang="ru-RU" sz="1800" dirty="0">
                <a:latin typeface="Times New Roman" panose="02020603050405020304" pitchFamily="18" charset="0"/>
                <a:cs typeface="Times New Roman" panose="02020603050405020304" pitchFamily="18" charset="0"/>
              </a:rPr>
              <a:t> </a:t>
            </a:r>
            <a:r>
              <a:rPr lang="ru-RU" sz="1800" dirty="0" smtClean="0">
                <a:latin typeface="Times New Roman" panose="02020603050405020304" pitchFamily="18" charset="0"/>
                <a:cs typeface="Times New Roman" panose="02020603050405020304" pitchFamily="18" charset="0"/>
              </a:rPr>
              <a:t>        В </a:t>
            </a:r>
            <a:r>
              <a:rPr lang="ru-RU" sz="1800" dirty="0" err="1">
                <a:latin typeface="Times New Roman" panose="02020603050405020304" pitchFamily="18" charset="0"/>
                <a:cs typeface="Times New Roman" panose="02020603050405020304" pitchFamily="18" charset="0"/>
              </a:rPr>
              <a:t>травні</a:t>
            </a:r>
            <a:r>
              <a:rPr lang="ru-RU" sz="1800" dirty="0">
                <a:latin typeface="Times New Roman" panose="02020603050405020304" pitchFamily="18" charset="0"/>
                <a:cs typeface="Times New Roman" panose="02020603050405020304" pitchFamily="18" charset="0"/>
              </a:rPr>
              <a:t> 2023 року проведено </a:t>
            </a:r>
            <a:r>
              <a:rPr lang="ru-RU" sz="1800" dirty="0" err="1">
                <a:latin typeface="Times New Roman" panose="02020603050405020304" pitchFamily="18" charset="0"/>
                <a:cs typeface="Times New Roman" panose="02020603050405020304" pitchFamily="18" charset="0"/>
              </a:rPr>
              <a:t>змагання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зі</a:t>
            </a:r>
            <a:r>
              <a:rPr lang="ru-RU" sz="1800" dirty="0">
                <a:latin typeface="Times New Roman" panose="02020603050405020304" pitchFamily="18" charset="0"/>
                <a:cs typeface="Times New Roman" panose="02020603050405020304" pitchFamily="18" charset="0"/>
              </a:rPr>
              <a:t> спортивного </a:t>
            </a:r>
            <a:r>
              <a:rPr lang="ru-RU" sz="1800" dirty="0" err="1">
                <a:latin typeface="Times New Roman" panose="02020603050405020304" pitchFamily="18" charset="0"/>
                <a:cs typeface="Times New Roman" panose="02020603050405020304" pitchFamily="18" charset="0"/>
              </a:rPr>
              <a:t>орієнтування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серед</a:t>
            </a:r>
            <a:endParaRPr lang="ru-RU" sz="1800" dirty="0">
              <a:latin typeface="Times New Roman" panose="02020603050405020304" pitchFamily="18" charset="0"/>
              <a:cs typeface="Times New Roman" panose="02020603050405020304" pitchFamily="18" charset="0"/>
            </a:endParaRPr>
          </a:p>
          <a:p>
            <a:pPr marL="0" indent="0">
              <a:buNone/>
            </a:pPr>
            <a:r>
              <a:rPr lang="uk-UA" sz="1800" dirty="0">
                <a:latin typeface="Times New Roman" panose="02020603050405020304" pitchFamily="18" charset="0"/>
                <a:cs typeface="Times New Roman" panose="02020603050405020304" pitchFamily="18" charset="0"/>
              </a:rPr>
              <a:t>учнів шкіл Подільського району</a:t>
            </a:r>
            <a:r>
              <a:rPr lang="uk-UA" sz="1800" dirty="0" smtClean="0">
                <a:latin typeface="Times New Roman" panose="02020603050405020304" pitchFamily="18" charset="0"/>
                <a:cs typeface="Times New Roman" panose="02020603050405020304" pitchFamily="18" charset="0"/>
              </a:rPr>
              <a:t>. </a:t>
            </a:r>
          </a:p>
          <a:p>
            <a:pPr marL="0" indent="0">
              <a:buNone/>
            </a:pPr>
            <a:r>
              <a:rPr lang="uk-UA" sz="1800" dirty="0">
                <a:latin typeface="Times New Roman" panose="02020603050405020304" pitchFamily="18" charset="0"/>
                <a:cs typeface="Times New Roman" panose="02020603050405020304" pitchFamily="18" charset="0"/>
              </a:rPr>
              <a:t> </a:t>
            </a:r>
            <a:r>
              <a:rPr lang="uk-UA" sz="1800" dirty="0" smtClean="0">
                <a:latin typeface="Times New Roman" panose="02020603050405020304" pitchFamily="18" charset="0"/>
                <a:cs typeface="Times New Roman" panose="02020603050405020304" pitchFamily="18" charset="0"/>
              </a:rPr>
              <a:t>        Продовжується </a:t>
            </a:r>
            <a:r>
              <a:rPr lang="uk-UA" sz="1800" dirty="0">
                <a:latin typeface="Times New Roman" panose="02020603050405020304" pitchFamily="18" charset="0"/>
                <a:cs typeface="Times New Roman" panose="02020603050405020304" pitchFamily="18" charset="0"/>
              </a:rPr>
              <a:t>реалізація </a:t>
            </a:r>
            <a:r>
              <a:rPr lang="uk-UA" sz="1800" dirty="0" err="1">
                <a:latin typeface="Times New Roman" panose="02020603050405020304" pitchFamily="18" charset="0"/>
                <a:cs typeface="Times New Roman" panose="02020603050405020304" pitchFamily="18" charset="0"/>
              </a:rPr>
              <a:t>проєкту</a:t>
            </a:r>
            <a:r>
              <a:rPr lang="uk-UA" sz="1800" dirty="0">
                <a:latin typeface="Times New Roman" panose="02020603050405020304" pitchFamily="18" charset="0"/>
                <a:cs typeface="Times New Roman" panose="02020603050405020304" pitchFamily="18" charset="0"/>
              </a:rPr>
              <a:t> «Активні парки- локації здорової України», де діти та молодь району мають змогу займатись фізичною культурою та спортом у парках </a:t>
            </a:r>
            <a:r>
              <a:rPr lang="uk-UA" sz="1800" dirty="0" smtClean="0">
                <a:latin typeface="Times New Roman" panose="02020603050405020304" pitchFamily="18" charset="0"/>
                <a:cs typeface="Times New Roman" panose="02020603050405020304" pitchFamily="18" charset="0"/>
              </a:rPr>
              <a:t>району.</a:t>
            </a:r>
            <a:endParaRPr lang="uk-UA" sz="1800" dirty="0">
              <a:latin typeface="Times New Roman" panose="02020603050405020304" pitchFamily="18" charset="0"/>
              <a:cs typeface="Times New Roman" panose="02020603050405020304" pitchFamily="18" charset="0"/>
            </a:endParaRPr>
          </a:p>
        </p:txBody>
      </p:sp>
      <p:sp>
        <p:nvSpPr>
          <p:cNvPr id="4" name="AutoShape 2" descr="https://mail.ukr.net/attach/resize/16953801083902482464/1?size=preview_deskto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uk-UA"/>
          </a:p>
        </p:txBody>
      </p:sp>
      <p:sp>
        <p:nvSpPr>
          <p:cNvPr id="5" name="AutoShape 4" descr="https://mail.ukr.net/attach/resize/16953801083902482464/7?size=preview_desktop"/>
          <p:cNvSpPr>
            <a:spLocks noChangeAspect="1" noChangeArrowheads="1"/>
          </p:cNvSpPr>
          <p:nvPr/>
        </p:nvSpPr>
        <p:spPr bwMode="auto">
          <a:xfrm>
            <a:off x="307975" y="7937"/>
            <a:ext cx="828772" cy="8287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uk-UA"/>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2689" y="3356403"/>
            <a:ext cx="2614112" cy="2724155"/>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 y="3365443"/>
            <a:ext cx="2818657" cy="2715115"/>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1600" y="3356403"/>
            <a:ext cx="2665343" cy="272415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lstStyle/>
          <a:p>
            <a:r>
              <a:rPr lang="uk-UA" sz="2400" b="1" dirty="0">
                <a:latin typeface="Times New Roman" panose="02020603050405020304" pitchFamily="18" charset="0"/>
                <a:cs typeface="Times New Roman" panose="02020603050405020304" pitchFamily="18" charset="0"/>
              </a:rPr>
              <a:t>Культура й </a:t>
            </a:r>
            <a:r>
              <a:rPr lang="uk-UA" sz="2400" b="1" dirty="0" smtClean="0">
                <a:latin typeface="Times New Roman" panose="02020603050405020304" pitchFamily="18" charset="0"/>
                <a:cs typeface="Times New Roman" panose="02020603050405020304" pitchFamily="18" charset="0"/>
              </a:rPr>
              <a:t>мистецтво</a:t>
            </a:r>
            <a:br>
              <a:rPr lang="uk-UA" sz="2400" b="1" dirty="0" smtClean="0">
                <a:latin typeface="Times New Roman" panose="02020603050405020304" pitchFamily="18" charset="0"/>
                <a:cs typeface="Times New Roman" panose="02020603050405020304" pitchFamily="18" charset="0"/>
              </a:rPr>
            </a:br>
            <a:endParaRPr lang="uk-UA" sz="2400" b="1" dirty="0">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idx="1"/>
          </p:nvPr>
        </p:nvSpPr>
        <p:spPr>
          <a:xfrm>
            <a:off x="457200" y="836712"/>
            <a:ext cx="8229600" cy="5760640"/>
          </a:xfrm>
        </p:spPr>
        <p:txBody>
          <a:bodyPr/>
          <a:lstStyle/>
          <a:p>
            <a:pPr marL="0" indent="0" algn="just">
              <a:buNone/>
            </a:pPr>
            <a:r>
              <a:rPr lang="uk-UA" sz="1400" dirty="0" smtClean="0">
                <a:latin typeface="Times New Roman" panose="02020603050405020304" pitchFamily="18" charset="0"/>
                <a:cs typeface="Times New Roman" panose="02020603050405020304" pitchFamily="18" charset="0"/>
              </a:rPr>
              <a:t>       У </a:t>
            </a:r>
            <a:r>
              <a:rPr lang="uk-UA" sz="1400" dirty="0">
                <a:latin typeface="Times New Roman" panose="02020603050405020304" pitchFamily="18" charset="0"/>
                <a:cs typeface="Times New Roman" panose="02020603050405020304" pitchFamily="18" charset="0"/>
              </a:rPr>
              <a:t>зв’язку з введенням в Україні воєнного стану культурно-масові заходи не проводилися, кошти на проведення заходів не використовувались.</a:t>
            </a:r>
          </a:p>
          <a:p>
            <a:pPr marL="0" indent="0" algn="just">
              <a:buNone/>
            </a:pPr>
            <a:r>
              <a:rPr lang="uk-UA" sz="1400" dirty="0" smtClean="0">
                <a:latin typeface="Times New Roman" panose="02020603050405020304" pitchFamily="18" charset="0"/>
                <a:cs typeface="Times New Roman" panose="02020603050405020304" pitchFamily="18" charset="0"/>
              </a:rPr>
              <a:t>       Закладами </a:t>
            </a:r>
            <a:r>
              <a:rPr lang="uk-UA" sz="1400" dirty="0">
                <a:latin typeface="Times New Roman" panose="02020603050405020304" pitchFamily="18" charset="0"/>
                <a:cs typeface="Times New Roman" panose="02020603050405020304" pitchFamily="18" charset="0"/>
              </a:rPr>
              <a:t>централізованої бібліотечної системи Подільського району протягом І півріччя 2023 року проведено 398 творчих акцій, які відвідали 6667 </a:t>
            </a:r>
            <a:r>
              <a:rPr lang="uk-UA" sz="1400" dirty="0" smtClean="0">
                <a:latin typeface="Times New Roman" panose="02020603050405020304" pitchFamily="18" charset="0"/>
                <a:cs typeface="Times New Roman" panose="02020603050405020304" pitchFamily="18" charset="0"/>
              </a:rPr>
              <a:t>користувачів, </a:t>
            </a:r>
            <a:r>
              <a:rPr lang="uk-UA" sz="1400" dirty="0">
                <a:latin typeface="Times New Roman" panose="02020603050405020304" pitchFamily="18" charset="0"/>
                <a:cs typeface="Times New Roman" panose="02020603050405020304" pitchFamily="18" charset="0"/>
              </a:rPr>
              <a:t>з них:</a:t>
            </a:r>
          </a:p>
          <a:p>
            <a:pPr lvl="0"/>
            <a:r>
              <a:rPr lang="uk-UA" sz="1400" dirty="0">
                <a:latin typeface="Times New Roman" panose="02020603050405020304" pitchFamily="18" charset="0"/>
                <a:cs typeface="Times New Roman" panose="02020603050405020304" pitchFamily="18" charset="0"/>
              </a:rPr>
              <a:t>246 акцій — у бібліотеках для дорослих (4672 відвідувачі);</a:t>
            </a:r>
          </a:p>
          <a:p>
            <a:pPr lvl="0"/>
            <a:r>
              <a:rPr lang="uk-UA" sz="1400" dirty="0">
                <a:latin typeface="Times New Roman" panose="02020603050405020304" pitchFamily="18" charset="0"/>
                <a:cs typeface="Times New Roman" panose="02020603050405020304" pitchFamily="18" charset="0"/>
              </a:rPr>
              <a:t>37 акцій — у бібліотеках для дітей (664 відвідувачі);</a:t>
            </a:r>
          </a:p>
          <a:p>
            <a:pPr lvl="0"/>
            <a:r>
              <a:rPr lang="uk-UA" sz="1400" dirty="0">
                <a:latin typeface="Times New Roman" panose="02020603050405020304" pitchFamily="18" charset="0"/>
                <a:cs typeface="Times New Roman" panose="02020603050405020304" pitchFamily="18" charset="0"/>
              </a:rPr>
              <a:t>126 акцій влаштовано в приміщеннях бібліотек (відвідало 1942 особи);</a:t>
            </a:r>
          </a:p>
          <a:p>
            <a:pPr lvl="0"/>
            <a:r>
              <a:rPr lang="uk-UA" sz="1400" dirty="0">
                <a:latin typeface="Times New Roman" panose="02020603050405020304" pitchFamily="18" charset="0"/>
                <a:cs typeface="Times New Roman" panose="02020603050405020304" pitchFamily="18" charset="0"/>
              </a:rPr>
              <a:t>68 творчих акцій організовано за межами бібліотек — для 2029 учасників, з них 28 онлайн-заходів (прямих трансляцій), учасниками яких стали 1091 віртуальних користувачів;</a:t>
            </a:r>
          </a:p>
          <a:p>
            <a:pPr lvl="0"/>
            <a:r>
              <a:rPr lang="uk-UA" sz="1400" dirty="0">
                <a:latin typeface="Times New Roman" panose="02020603050405020304" pitchFamily="18" charset="0"/>
                <a:cs typeface="Times New Roman" panose="02020603050405020304" pitchFamily="18" charset="0"/>
              </a:rPr>
              <a:t>з особистісного розвитку користувачів проведено 252 акції (3550 відвідувачів).</a:t>
            </a:r>
          </a:p>
          <a:p>
            <a:pPr marL="0" indent="0" algn="just">
              <a:buNone/>
            </a:pPr>
            <a:endParaRPr lang="uk-UA" sz="1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2120" y="3775451"/>
            <a:ext cx="3304056" cy="248776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120" y="3549352"/>
            <a:ext cx="2286000" cy="3048000"/>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3549352"/>
            <a:ext cx="2514600" cy="3048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Google Shape;73;p14"/>
          <p:cNvSpPr txBox="1"/>
          <p:nvPr/>
        </p:nvSpPr>
        <p:spPr>
          <a:xfrm>
            <a:off x="4920279" y="2210144"/>
            <a:ext cx="4032942" cy="3033576"/>
          </a:xfrm>
          <a:prstGeom prst="rect">
            <a:avLst/>
          </a:prstGeom>
          <a:noFill/>
          <a:ln>
            <a:noFill/>
          </a:ln>
        </p:spPr>
        <p:txBody>
          <a:bodyPr spcFirstLastPara="1" wrap="square" lIns="91425" tIns="91425" rIns="91425" bIns="91425" anchor="t" anchorCtr="0">
            <a:noAutofit/>
          </a:bodyPr>
          <a:lstStyle/>
          <a:p>
            <a:pPr lvl="0" algn="ctr"/>
            <a:endParaRPr lang="uk-UA" dirty="0">
              <a:latin typeface="Times New Roman" panose="02020603050405020304" pitchFamily="18" charset="0"/>
              <a:cs typeface="Times New Roman" panose="02020603050405020304" pitchFamily="18" charset="0"/>
            </a:endParaRPr>
          </a:p>
          <a:p>
            <a:pPr lvl="0" algn="ctr"/>
            <a:r>
              <a:rPr lang="uk-UA" dirty="0">
                <a:latin typeface="Times New Roman" panose="02020603050405020304" pitchFamily="18" charset="0"/>
                <a:cs typeface="Times New Roman" panose="02020603050405020304" pitchFamily="18" charset="0"/>
              </a:rPr>
              <a:t>За період з 01.01.2023 по 30.06.2023 </a:t>
            </a:r>
          </a:p>
          <a:p>
            <a:pPr lvl="0" algn="ctr"/>
            <a:r>
              <a:rPr lang="uk-UA" dirty="0">
                <a:latin typeface="Times New Roman" panose="02020603050405020304" pitchFamily="18" charset="0"/>
                <a:cs typeface="Times New Roman" panose="02020603050405020304" pitchFamily="18" charset="0"/>
              </a:rPr>
              <a:t>Центром надано </a:t>
            </a:r>
            <a:r>
              <a:rPr lang="uk-UA" dirty="0" smtClean="0">
                <a:latin typeface="Times New Roman" panose="02020603050405020304" pitchFamily="18" charset="0"/>
                <a:cs typeface="Times New Roman" panose="02020603050405020304" pitchFamily="18" charset="0"/>
              </a:rPr>
              <a:t>                                       31088 </a:t>
            </a:r>
            <a:r>
              <a:rPr lang="uk-UA" dirty="0">
                <a:latin typeface="Times New Roman" panose="02020603050405020304" pitchFamily="18" charset="0"/>
                <a:cs typeface="Times New Roman" panose="02020603050405020304" pitchFamily="18" charset="0"/>
              </a:rPr>
              <a:t>адміністративних послуг. </a:t>
            </a:r>
          </a:p>
          <a:p>
            <a:pPr lvl="0" algn="ctr"/>
            <a:endParaRPr lang="uk-UA" dirty="0">
              <a:latin typeface="Times New Roman" panose="02020603050405020304" pitchFamily="18" charset="0"/>
              <a:cs typeface="Times New Roman" panose="02020603050405020304" pitchFamily="18" charset="0"/>
            </a:endParaRPr>
          </a:p>
          <a:p>
            <a:pPr lvl="0" algn="ctr"/>
            <a:r>
              <a:rPr lang="uk-UA" dirty="0">
                <a:latin typeface="Times New Roman" panose="02020603050405020304" pitchFamily="18" charset="0"/>
                <a:cs typeface="Times New Roman" panose="02020603050405020304" pitchFamily="18" charset="0"/>
              </a:rPr>
              <a:t>13170 телефонних консультацій </a:t>
            </a:r>
          </a:p>
          <a:p>
            <a:pPr lvl="0" algn="ctr"/>
            <a:r>
              <a:rPr lang="uk-UA" dirty="0">
                <a:latin typeface="Times New Roman" panose="02020603050405020304" pitchFamily="18" charset="0"/>
                <a:cs typeface="Times New Roman" panose="02020603050405020304" pitchFamily="18" charset="0"/>
              </a:rPr>
              <a:t>через call-центр.</a:t>
            </a:r>
          </a:p>
        </p:txBody>
      </p:sp>
      <p:sp>
        <p:nvSpPr>
          <p:cNvPr id="8" name="Google Shape;73;p14"/>
          <p:cNvSpPr txBox="1"/>
          <p:nvPr/>
        </p:nvSpPr>
        <p:spPr>
          <a:xfrm>
            <a:off x="4729500" y="1093744"/>
            <a:ext cx="4414500" cy="545387"/>
          </a:xfrm>
          <a:prstGeom prst="rect">
            <a:avLst/>
          </a:prstGeom>
          <a:noFill/>
          <a:ln>
            <a:noFill/>
          </a:ln>
        </p:spPr>
        <p:txBody>
          <a:bodyPr spcFirstLastPara="1" wrap="square" lIns="91425" tIns="91425" rIns="91425" bIns="91425" anchor="t" anchorCtr="0">
            <a:noAutofit/>
          </a:bodyPr>
          <a:lstStyle/>
          <a:p>
            <a:pPr>
              <a:spcBef>
                <a:spcPts val="800"/>
              </a:spcBef>
            </a:pPr>
            <a:endParaRPr sz="1600" dirty="0">
              <a:solidFill>
                <a:srgbClr val="666666"/>
              </a:solidFill>
              <a:latin typeface="Roboto" panose="02000000000000000000"/>
              <a:ea typeface="Roboto" panose="02000000000000000000"/>
              <a:cs typeface="Roboto" panose="02000000000000000000"/>
              <a:sym typeface="Roboto" panose="02000000000000000000"/>
            </a:endParaRPr>
          </a:p>
        </p:txBody>
      </p:sp>
      <p:sp>
        <p:nvSpPr>
          <p:cNvPr id="7" name="Google Shape;74;p14"/>
          <p:cNvSpPr txBox="1"/>
          <p:nvPr/>
        </p:nvSpPr>
        <p:spPr>
          <a:xfrm>
            <a:off x="667323" y="1908990"/>
            <a:ext cx="3102920" cy="2979900"/>
          </a:xfrm>
          <a:prstGeom prst="rect">
            <a:avLst/>
          </a:prstGeom>
          <a:noFill/>
          <a:ln>
            <a:noFill/>
          </a:ln>
        </p:spPr>
        <p:txBody>
          <a:bodyPr spcFirstLastPara="1" wrap="square" lIns="91425" tIns="91425" rIns="91425" bIns="91425" anchor="ctr" anchorCtr="0">
            <a:noAutofit/>
          </a:bodyPr>
          <a:lstStyle/>
          <a:p>
            <a:pPr lvl="0" algn="ctr"/>
            <a:r>
              <a:rPr lang="en-US" sz="6600" b="1" dirty="0">
                <a:solidFill>
                  <a:srgbClr val="FFFFFF"/>
                </a:solidFill>
                <a:latin typeface="Roboto" panose="02000000000000000000"/>
                <a:ea typeface="Roboto" panose="02000000000000000000"/>
                <a:cs typeface="Roboto" panose="02000000000000000000"/>
                <a:sym typeface="Roboto" panose="02000000000000000000"/>
              </a:rPr>
              <a:t>31 088</a:t>
            </a:r>
            <a:endParaRPr sz="6600" b="1" dirty="0">
              <a:solidFill>
                <a:srgbClr val="FFFFFF"/>
              </a:solidFill>
              <a:latin typeface="Roboto" panose="02000000000000000000"/>
              <a:ea typeface="Roboto" panose="02000000000000000000"/>
              <a:cs typeface="Roboto" panose="02000000000000000000"/>
              <a:sym typeface="Roboto" panose="02000000000000000000"/>
            </a:endParaRPr>
          </a:p>
        </p:txBody>
      </p:sp>
      <p:pic>
        <p:nvPicPr>
          <p:cNvPr id="2" name="Рисунок 1"/>
          <p:cNvPicPr>
            <a:picLocks noChangeAspect="1"/>
          </p:cNvPicPr>
          <p:nvPr/>
        </p:nvPicPr>
        <p:blipFill>
          <a:blip r:embed="rId3"/>
          <a:stretch>
            <a:fillRect/>
          </a:stretch>
        </p:blipFill>
        <p:spPr>
          <a:xfrm>
            <a:off x="-19940" y="0"/>
            <a:ext cx="4940219" cy="6858000"/>
          </a:xfrm>
          <a:prstGeom prst="rect">
            <a:avLst/>
          </a:prstGeom>
        </p:spPr>
      </p:pic>
      <p:sp>
        <p:nvSpPr>
          <p:cNvPr id="3" name="Прямокутник 2"/>
          <p:cNvSpPr/>
          <p:nvPr/>
        </p:nvSpPr>
        <p:spPr>
          <a:xfrm>
            <a:off x="4920279" y="537260"/>
            <a:ext cx="4233246" cy="892552"/>
          </a:xfrm>
          <a:prstGeom prst="rect">
            <a:avLst/>
          </a:prstGeom>
        </p:spPr>
        <p:txBody>
          <a:bodyPr wrap="square">
            <a:spAutoFit/>
          </a:bodyPr>
          <a:lstStyle/>
          <a:p>
            <a:pPr lvl="0" algn="ctr"/>
            <a:r>
              <a:rPr lang="uk-UA" sz="1600" dirty="0">
                <a:latin typeface="Times New Roman" panose="02020603050405020304" pitchFamily="18" charset="0"/>
                <a:cs typeface="Times New Roman" panose="02020603050405020304" pitchFamily="18" charset="0"/>
              </a:rPr>
              <a:t>В Подільському районі функціонує </a:t>
            </a:r>
            <a:endParaRPr lang="uk-UA" sz="1600" dirty="0" smtClean="0">
              <a:latin typeface="Times New Roman" panose="02020603050405020304" pitchFamily="18" charset="0"/>
              <a:cs typeface="Times New Roman" panose="02020603050405020304" pitchFamily="18" charset="0"/>
            </a:endParaRPr>
          </a:p>
          <a:p>
            <a:pPr lvl="0" algn="ctr"/>
            <a:r>
              <a:rPr lang="uk-UA" b="1" dirty="0" smtClean="0">
                <a:latin typeface="Times New Roman" panose="02020603050405020304" pitchFamily="18" charset="0"/>
                <a:cs typeface="Times New Roman" panose="02020603050405020304" pitchFamily="18" charset="0"/>
              </a:rPr>
              <a:t>Центр </a:t>
            </a:r>
            <a:r>
              <a:rPr lang="uk-UA" b="1" dirty="0">
                <a:latin typeface="Times New Roman" panose="02020603050405020304" pitchFamily="18" charset="0"/>
                <a:cs typeface="Times New Roman" panose="02020603050405020304" pitchFamily="18" charset="0"/>
              </a:rPr>
              <a:t>надання адміністративних послуг.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Google Shape;87;p16"/>
          <p:cNvSpPr txBox="1"/>
          <p:nvPr/>
        </p:nvSpPr>
        <p:spPr>
          <a:xfrm>
            <a:off x="4729499" y="2310931"/>
            <a:ext cx="4235596" cy="1064233"/>
          </a:xfrm>
          <a:prstGeom prst="rect">
            <a:avLst/>
          </a:prstGeom>
          <a:noFill/>
          <a:ln>
            <a:noFill/>
          </a:ln>
        </p:spPr>
        <p:txBody>
          <a:bodyPr spcFirstLastPara="1" wrap="square" lIns="91425" tIns="91425" rIns="91425" bIns="91425" anchor="t" anchorCtr="0">
            <a:noAutofit/>
          </a:bodyPr>
          <a:lstStyle/>
          <a:p>
            <a:pPr algn="ctr">
              <a:spcAft>
                <a:spcPts val="800"/>
              </a:spcAft>
            </a:pPr>
            <a:r>
              <a:rPr lang="uk-UA" dirty="0">
                <a:latin typeface="Times New Roman" panose="02020603050405020304" pitchFamily="18" charset="0"/>
                <a:cs typeface="Times New Roman" panose="02020603050405020304" pitchFamily="18" charset="0"/>
              </a:rPr>
              <a:t>З 01.06.2023 запроваджено надання через Центр більше 80 видів адміністративних послуг соціального характеру.</a:t>
            </a:r>
          </a:p>
          <a:p>
            <a:pPr algn="ctr">
              <a:spcAft>
                <a:spcPts val="800"/>
              </a:spcAft>
            </a:pPr>
            <a:endParaRPr lang="ru-RU" sz="1600" dirty="0">
              <a:latin typeface="Times New Roman" panose="02020603050405020304" pitchFamily="18" charset="0"/>
              <a:cs typeface="Times New Roman" panose="02020603050405020304" pitchFamily="18" charset="0"/>
              <a:sym typeface="Roboto" panose="02000000000000000000"/>
            </a:endParaRPr>
          </a:p>
          <a:p>
            <a:pPr algn="ctr">
              <a:spcAft>
                <a:spcPts val="800"/>
              </a:spcAft>
            </a:pPr>
            <a:endParaRPr sz="1600" dirty="0">
              <a:latin typeface="Times New Roman" panose="02020603050405020304" pitchFamily="18" charset="0"/>
              <a:cs typeface="Times New Roman" panose="02020603050405020304" pitchFamily="18" charset="0"/>
              <a:sym typeface="Roboto" panose="02000000000000000000"/>
            </a:endParaRPr>
          </a:p>
        </p:txBody>
      </p:sp>
      <p:sp>
        <p:nvSpPr>
          <p:cNvPr id="5" name="Google Shape;73;p14"/>
          <p:cNvSpPr txBox="1"/>
          <p:nvPr/>
        </p:nvSpPr>
        <p:spPr>
          <a:xfrm>
            <a:off x="4729500" y="1093744"/>
            <a:ext cx="4414500" cy="545387"/>
          </a:xfrm>
          <a:prstGeom prst="rect">
            <a:avLst/>
          </a:prstGeom>
          <a:noFill/>
          <a:ln>
            <a:noFill/>
          </a:ln>
        </p:spPr>
        <p:txBody>
          <a:bodyPr spcFirstLastPara="1" wrap="square" lIns="91425" tIns="91425" rIns="91425" bIns="91425" anchor="t" anchorCtr="0">
            <a:noAutofit/>
          </a:bodyPr>
          <a:lstStyle/>
          <a:p>
            <a:pPr lvl="0" algn="ctr"/>
            <a:r>
              <a:rPr lang="uk-UA" sz="2400" b="1" dirty="0">
                <a:solidFill>
                  <a:srgbClr val="0070C0"/>
                </a:solidFill>
                <a:effectLst>
                  <a:outerShdw blurRad="38100" dist="38100" dir="2700000" algn="tl">
                    <a:srgbClr val="000000">
                      <a:alpha val="43137"/>
                    </a:srgbClr>
                  </a:outerShdw>
                </a:effectLst>
                <a:latin typeface="Times New Roman" panose="02020603050405020304" pitchFamily="18" charset="0"/>
                <a:ea typeface="Roboto" panose="02000000000000000000"/>
                <a:cs typeface="Times New Roman" panose="02020603050405020304" pitchFamily="18" charset="0"/>
              </a:rPr>
              <a:t>Нові послуги</a:t>
            </a:r>
            <a:endParaRPr sz="2400" b="1" dirty="0">
              <a:solidFill>
                <a:srgbClr val="0070C0"/>
              </a:solidFill>
              <a:effectLst>
                <a:outerShdw blurRad="38100" dist="38100" dir="2700000" algn="tl">
                  <a:srgbClr val="000000">
                    <a:alpha val="43137"/>
                  </a:srgbClr>
                </a:outerShdw>
              </a:effectLst>
              <a:latin typeface="Times New Roman" panose="02020603050405020304" pitchFamily="18" charset="0"/>
              <a:ea typeface="Roboto" panose="02000000000000000000"/>
              <a:cs typeface="Times New Roman" panose="02020603050405020304" pitchFamily="18" charset="0"/>
              <a:sym typeface="Roboto" panose="02000000000000000000"/>
            </a:endParaRPr>
          </a:p>
          <a:p>
            <a:pPr>
              <a:spcBef>
                <a:spcPts val="800"/>
              </a:spcBef>
            </a:pPr>
            <a:endParaRPr sz="1600" dirty="0">
              <a:solidFill>
                <a:srgbClr val="666666"/>
              </a:solidFill>
              <a:latin typeface="Roboto" panose="02000000000000000000"/>
              <a:ea typeface="Roboto" panose="02000000000000000000"/>
              <a:cs typeface="Roboto" panose="02000000000000000000"/>
              <a:sym typeface="Roboto" panose="02000000000000000000"/>
            </a:endParaRPr>
          </a:p>
        </p:txBody>
      </p:sp>
      <p:sp>
        <p:nvSpPr>
          <p:cNvPr id="6" name="Google Shape;87;p16"/>
          <p:cNvSpPr txBox="1"/>
          <p:nvPr/>
        </p:nvSpPr>
        <p:spPr>
          <a:xfrm>
            <a:off x="4689743" y="3746136"/>
            <a:ext cx="4315109" cy="622941"/>
          </a:xfrm>
          <a:prstGeom prst="rect">
            <a:avLst/>
          </a:prstGeom>
          <a:noFill/>
          <a:ln>
            <a:noFill/>
          </a:ln>
        </p:spPr>
        <p:txBody>
          <a:bodyPr spcFirstLastPara="1" wrap="square" lIns="91425" tIns="91425" rIns="91425" bIns="91425" anchor="t" anchorCtr="0">
            <a:noAutofit/>
          </a:bodyPr>
          <a:lstStyle/>
          <a:p>
            <a:pPr algn="ctr"/>
            <a:r>
              <a:rPr lang="uk-UA" dirty="0">
                <a:latin typeface="Times New Roman" panose="02020603050405020304" pitchFamily="18" charset="0"/>
                <a:cs typeface="Times New Roman" panose="02020603050405020304" pitchFamily="18" charset="0"/>
              </a:rPr>
              <a:t>За період з 01.06.2023 по 30.06.2023 </a:t>
            </a:r>
          </a:p>
          <a:p>
            <a:pPr algn="ctr"/>
            <a:r>
              <a:rPr lang="uk-UA" dirty="0">
                <a:latin typeface="Times New Roman" panose="02020603050405020304" pitchFamily="18" charset="0"/>
                <a:cs typeface="Times New Roman" panose="02020603050405020304" pitchFamily="18" charset="0"/>
              </a:rPr>
              <a:t>прийнято 1618 соціальних послуг.</a:t>
            </a:r>
            <a:endParaRPr lang="uk-UA" dirty="0">
              <a:latin typeface="Times New Roman" panose="02020603050405020304" pitchFamily="18" charset="0"/>
              <a:cs typeface="Times New Roman" panose="02020603050405020304" pitchFamily="18" charset="0"/>
              <a:sym typeface="Roboto" panose="02000000000000000000"/>
            </a:endParaRPr>
          </a:p>
        </p:txBody>
      </p:sp>
      <p:pic>
        <p:nvPicPr>
          <p:cNvPr id="2" name="Рисунок 1"/>
          <p:cNvPicPr>
            <a:picLocks noChangeAspect="1"/>
          </p:cNvPicPr>
          <p:nvPr/>
        </p:nvPicPr>
        <p:blipFill>
          <a:blip r:embed="rId3"/>
          <a:stretch>
            <a:fillRect/>
          </a:stretch>
        </p:blipFill>
        <p:spPr>
          <a:xfrm>
            <a:off x="-20162" y="0"/>
            <a:ext cx="4769215" cy="6857999"/>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3;p14"/>
          <p:cNvSpPr txBox="1"/>
          <p:nvPr/>
        </p:nvSpPr>
        <p:spPr>
          <a:xfrm>
            <a:off x="4729500" y="1093744"/>
            <a:ext cx="4414500" cy="545387"/>
          </a:xfrm>
          <a:prstGeom prst="rect">
            <a:avLst/>
          </a:prstGeom>
          <a:noFill/>
          <a:ln>
            <a:noFill/>
          </a:ln>
        </p:spPr>
        <p:txBody>
          <a:bodyPr spcFirstLastPara="1" wrap="square" lIns="91425" tIns="91425" rIns="91425" bIns="91425" anchor="t" anchorCtr="0">
            <a:noAutofit/>
          </a:bodyPr>
          <a:lstStyle/>
          <a:p>
            <a:pPr lvl="0" algn="ctr"/>
            <a:r>
              <a:rPr lang="uk-UA" sz="2400" b="1" dirty="0">
                <a:solidFill>
                  <a:srgbClr val="0070C0"/>
                </a:solidFill>
                <a:effectLst>
                  <a:outerShdw blurRad="38100" dist="38100" dir="2700000" algn="tl">
                    <a:srgbClr val="000000">
                      <a:alpha val="43137"/>
                    </a:srgbClr>
                  </a:outerShdw>
                </a:effectLst>
                <a:latin typeface="Times New Roman" panose="02020603050405020304" pitchFamily="18" charset="0"/>
                <a:ea typeface="Roboto" panose="02000000000000000000"/>
                <a:cs typeface="Times New Roman" panose="02020603050405020304" pitchFamily="18" charset="0"/>
              </a:rPr>
              <a:t>Нові послуги</a:t>
            </a:r>
            <a:endParaRPr sz="2400" b="1" dirty="0">
              <a:solidFill>
                <a:srgbClr val="0070C0"/>
              </a:solidFill>
              <a:effectLst>
                <a:outerShdw blurRad="38100" dist="38100" dir="2700000" algn="tl">
                  <a:srgbClr val="000000">
                    <a:alpha val="43137"/>
                  </a:srgbClr>
                </a:outerShdw>
              </a:effectLst>
              <a:latin typeface="Times New Roman" panose="02020603050405020304" pitchFamily="18" charset="0"/>
              <a:ea typeface="Roboto" panose="02000000000000000000"/>
              <a:cs typeface="Times New Roman" panose="02020603050405020304" pitchFamily="18" charset="0"/>
              <a:sym typeface="Roboto" panose="02000000000000000000"/>
            </a:endParaRPr>
          </a:p>
          <a:p>
            <a:pPr>
              <a:spcBef>
                <a:spcPts val="800"/>
              </a:spcBef>
            </a:pPr>
            <a:endParaRPr sz="1600" dirty="0">
              <a:solidFill>
                <a:srgbClr val="666666"/>
              </a:solidFill>
              <a:latin typeface="Roboto" panose="02000000000000000000"/>
              <a:ea typeface="Roboto" panose="02000000000000000000"/>
              <a:cs typeface="Roboto" panose="02000000000000000000"/>
              <a:sym typeface="Roboto" panose="02000000000000000000"/>
            </a:endParaRPr>
          </a:p>
        </p:txBody>
      </p:sp>
      <p:sp>
        <p:nvSpPr>
          <p:cNvPr id="4" name="Прямокутник 3"/>
          <p:cNvSpPr/>
          <p:nvPr/>
        </p:nvSpPr>
        <p:spPr>
          <a:xfrm>
            <a:off x="5053667" y="2571351"/>
            <a:ext cx="3766166" cy="1477328"/>
          </a:xfrm>
          <a:prstGeom prst="rect">
            <a:avLst/>
          </a:prstGeom>
        </p:spPr>
        <p:txBody>
          <a:bodyPr wrap="square">
            <a:spAutoFit/>
          </a:bodyPr>
          <a:lstStyle/>
          <a:p>
            <a:pPr algn="ctr"/>
            <a:r>
              <a:rPr lang="uk-UA" dirty="0">
                <a:latin typeface="Times New Roman" panose="02020603050405020304" pitchFamily="18" charset="0"/>
                <a:ea typeface="Calibri" panose="020F0502020204030204" pitchFamily="34" charset="0"/>
              </a:rPr>
              <a:t>Надання одноразової матеріальної грошової допомоги постраждалому населенню внаслідок підриву Російською Федерацією греблі Каховської гідроелектростанції.</a:t>
            </a:r>
          </a:p>
        </p:txBody>
      </p:sp>
      <p:pic>
        <p:nvPicPr>
          <p:cNvPr id="5" name="Рисунок 4"/>
          <p:cNvPicPr>
            <a:picLocks noChangeAspect="1"/>
          </p:cNvPicPr>
          <p:nvPr/>
        </p:nvPicPr>
        <p:blipFill>
          <a:blip r:embed="rId2"/>
          <a:stretch>
            <a:fillRect/>
          </a:stretch>
        </p:blipFill>
        <p:spPr>
          <a:xfrm>
            <a:off x="-10808" y="5579"/>
            <a:ext cx="5143862" cy="6852421"/>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73;p14"/>
          <p:cNvSpPr txBox="1"/>
          <p:nvPr/>
        </p:nvSpPr>
        <p:spPr>
          <a:xfrm>
            <a:off x="4729500" y="1093744"/>
            <a:ext cx="4414500" cy="545387"/>
          </a:xfrm>
          <a:prstGeom prst="rect">
            <a:avLst/>
          </a:prstGeom>
          <a:noFill/>
          <a:ln>
            <a:noFill/>
          </a:ln>
        </p:spPr>
        <p:txBody>
          <a:bodyPr spcFirstLastPara="1" wrap="square" lIns="91425" tIns="91425" rIns="91425" bIns="91425" anchor="t" anchorCtr="0">
            <a:noAutofit/>
          </a:bodyPr>
          <a:lstStyle/>
          <a:p>
            <a:pPr lvl="0" algn="ctr"/>
            <a:r>
              <a:rPr lang="uk-UA" sz="2400" b="1" dirty="0">
                <a:solidFill>
                  <a:srgbClr val="0070C0"/>
                </a:solidFill>
                <a:effectLst>
                  <a:outerShdw blurRad="38100" dist="38100" dir="2700000" algn="tl">
                    <a:srgbClr val="000000">
                      <a:alpha val="43137"/>
                    </a:srgbClr>
                  </a:outerShdw>
                </a:effectLst>
                <a:latin typeface="Times New Roman" panose="02020603050405020304" pitchFamily="18" charset="0"/>
                <a:ea typeface="Roboto" panose="02000000000000000000"/>
                <a:cs typeface="Times New Roman" panose="02020603050405020304" pitchFamily="18" charset="0"/>
              </a:rPr>
              <a:t>Нові послуги</a:t>
            </a:r>
            <a:endParaRPr sz="2400" b="1" dirty="0">
              <a:solidFill>
                <a:srgbClr val="0070C0"/>
              </a:solidFill>
              <a:effectLst>
                <a:outerShdw blurRad="38100" dist="38100" dir="2700000" algn="tl">
                  <a:srgbClr val="000000">
                    <a:alpha val="43137"/>
                  </a:srgbClr>
                </a:outerShdw>
              </a:effectLst>
              <a:latin typeface="Times New Roman" panose="02020603050405020304" pitchFamily="18" charset="0"/>
              <a:ea typeface="Roboto" panose="02000000000000000000"/>
              <a:cs typeface="Times New Roman" panose="02020603050405020304" pitchFamily="18" charset="0"/>
              <a:sym typeface="Roboto" panose="02000000000000000000"/>
            </a:endParaRPr>
          </a:p>
          <a:p>
            <a:pPr>
              <a:spcBef>
                <a:spcPts val="800"/>
              </a:spcBef>
            </a:pPr>
            <a:endParaRPr sz="1600" dirty="0">
              <a:solidFill>
                <a:srgbClr val="666666"/>
              </a:solidFill>
              <a:latin typeface="Roboto" panose="02000000000000000000"/>
              <a:ea typeface="Roboto" panose="02000000000000000000"/>
              <a:cs typeface="Roboto" panose="02000000000000000000"/>
              <a:sym typeface="Roboto" panose="02000000000000000000"/>
            </a:endParaRPr>
          </a:p>
        </p:txBody>
      </p:sp>
      <p:sp>
        <p:nvSpPr>
          <p:cNvPr id="6" name="Прямокутник 5"/>
          <p:cNvSpPr/>
          <p:nvPr/>
        </p:nvSpPr>
        <p:spPr>
          <a:xfrm>
            <a:off x="4869029" y="2886676"/>
            <a:ext cx="4036051" cy="923330"/>
          </a:xfrm>
          <a:prstGeom prst="rect">
            <a:avLst/>
          </a:prstGeom>
        </p:spPr>
        <p:txBody>
          <a:bodyPr wrap="square">
            <a:spAutoFit/>
          </a:bodyPr>
          <a:lstStyle/>
          <a:p>
            <a:pPr algn="ctr"/>
            <a:r>
              <a:rPr lang="uk-UA" dirty="0">
                <a:latin typeface="Times New Roman" panose="02020603050405020304" pitchFamily="18" charset="0"/>
                <a:ea typeface="Calibri" panose="020F0502020204030204" pitchFamily="34" charset="0"/>
              </a:rPr>
              <a:t>Одружитися, оформити свідоцтво про народження та про смерть тепер можна через ЦНАП.</a:t>
            </a:r>
          </a:p>
        </p:txBody>
      </p:sp>
      <p:pic>
        <p:nvPicPr>
          <p:cNvPr id="7" name="Рисунок 6"/>
          <p:cNvPicPr>
            <a:picLocks noChangeAspect="1"/>
          </p:cNvPicPr>
          <p:nvPr/>
        </p:nvPicPr>
        <p:blipFill>
          <a:blip r:embed="rId2"/>
          <a:stretch>
            <a:fillRect/>
          </a:stretch>
        </p:blipFill>
        <p:spPr>
          <a:xfrm>
            <a:off x="0" y="0"/>
            <a:ext cx="4895432" cy="6885384"/>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p:nvPr/>
        </p:nvSpPr>
        <p:spPr>
          <a:xfrm>
            <a:off x="4631225" y="1024978"/>
            <a:ext cx="4414500" cy="627403"/>
          </a:xfrm>
          <a:prstGeom prst="rect">
            <a:avLst/>
          </a:prstGeom>
          <a:noFill/>
          <a:ln>
            <a:noFill/>
          </a:ln>
        </p:spPr>
        <p:txBody>
          <a:bodyPr spcFirstLastPara="1" wrap="square" lIns="91425" tIns="91425" rIns="91425" bIns="91425" anchor="t" anchorCtr="0">
            <a:noAutofit/>
          </a:bodyPr>
          <a:lstStyle/>
          <a:p>
            <a:pPr algn="ctr">
              <a:spcAft>
                <a:spcPts val="800"/>
              </a:spcAft>
            </a:pPr>
            <a:r>
              <a:rPr lang="uk-UA" sz="2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Roboto" panose="02000000000000000000"/>
              </a:rPr>
              <a:t>Підвищення кваліфікації</a:t>
            </a:r>
          </a:p>
        </p:txBody>
      </p:sp>
      <p:sp>
        <p:nvSpPr>
          <p:cNvPr id="122" name="Google Shape;122;p21"/>
          <p:cNvSpPr txBox="1"/>
          <p:nvPr/>
        </p:nvSpPr>
        <p:spPr>
          <a:xfrm>
            <a:off x="4757326" y="1837911"/>
            <a:ext cx="4162299" cy="3664228"/>
          </a:xfrm>
          <a:prstGeom prst="rect">
            <a:avLst/>
          </a:prstGeom>
          <a:noFill/>
          <a:ln>
            <a:noFill/>
          </a:ln>
        </p:spPr>
        <p:txBody>
          <a:bodyPr spcFirstLastPara="1" wrap="square" lIns="91425" tIns="91425" rIns="91425" bIns="91425" anchor="t" anchorCtr="0">
            <a:noAutofit/>
          </a:bodyPr>
          <a:lstStyle/>
          <a:p>
            <a:pPr marL="285750" indent="-285750" algn="ctr">
              <a:buFont typeface="Wingdings" panose="05000000000000000000" pitchFamily="2" charset="2"/>
              <a:buChar char="q"/>
            </a:pPr>
            <a:r>
              <a:rPr lang="uk-UA" sz="1600" dirty="0">
                <a:latin typeface="Times New Roman" panose="02020603050405020304" pitchFamily="18" charset="0"/>
                <a:ea typeface="Calibri" panose="020F0502020204030204" pitchFamily="34" charset="0"/>
                <a:sym typeface="Roboto" panose="02000000000000000000"/>
              </a:rPr>
              <a:t>щодо надання послуг з архітектури та містобудування;</a:t>
            </a:r>
          </a:p>
          <a:p>
            <a:pPr marL="285750" indent="-285750" algn="ctr">
              <a:buFont typeface="Wingdings" panose="05000000000000000000" pitchFamily="2" charset="2"/>
              <a:buChar char="q"/>
            </a:pPr>
            <a:endParaRPr lang="uk-UA" sz="1600" dirty="0">
              <a:latin typeface="Times New Roman" panose="02020603050405020304" pitchFamily="18" charset="0"/>
              <a:ea typeface="Calibri" panose="020F0502020204030204" pitchFamily="34" charset="0"/>
              <a:sym typeface="Roboto" panose="02000000000000000000"/>
            </a:endParaRPr>
          </a:p>
          <a:p>
            <a:pPr marL="285750" indent="-285750" algn="ctr">
              <a:buFont typeface="Wingdings" panose="05000000000000000000" pitchFamily="2" charset="2"/>
              <a:buChar char="q"/>
            </a:pPr>
            <a:r>
              <a:rPr lang="uk-UA" sz="1600" dirty="0">
                <a:latin typeface="Times New Roman" panose="02020603050405020304" pitchFamily="18" charset="0"/>
                <a:ea typeface="Calibri" panose="020F0502020204030204" pitchFamily="34" charset="0"/>
                <a:sym typeface="Roboto" panose="02000000000000000000"/>
              </a:rPr>
              <a:t>щодо надання послуг соціального характеру;</a:t>
            </a:r>
          </a:p>
          <a:p>
            <a:pPr marL="285750" indent="-285750" algn="ctr">
              <a:buFont typeface="Wingdings" panose="05000000000000000000" pitchFamily="2" charset="2"/>
              <a:buChar char="q"/>
            </a:pPr>
            <a:endParaRPr lang="uk-UA" sz="1600" dirty="0">
              <a:latin typeface="Times New Roman" panose="02020603050405020304" pitchFamily="18" charset="0"/>
              <a:ea typeface="Calibri" panose="020F0502020204030204" pitchFamily="34" charset="0"/>
              <a:sym typeface="Roboto" panose="02000000000000000000"/>
            </a:endParaRPr>
          </a:p>
          <a:p>
            <a:pPr marL="285750" indent="-285750" algn="ctr">
              <a:buFont typeface="Wingdings" panose="05000000000000000000" pitchFamily="2" charset="2"/>
              <a:buChar char="q"/>
            </a:pPr>
            <a:r>
              <a:rPr lang="uk-UA" sz="1600" dirty="0">
                <a:latin typeface="Times New Roman" panose="02020603050405020304" pitchFamily="18" charset="0"/>
                <a:ea typeface="Calibri" panose="020F0502020204030204" pitchFamily="34" charset="0"/>
                <a:sym typeface="Roboto" panose="02000000000000000000"/>
              </a:rPr>
              <a:t>щодо надання послуг з призначення житлово-комунальних субсидій та пільг;</a:t>
            </a:r>
          </a:p>
          <a:p>
            <a:pPr marL="285750" indent="-285750" algn="ctr">
              <a:buFont typeface="Wingdings" panose="05000000000000000000" pitchFamily="2" charset="2"/>
              <a:buChar char="q"/>
            </a:pPr>
            <a:endParaRPr lang="uk-UA" sz="1600" dirty="0">
              <a:latin typeface="Times New Roman" panose="02020603050405020304" pitchFamily="18" charset="0"/>
              <a:ea typeface="Calibri" panose="020F0502020204030204" pitchFamily="34" charset="0"/>
              <a:sym typeface="Roboto" panose="02000000000000000000"/>
            </a:endParaRPr>
          </a:p>
          <a:p>
            <a:pPr marL="285750" indent="-285750" algn="ctr">
              <a:buFont typeface="Wingdings" panose="05000000000000000000" pitchFamily="2" charset="2"/>
              <a:buChar char="q"/>
            </a:pPr>
            <a:r>
              <a:rPr lang="uk-UA" sz="1600" dirty="0">
                <a:latin typeface="Times New Roman" panose="02020603050405020304" pitchFamily="18" charset="0"/>
                <a:ea typeface="Calibri" panose="020F0502020204030204" pitchFamily="34" charset="0"/>
                <a:sym typeface="Roboto" panose="02000000000000000000"/>
              </a:rPr>
              <a:t>щодо новел в законодавстві з реєстрації речових прав та їх обтяжень;</a:t>
            </a:r>
          </a:p>
          <a:p>
            <a:pPr marL="285750" indent="-285750" algn="ctr">
              <a:buFont typeface="Wingdings" panose="05000000000000000000" pitchFamily="2" charset="2"/>
              <a:buChar char="q"/>
            </a:pPr>
            <a:endParaRPr lang="uk-UA" sz="1600" dirty="0">
              <a:latin typeface="Times New Roman" panose="02020603050405020304" pitchFamily="18" charset="0"/>
              <a:ea typeface="Calibri" panose="020F0502020204030204" pitchFamily="34" charset="0"/>
              <a:sym typeface="Roboto" panose="02000000000000000000"/>
            </a:endParaRPr>
          </a:p>
          <a:p>
            <a:pPr marL="285750" indent="-285750" algn="ctr">
              <a:buFont typeface="Wingdings" panose="05000000000000000000" pitchFamily="2" charset="2"/>
              <a:buChar char="q"/>
            </a:pPr>
            <a:r>
              <a:rPr lang="uk-UA" sz="1600" dirty="0">
                <a:latin typeface="Times New Roman" panose="02020603050405020304" pitchFamily="18" charset="0"/>
                <a:ea typeface="Calibri" panose="020F0502020204030204" pitchFamily="34" charset="0"/>
                <a:sym typeface="Roboto" panose="02000000000000000000"/>
              </a:rPr>
              <a:t>щодо особливостей обслуговування ветеранів війни.</a:t>
            </a:r>
          </a:p>
        </p:txBody>
      </p:sp>
      <p:pic>
        <p:nvPicPr>
          <p:cNvPr id="3" name="Рисунок 2"/>
          <p:cNvPicPr>
            <a:picLocks noChangeAspect="1"/>
          </p:cNvPicPr>
          <p:nvPr/>
        </p:nvPicPr>
        <p:blipFill>
          <a:blip r:embed="rId3"/>
          <a:stretch>
            <a:fillRect/>
          </a:stretch>
        </p:blipFill>
        <p:spPr>
          <a:xfrm>
            <a:off x="0" y="0"/>
            <a:ext cx="4757326" cy="6858001"/>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5" name="Picture 4" descr="depositphotos_611414114-stock-photo-ferris-wheel-on-the-kontraktova"/>
          <p:cNvPicPr>
            <a:picLocks noChangeAspect="1"/>
          </p:cNvPicPr>
          <p:nvPr/>
        </p:nvPicPr>
        <p:blipFill>
          <a:blip r:embed="rId2"/>
          <a:srcRect r="394" b="11464"/>
          <a:stretch>
            <a:fillRect/>
          </a:stretch>
        </p:blipFill>
        <p:spPr>
          <a:xfrm>
            <a:off x="0" y="17253"/>
            <a:ext cx="9144000" cy="6840747"/>
          </a:xfrm>
          <a:prstGeom prst="rect">
            <a:avLst/>
          </a:prstGeom>
        </p:spPr>
      </p:pic>
      <p:sp>
        <p:nvSpPr>
          <p:cNvPr id="7" name="Content Placeholder 6"/>
          <p:cNvSpPr>
            <a:spLocks noGrp="1"/>
          </p:cNvSpPr>
          <p:nvPr>
            <p:ph sz="half" idx="2"/>
          </p:nvPr>
        </p:nvSpPr>
        <p:spPr>
          <a:xfrm>
            <a:off x="2242433" y="404664"/>
            <a:ext cx="6444366" cy="1180296"/>
          </a:xfrm>
        </p:spPr>
        <p:txBody>
          <a:bodyPr/>
          <a:lstStyle/>
          <a:p>
            <a:pPr marL="0" indent="0" algn="ctr">
              <a:buNone/>
            </a:pPr>
            <a:r>
              <a:rPr lang="uk-UA" altLang="en-US" sz="4000" b="1" noProof="1" smtClean="0">
                <a:solidFill>
                  <a:srgbClr val="FFFD15"/>
                </a:solidFill>
                <a:latin typeface="Arial Black" panose="020B0A04020102020204" charset="0"/>
                <a:cs typeface="Arial Black" panose="020B0A04020102020204" charset="0"/>
                <a:sym typeface="+mn-ea"/>
              </a:rPr>
              <a:t>ПРАЦЮЄМО ДАЛІ</a:t>
            </a:r>
            <a:endParaRPr lang="uk-UA" altLang="en-US" sz="4000" b="1" strike="noStrike" noProof="1">
              <a:solidFill>
                <a:srgbClr val="FFFD15"/>
              </a:solidFill>
              <a:latin typeface="Arial Black" panose="020B0A04020102020204" charset="0"/>
              <a:cs typeface="Arial Black" panose="020B0A04020102020204" charset="0"/>
            </a:endParaRPr>
          </a:p>
          <a:p>
            <a:pPr marL="0" indent="0" algn="ctr">
              <a:buNone/>
            </a:pPr>
            <a:endParaRPr lang="uk-UA" altLang="en-US" b="1" strike="noStrike" noProof="1">
              <a:solidFill>
                <a:srgbClr val="FFFD15"/>
              </a:solidFill>
              <a:latin typeface="Arial Black" panose="020B0A04020102020204" charset="0"/>
              <a:cs typeface="Arial Black" panose="020B0A04020102020204" charset="0"/>
            </a:endParaRPr>
          </a:p>
        </p:txBody>
      </p:sp>
      <p:pic>
        <p:nvPicPr>
          <p:cNvPr id="3077" name="Рисунок 1"/>
          <p:cNvPicPr>
            <a:picLocks noGrp="1" noChangeAspect="1"/>
          </p:cNvPicPr>
          <p:nvPr>
            <p:ph sz="half" idx="1"/>
          </p:nvPr>
        </p:nvPicPr>
        <p:blipFill>
          <a:blip r:embed="rId3"/>
          <a:stretch>
            <a:fillRect/>
          </a:stretch>
        </p:blipFill>
        <p:spPr>
          <a:xfrm>
            <a:off x="457200" y="0"/>
            <a:ext cx="1785233" cy="2541716"/>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57200" y="404813"/>
            <a:ext cx="8229600" cy="720725"/>
          </a:xfrm>
        </p:spPr>
        <p:txBody>
          <a:bodyPr vert="horz" wrap="square" lIns="91440" tIns="45720" rIns="91440" bIns="45720" anchor="ctr" anchorCtr="0"/>
          <a:lstStyle/>
          <a:p>
            <a:r>
              <a:rPr lang="uk-UA" altLang="ru-RU" sz="1600" b="1" dirty="0">
                <a:latin typeface="Times New Roman" panose="02020603050405020304" pitchFamily="18" charset="0"/>
                <a:cs typeface="Times New Roman" panose="02020603050405020304" pitchFamily="18" charset="0"/>
              </a:rPr>
              <a:t>Деталізація видатків на капітальний ремонт по галузі </a:t>
            </a:r>
            <a:br>
              <a:rPr lang="uk-UA" altLang="ru-RU" sz="1600" b="1" dirty="0">
                <a:latin typeface="Times New Roman" panose="02020603050405020304" pitchFamily="18" charset="0"/>
                <a:cs typeface="Times New Roman" panose="02020603050405020304" pitchFamily="18" charset="0"/>
              </a:rPr>
            </a:br>
            <a:r>
              <a:rPr lang="uk-UA" altLang="ru-RU" sz="1600" b="1" dirty="0">
                <a:latin typeface="Times New Roman" panose="02020603050405020304" pitchFamily="18" charset="0"/>
                <a:cs typeface="Times New Roman" panose="02020603050405020304" pitchFamily="18" charset="0"/>
              </a:rPr>
              <a:t>«ЖИТЛОВО-КОМУНАЛЬНЕ ГОСПОДАРСТВО» на 2023 рік</a:t>
            </a:r>
            <a:br>
              <a:rPr lang="uk-UA" altLang="ru-RU" sz="1600" b="1" dirty="0">
                <a:latin typeface="Times New Roman" panose="02020603050405020304" pitchFamily="18" charset="0"/>
                <a:cs typeface="Times New Roman" panose="02020603050405020304" pitchFamily="18" charset="0"/>
              </a:rPr>
            </a:br>
            <a:r>
              <a:rPr lang="uk-UA" altLang="ru-RU" sz="1600" b="1" dirty="0">
                <a:latin typeface="Times New Roman" panose="02020603050405020304" pitchFamily="18" charset="0"/>
                <a:cs typeface="Times New Roman" panose="02020603050405020304" pitchFamily="18" charset="0"/>
              </a:rPr>
              <a:t>(118,9 млн грн)</a:t>
            </a:r>
            <a:endParaRPr lang="ru-RU" altLang="ru-RU" sz="1600" dirty="0"/>
          </a:p>
        </p:txBody>
      </p:sp>
      <p:graphicFrame>
        <p:nvGraphicFramePr>
          <p:cNvPr id="7171" name="Содержимое 4"/>
          <p:cNvGraphicFramePr>
            <a:graphicFrameLocks noGrp="1"/>
          </p:cNvGraphicFramePr>
          <p:nvPr>
            <p:ph idx="1"/>
          </p:nvPr>
        </p:nvGraphicFramePr>
        <p:xfrm>
          <a:off x="390525" y="1268413"/>
          <a:ext cx="8362950" cy="5184775"/>
        </p:xfrm>
        <a:graphic>
          <a:graphicData uri="http://schemas.openxmlformats.org/presentationml/2006/ole">
            <mc:AlternateContent xmlns:mc="http://schemas.openxmlformats.org/markup-compatibility/2006">
              <mc:Choice xmlns:v="urn:schemas-microsoft-com:vml" Requires="v">
                <p:oleObj spid="_x0000_s6204" r:id="rId3" imgW="11455400" imgH="6718300" progId="Excel.Sheet.8">
                  <p:embed/>
                </p:oleObj>
              </mc:Choice>
              <mc:Fallback>
                <p:oleObj r:id="rId3" imgW="11455400" imgH="6718300" progId="Excel.Sheet.8">
                  <p:embed/>
                  <p:pic>
                    <p:nvPicPr>
                      <p:cNvPr id="0" name="Picture 3077"/>
                      <p:cNvPicPr/>
                      <p:nvPr/>
                    </p:nvPicPr>
                    <p:blipFill>
                      <a:blip r:embed="rId4"/>
                      <a:srcRect/>
                      <a:stretch>
                        <a:fillRect/>
                      </a:stretch>
                    </p:blipFill>
                    <p:spPr>
                      <a:xfrm>
                        <a:off x="390525" y="1268413"/>
                        <a:ext cx="8362950" cy="5184775"/>
                      </a:xfrm>
                      <a:prstGeom prst="rect">
                        <a:avLst/>
                      </a:prstGeom>
                      <a:noFill/>
                      <a:ln w="38100">
                        <a:miter/>
                      </a:ln>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428625" y="428625"/>
            <a:ext cx="8229600" cy="1238250"/>
          </a:xfrm>
        </p:spPr>
        <p:txBody>
          <a:bodyPr vert="horz" wrap="square" lIns="91440" tIns="45720" rIns="91440" bIns="45720" anchor="ctr" anchorCtr="0"/>
          <a:lstStyle/>
          <a:p>
            <a:r>
              <a:rPr lang="ru-RU" altLang="ru-RU" sz="1800" b="1" dirty="0"/>
              <a:t>Структура видатків бюджету міста Києва </a:t>
            </a:r>
            <a:r>
              <a:rPr lang="uk-UA" altLang="ru-RU" sz="1800" b="1" dirty="0">
                <a:latin typeface="Times New Roman" panose="02020603050405020304" pitchFamily="18" charset="0"/>
                <a:cs typeface="Times New Roman" panose="02020603050405020304" pitchFamily="18" charset="0"/>
              </a:rPr>
              <a:t>по головному розпоряднику </a:t>
            </a:r>
            <a:r>
              <a:rPr lang="uk-UA" altLang="ru-RU" sz="1600" b="1" dirty="0">
                <a:latin typeface="Times New Roman" panose="02020603050405020304" pitchFamily="18" charset="0"/>
                <a:cs typeface="Times New Roman" panose="02020603050405020304" pitchFamily="18" charset="0"/>
              </a:rPr>
              <a:t/>
            </a:r>
            <a:br>
              <a:rPr lang="uk-UA" altLang="ru-RU" sz="1600" b="1" dirty="0">
                <a:latin typeface="Times New Roman" panose="02020603050405020304" pitchFamily="18" charset="0"/>
                <a:cs typeface="Times New Roman" panose="02020603050405020304" pitchFamily="18" charset="0"/>
              </a:rPr>
            </a:br>
            <a:r>
              <a:rPr lang="uk-UA" altLang="ru-RU" sz="1600" b="1" dirty="0">
                <a:latin typeface="Times New Roman" panose="02020603050405020304" pitchFamily="18" charset="0"/>
                <a:cs typeface="Times New Roman" panose="02020603050405020304" pitchFamily="18" charset="0"/>
              </a:rPr>
              <a:t>ПОДІЛЬСЬКІЙ РАЙОННІЙ В МІСТІ КИЄВІ ДЕРЖАВНІЙ АДМІНІСТРАЦІЇ</a:t>
            </a:r>
            <a:r>
              <a:rPr lang="ru-RU" altLang="ru-RU" sz="1600" b="1" dirty="0"/>
              <a:t> </a:t>
            </a:r>
            <a:br>
              <a:rPr lang="ru-RU" altLang="ru-RU" sz="1600" b="1" dirty="0"/>
            </a:br>
            <a:r>
              <a:rPr lang="ru-RU" altLang="ru-RU" sz="1800" b="1" dirty="0"/>
              <a:t>в розрізі статей видатків за І півріччя 2023 року </a:t>
            </a:r>
            <a:r>
              <a:rPr lang="ru-RU" altLang="ru-RU" sz="1600" b="1" dirty="0"/>
              <a:t>(тис.грн) </a:t>
            </a:r>
            <a:br>
              <a:rPr lang="ru-RU" altLang="ru-RU" sz="1600" b="1" dirty="0"/>
            </a:br>
            <a:r>
              <a:rPr lang="ru-RU" altLang="ru-RU" sz="1600" b="1" dirty="0"/>
              <a:t/>
            </a:r>
            <a:br>
              <a:rPr lang="ru-RU" altLang="ru-RU" sz="1600" b="1" dirty="0"/>
            </a:br>
            <a:r>
              <a:rPr lang="ru-RU" altLang="ru-RU" sz="1600" b="1" dirty="0"/>
              <a:t>803 млн 190 тис.грн</a:t>
            </a:r>
            <a:br>
              <a:rPr lang="ru-RU" altLang="ru-RU" sz="1600" b="1" dirty="0"/>
            </a:br>
            <a:endParaRPr lang="uk-UA" altLang="ru-RU" sz="1600" dirty="0"/>
          </a:p>
        </p:txBody>
      </p:sp>
      <p:sp>
        <p:nvSpPr>
          <p:cNvPr id="4" name="Номер слайда 3"/>
          <p:cNvSpPr txBox="1">
            <a:spLocks noGrp="1"/>
          </p:cNvSpPr>
          <p:nvPr>
            <p:ph type="sldNum" sz="quarter" idx="12"/>
          </p:nvPr>
        </p:nvSpPr>
        <p:spPr>
          <a:xfrm>
            <a:off x="571500" y="5857875"/>
            <a:ext cx="933450" cy="365125"/>
          </a:xfrm>
          <a:noFill/>
        </p:spPr>
        <p:txBody>
          <a:bodyPr vert="horz" wrap="square" lIns="91440" tIns="45720" rIns="91440" bIns="45720" numCol="1" rtlCol="0" anchor="ctr"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uk-UA" sz="1200" b="1" i="0" u="none" strike="noStrike" kern="1200" cap="none" spc="0" normalizeH="0" baseline="0" noProof="0" dirty="0">
              <a:ln>
                <a:noFill/>
              </a:ln>
              <a:solidFill>
                <a:schemeClr val="tx1">
                  <a:tint val="75000"/>
                </a:schemeClr>
              </a:solidFill>
              <a:effectLst/>
              <a:uLnTx/>
              <a:uFillTx/>
              <a:latin typeface="Arial" panose="020B0604020202020204" pitchFamily="34" charset="0"/>
              <a:ea typeface="+mn-ea"/>
              <a:cs typeface="+mn-cs"/>
            </a:endParaRPr>
          </a:p>
          <a:p>
            <a:pPr marL="0" marR="0" lvl="0" indent="0" algn="r" defTabSz="914400" rtl="0" eaLnBrk="1" fontAlgn="base" latinLnBrk="0" hangingPunct="1">
              <a:lnSpc>
                <a:spcPct val="100000"/>
              </a:lnSpc>
              <a:spcBef>
                <a:spcPct val="0"/>
              </a:spcBef>
              <a:spcAft>
                <a:spcPct val="0"/>
              </a:spcAft>
              <a:buClrTx/>
              <a:buSzTx/>
              <a:buFontTx/>
              <a:buNone/>
              <a:defRPr/>
            </a:pPr>
            <a:endParaRPr kumimoji="0" lang="ru-RU" sz="1200" b="1" i="0" u="none" strike="noStrike" kern="1200" cap="none" spc="0" normalizeH="0" baseline="0" noProof="0" dirty="0">
              <a:ln>
                <a:noFill/>
              </a:ln>
              <a:solidFill>
                <a:schemeClr val="tx1">
                  <a:tint val="75000"/>
                </a:schemeClr>
              </a:solidFill>
              <a:effectLst/>
              <a:uLnTx/>
              <a:uFillTx/>
              <a:latin typeface="Arial" panose="020B0604020202020204" pitchFamily="34" charset="0"/>
              <a:ea typeface="+mn-ea"/>
              <a:cs typeface="+mn-cs"/>
            </a:endParaRPr>
          </a:p>
        </p:txBody>
      </p:sp>
      <p:graphicFrame>
        <p:nvGraphicFramePr>
          <p:cNvPr id="8196" name="Содержимое 5"/>
          <p:cNvGraphicFramePr>
            <a:graphicFrameLocks noGrp="1"/>
          </p:cNvGraphicFramePr>
          <p:nvPr>
            <p:ph idx="1"/>
          </p:nvPr>
        </p:nvGraphicFramePr>
        <p:xfrm>
          <a:off x="490538" y="1271588"/>
          <a:ext cx="8472487" cy="5087937"/>
        </p:xfrm>
        <a:graphic>
          <a:graphicData uri="http://schemas.openxmlformats.org/presentationml/2006/ole">
            <mc:AlternateContent xmlns:mc="http://schemas.openxmlformats.org/markup-compatibility/2006">
              <mc:Choice xmlns:v="urn:schemas-microsoft-com:vml" Requires="v">
                <p:oleObj spid="_x0000_s7228" r:id="rId3" imgW="8479790" imgH="5096510" progId="Excel.Chart.8">
                  <p:embed/>
                </p:oleObj>
              </mc:Choice>
              <mc:Fallback>
                <p:oleObj r:id="rId3" imgW="8479790" imgH="5096510" progId="Excel.Chart.8">
                  <p:embed/>
                  <p:pic>
                    <p:nvPicPr>
                      <p:cNvPr id="0" name="Picture 3080"/>
                      <p:cNvPicPr/>
                      <p:nvPr/>
                    </p:nvPicPr>
                    <p:blipFill>
                      <a:blip r:embed="rId4"/>
                      <a:stretch>
                        <a:fillRect/>
                      </a:stretch>
                    </p:blipFill>
                    <p:spPr>
                      <a:xfrm>
                        <a:off x="490538" y="1271588"/>
                        <a:ext cx="8472487" cy="5087937"/>
                      </a:xfrm>
                      <a:prstGeom prst="rect">
                        <a:avLst/>
                      </a:prstGeom>
                      <a:noFill/>
                      <a:ln w="38100">
                        <a:miter/>
                      </a:ln>
                    </p:spPr>
                  </p:pic>
                </p:oleObj>
              </mc:Fallback>
            </mc:AlternateContent>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214313" y="277813"/>
            <a:ext cx="8715375" cy="1150937"/>
          </a:xfrm>
        </p:spPr>
        <p:txBody>
          <a:bodyPr vert="horz" wrap="square" lIns="91440" tIns="45720" rIns="91440" bIns="45720" anchor="ctr" anchorCtr="0"/>
          <a:lstStyle/>
          <a:p>
            <a:pPr eaLnBrk="1" hangingPunct="1"/>
            <a:r>
              <a:rPr lang="uk-UA" altLang="ru-RU" sz="1800" b="1" dirty="0">
                <a:latin typeface="Times New Roman" panose="02020603050405020304" pitchFamily="18" charset="0"/>
                <a:cs typeface="Times New Roman" panose="02020603050405020304" pitchFamily="18" charset="0"/>
              </a:rPr>
              <a:t>ВИДАТКИ БЮДЖЕТУ МІСТА КИЄВА </a:t>
            </a:r>
            <a:r>
              <a:rPr lang="uk-UA" altLang="ru-RU" sz="2000" b="1" dirty="0">
                <a:latin typeface="Times New Roman" panose="02020603050405020304" pitchFamily="18" charset="0"/>
                <a:cs typeface="Times New Roman" panose="02020603050405020304" pitchFamily="18" charset="0"/>
              </a:rPr>
              <a:t>по головному розпоряднику </a:t>
            </a:r>
            <a:r>
              <a:rPr lang="uk-UA" altLang="ru-RU" sz="1800" b="1" dirty="0">
                <a:latin typeface="Times New Roman" panose="02020603050405020304" pitchFamily="18" charset="0"/>
                <a:cs typeface="Times New Roman" panose="02020603050405020304" pitchFamily="18" charset="0"/>
              </a:rPr>
              <a:t>ПОДІЛЬСЬКІЙ РАЙОННІЙ В МІСТІ КИЄВІ ДЕРЖАВНІЙ АДМІНІСТРАЦІЇ </a:t>
            </a:r>
            <a:br>
              <a:rPr lang="uk-UA" altLang="ru-RU" sz="1800" b="1" dirty="0">
                <a:latin typeface="Times New Roman" panose="02020603050405020304" pitchFamily="18" charset="0"/>
                <a:cs typeface="Times New Roman" panose="02020603050405020304" pitchFamily="18" charset="0"/>
              </a:rPr>
            </a:br>
            <a:r>
              <a:rPr lang="uk-UA" altLang="ru-RU" sz="2000" b="1" dirty="0">
                <a:latin typeface="Times New Roman" panose="02020603050405020304" pitchFamily="18" charset="0"/>
                <a:cs typeface="Times New Roman" panose="02020603050405020304" pitchFamily="18" charset="0"/>
              </a:rPr>
              <a:t>в розрізі галузей за І півріччя 2023 року (тис.грн, %)</a:t>
            </a:r>
            <a:endParaRPr lang="ru-RU" altLang="ru-RU" sz="2000" b="1" dirty="0">
              <a:latin typeface="Times New Roman" panose="02020603050405020304" pitchFamily="18" charset="0"/>
              <a:ea typeface="Times New Roman" panose="02020603050405020304" pitchFamily="18" charset="0"/>
            </a:endParaRPr>
          </a:p>
        </p:txBody>
      </p:sp>
      <p:sp>
        <p:nvSpPr>
          <p:cNvPr id="7" name="TextBox 1"/>
          <p:cNvSpPr txBox="1">
            <a:spLocks noChangeArrowheads="1"/>
          </p:cNvSpPr>
          <p:nvPr/>
        </p:nvSpPr>
        <p:spPr bwMode="auto">
          <a:xfrm>
            <a:off x="3000375" y="4572000"/>
            <a:ext cx="1928813" cy="928688"/>
          </a:xfrm>
          <a:prstGeom prst="rect">
            <a:avLst/>
          </a:prstGeom>
          <a:noFill/>
          <a:ln w="9525">
            <a:noFill/>
            <a:miter lim="800000"/>
          </a:ln>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1600" b="1" i="1" u="none" strike="noStrike" kern="1200" cap="none" spc="0" normalizeH="0" baseline="0" noProof="0" dirty="0">
              <a:ln>
                <a:noFill/>
              </a:ln>
              <a:solidFill>
                <a:schemeClr val="bg1">
                  <a:lumMod val="50000"/>
                </a:schemeClr>
              </a:solidFill>
              <a:effectLst/>
              <a:uLnTx/>
              <a:uFillTx/>
              <a:latin typeface="+mn-lt"/>
              <a:ea typeface="+mn-ea"/>
              <a:cs typeface="+mn-cs"/>
            </a:endParaRPr>
          </a:p>
        </p:txBody>
      </p:sp>
      <p:graphicFrame>
        <p:nvGraphicFramePr>
          <p:cNvPr id="9220" name="Содержимое 5"/>
          <p:cNvGraphicFramePr>
            <a:graphicFrameLocks noGrp="1"/>
          </p:cNvGraphicFramePr>
          <p:nvPr>
            <p:ph idx="1"/>
          </p:nvPr>
        </p:nvGraphicFramePr>
        <p:xfrm>
          <a:off x="236538" y="1428750"/>
          <a:ext cx="8728075" cy="5127625"/>
        </p:xfrm>
        <a:graphic>
          <a:graphicData uri="http://schemas.openxmlformats.org/presentationml/2006/ole">
            <mc:AlternateContent xmlns:mc="http://schemas.openxmlformats.org/markup-compatibility/2006">
              <mc:Choice xmlns:v="urn:schemas-microsoft-com:vml" Requires="v">
                <p:oleObj spid="_x0000_s8252" r:id="rId4" imgW="13157200" imgH="7734300" progId="Excel.Sheet.8">
                  <p:embed/>
                </p:oleObj>
              </mc:Choice>
              <mc:Fallback>
                <p:oleObj r:id="rId4" imgW="13157200" imgH="7734300" progId="Excel.Sheet.8">
                  <p:embed/>
                  <p:pic>
                    <p:nvPicPr>
                      <p:cNvPr id="0" name="Picture 3079"/>
                      <p:cNvPicPr/>
                      <p:nvPr/>
                    </p:nvPicPr>
                    <p:blipFill>
                      <a:blip r:embed="rId5"/>
                      <a:srcRect/>
                      <a:stretch>
                        <a:fillRect/>
                      </a:stretch>
                    </p:blipFill>
                    <p:spPr>
                      <a:xfrm>
                        <a:off x="236538" y="1428750"/>
                        <a:ext cx="8728075" cy="5127625"/>
                      </a:xfrm>
                      <a:prstGeom prst="rect">
                        <a:avLst/>
                      </a:prstGeom>
                      <a:noFill/>
                      <a:ln w="38100">
                        <a:miter/>
                      </a:ln>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Заголовок 1"/>
          <p:cNvSpPr>
            <a:spLocks noGrp="1"/>
          </p:cNvSpPr>
          <p:nvPr>
            <p:ph type="title"/>
          </p:nvPr>
        </p:nvSpPr>
        <p:spPr>
          <a:xfrm>
            <a:off x="457200" y="69215"/>
            <a:ext cx="8229600" cy="570865"/>
          </a:xfrm>
        </p:spPr>
        <p:txBody>
          <a:bodyPr vert="horz" wrap="square" lIns="91440" tIns="45720" rIns="91440" bIns="45720" anchor="ctr" anchorCtr="0"/>
          <a:lstStyle/>
          <a:p>
            <a:r>
              <a:rPr lang="uk-UA" altLang="ru-RU" sz="2000" b="1" dirty="0">
                <a:latin typeface="Times New Roman" panose="02020603050405020304" pitchFamily="18" charset="0"/>
              </a:rPr>
              <a:t>Будівництво і реконструкція</a:t>
            </a:r>
            <a:endParaRPr lang="ru-RU" altLang="ru-RU" sz="2000" b="1" dirty="0">
              <a:latin typeface="Times New Roman" panose="02020603050405020304" pitchFamily="18" charset="0"/>
              <a:ea typeface="Times New Roman" panose="02020603050405020304" pitchFamily="18" charset="0"/>
            </a:endParaRPr>
          </a:p>
        </p:txBody>
      </p:sp>
      <p:sp>
        <p:nvSpPr>
          <p:cNvPr id="10242" name="Місце для вмісту 2"/>
          <p:cNvSpPr>
            <a:spLocks noGrp="1"/>
          </p:cNvSpPr>
          <p:nvPr>
            <p:ph idx="1"/>
          </p:nvPr>
        </p:nvSpPr>
        <p:spPr>
          <a:xfrm>
            <a:off x="457200" y="711835"/>
            <a:ext cx="8229600" cy="5957525"/>
          </a:xfrm>
        </p:spPr>
        <p:txBody>
          <a:bodyPr vert="horz" wrap="square" lIns="91440" tIns="45720" rIns="91440" bIns="45720" anchor="t" anchorCtr="0"/>
          <a:lstStyle/>
          <a:p>
            <a:pPr marL="0" indent="457200" algn="just">
              <a:buNone/>
            </a:pPr>
            <a:r>
              <a:rPr lang="uk-UA" altLang="x-none" sz="1500" b="1" dirty="0">
                <a:solidFill>
                  <a:schemeClr val="tx1"/>
                </a:solidFill>
                <a:latin typeface="Times New Roman" panose="02020603050405020304" pitchFamily="18" charset="0"/>
              </a:rPr>
              <a:t>Відповідно до програми економічного й соціального розвитку м. Києва на 2023 рік у розділі асигнувань на фінансування капітальних вкладень Подільській районній у місті Києві державній адміністрації виділено 139 613,468 тис. грн. з них 139 613,468 тис. грн. на об’єкти соціального захисту та соціального забезпечення.</a:t>
            </a:r>
          </a:p>
          <a:p>
            <a:pPr marL="0" indent="457200" algn="just">
              <a:buNone/>
            </a:pPr>
            <a:r>
              <a:rPr lang="uk-UA" altLang="x-none" sz="1500" b="1" dirty="0">
                <a:solidFill>
                  <a:schemeClr val="tx1"/>
                </a:solidFill>
                <a:latin typeface="Times New Roman" panose="02020603050405020304" pitchFamily="18" charset="0"/>
              </a:rPr>
              <a:t>Виконуючи План заходів щодо реалізації «Програми економічного й соціального розвитку м. Києва на 2021–2023 роки» під час воєнного стану Подільська районна в місті Києві державна адміністрація проводить роботу по забезпеченню об’єктів будівництва району дозвільною та проєктно-кошторисною документацією, по виконанню будівельних робіт на будівельних майданчиках, а саме:</a:t>
            </a:r>
          </a:p>
          <a:p>
            <a:pPr marL="0" indent="0" algn="just">
              <a:buNone/>
            </a:pPr>
            <a:r>
              <a:rPr lang="uk-UA" altLang="x-none" sz="1500" b="1" dirty="0" smtClean="0">
                <a:solidFill>
                  <a:schemeClr val="tx1"/>
                </a:solidFill>
                <a:latin typeface="Times New Roman" panose="02020603050405020304" pitchFamily="18" charset="0"/>
              </a:rPr>
              <a:t>          по </a:t>
            </a:r>
            <a:r>
              <a:rPr lang="uk-UA" altLang="x-none" sz="1500" b="1" dirty="0">
                <a:solidFill>
                  <a:schemeClr val="tx1"/>
                </a:solidFill>
                <a:latin typeface="Times New Roman" panose="02020603050405020304" pitchFamily="18" charset="0"/>
              </a:rPr>
              <a:t>об’єкту «Реконструкція будівлі на пр. Правди, 4 для розміщення центру комплексної реабілітації для осіб з інвалідність у Подільському районі» тривають будівельні роботи. 1149,750 тис. грн.;</a:t>
            </a:r>
          </a:p>
          <a:p>
            <a:pPr marL="0" indent="0" algn="just">
              <a:buNone/>
            </a:pPr>
            <a:r>
              <a:rPr lang="uk-UA" altLang="x-none" sz="1500" b="1" dirty="0" smtClean="0">
                <a:solidFill>
                  <a:schemeClr val="tx1"/>
                </a:solidFill>
                <a:latin typeface="Times New Roman" panose="02020603050405020304" pitchFamily="18" charset="0"/>
              </a:rPr>
              <a:t>           здійснення </a:t>
            </a:r>
            <a:r>
              <a:rPr lang="uk-UA" altLang="x-none" sz="1500" b="1" dirty="0">
                <a:solidFill>
                  <a:schemeClr val="tx1"/>
                </a:solidFill>
                <a:latin typeface="Times New Roman" panose="02020603050405020304" pitchFamily="18" charset="0"/>
              </a:rPr>
              <a:t>коригування проектної документації. Отримано позитивний висновок експертизи від 21.03.2023 № 0029/1–4299–23/УЕГ/А. Кошторисна вартість становить 210 249, 856 тис. грн. Розпорядженням Київської міської військової адміністрації від 05.06.2023 № 329 «Про перезатвердження проекту «Реконструкція будівлі на проспекті Правди, 4 для розміщення Центру комплексної реабілітації для осіб з інвалідністю в Подільському районі» затверджено відповідний проєкт.</a:t>
            </a:r>
          </a:p>
          <a:p>
            <a:pPr marL="0" indent="0" algn="just">
              <a:buNone/>
            </a:pPr>
            <a:r>
              <a:rPr lang="uk-UA" altLang="x-none" sz="1500" b="1" dirty="0">
                <a:latin typeface="Times New Roman" panose="02020603050405020304" pitchFamily="18" charset="0"/>
              </a:rPr>
              <a:t> </a:t>
            </a:r>
            <a:r>
              <a:rPr lang="uk-UA" altLang="x-none" sz="1500" b="1" dirty="0" smtClean="0">
                <a:latin typeface="Times New Roman" panose="02020603050405020304" pitchFamily="18" charset="0"/>
              </a:rPr>
              <a:t>        </a:t>
            </a:r>
            <a:r>
              <a:rPr lang="uk-UA" altLang="x-none" sz="1500" b="1" dirty="0" smtClean="0">
                <a:solidFill>
                  <a:schemeClr val="tx1"/>
                </a:solidFill>
                <a:latin typeface="Times New Roman" panose="02020603050405020304" pitchFamily="18" charset="0"/>
              </a:rPr>
              <a:t>Проведено </a:t>
            </a:r>
            <a:r>
              <a:rPr lang="uk-UA" altLang="x-none" sz="1500" b="1" dirty="0">
                <a:solidFill>
                  <a:schemeClr val="tx1"/>
                </a:solidFill>
                <a:latin typeface="Times New Roman" panose="02020603050405020304" pitchFamily="18" charset="0"/>
              </a:rPr>
              <a:t>процедуру закупівлі відкриті торги на роботи по реконструкції будівлі на пр. Правди, 4 для розміщення Центру комплексної реабілітації для осіб з інвалідністю в Подільському районі м. Києва» (будівельні роботи) (коригування). Укладено договір підряду, ведуться будівельні роботи (виконання 33 651, 798 тис. грн.).</a:t>
            </a:r>
          </a:p>
          <a:p>
            <a:pPr marL="0" indent="0" algn="just">
              <a:buNone/>
            </a:pPr>
            <a:r>
              <a:rPr lang="uk-UA" altLang="x-none" sz="1500" b="1" dirty="0" smtClean="0">
                <a:solidFill>
                  <a:srgbClr val="FF0000"/>
                </a:solidFill>
                <a:latin typeface="Times New Roman" panose="02020603050405020304" pitchFamily="18" charset="0"/>
              </a:rPr>
              <a:t>         </a:t>
            </a:r>
            <a:r>
              <a:rPr lang="uk-UA" altLang="x-none" sz="1500" b="1" dirty="0" smtClean="0">
                <a:solidFill>
                  <a:srgbClr val="FF0000"/>
                </a:solidFill>
                <a:latin typeface="Times New Roman" panose="02020603050405020304" pitchFamily="18" charset="0"/>
              </a:rPr>
              <a:t> </a:t>
            </a:r>
            <a:endParaRPr lang="uk-UA" altLang="x-none" sz="1500" b="1" dirty="0">
              <a:solidFill>
                <a:srgbClr val="FF0000"/>
              </a:solidFill>
              <a:latin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uk-UA"/>
          </a:p>
        </p:txBody>
      </p:sp>
      <p:pic>
        <p:nvPicPr>
          <p:cNvPr id="7" name="Рисунок 6"/>
          <p:cNvPicPr>
            <a:picLocks noChangeAspect="1"/>
          </p:cNvPicPr>
          <p:nvPr/>
        </p:nvPicPr>
        <p:blipFill>
          <a:blip r:embed="rId2"/>
          <a:stretch>
            <a:fillRect/>
          </a:stretch>
        </p:blipFill>
        <p:spPr>
          <a:xfrm>
            <a:off x="-572218" y="-429164"/>
            <a:ext cx="10288436" cy="7716327"/>
          </a:xfrm>
          <a:prstGeom prst="rect">
            <a:avLst/>
          </a:prstGeom>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733</TotalTime>
  <Words>2779</Words>
  <Application>Microsoft Office PowerPoint</Application>
  <PresentationFormat>Екран (4:3)</PresentationFormat>
  <Paragraphs>142</Paragraphs>
  <Slides>47</Slides>
  <Notes>5</Notes>
  <HiddenSlides>0</HiddenSlides>
  <MMClips>0</MMClips>
  <ScaleCrop>false</ScaleCrop>
  <HeadingPairs>
    <vt:vector size="8" baseType="variant">
      <vt:variant>
        <vt:lpstr>Використані шрифти</vt:lpstr>
      </vt:variant>
      <vt:variant>
        <vt:i4>7</vt:i4>
      </vt:variant>
      <vt:variant>
        <vt:lpstr>Тема</vt:lpstr>
      </vt:variant>
      <vt:variant>
        <vt:i4>1</vt:i4>
      </vt:variant>
      <vt:variant>
        <vt:lpstr>Вбудовані сервери OLE</vt:lpstr>
      </vt:variant>
      <vt:variant>
        <vt:i4>2</vt:i4>
      </vt:variant>
      <vt:variant>
        <vt:lpstr>Заголовки слайдів</vt:lpstr>
      </vt:variant>
      <vt:variant>
        <vt:i4>47</vt:i4>
      </vt:variant>
    </vt:vector>
  </HeadingPairs>
  <TitlesOfParts>
    <vt:vector size="57" baseType="lpstr">
      <vt:lpstr>Arial</vt:lpstr>
      <vt:lpstr>Arial Black</vt:lpstr>
      <vt:lpstr>BatangChe</vt:lpstr>
      <vt:lpstr>Calibri</vt:lpstr>
      <vt:lpstr>Roboto</vt:lpstr>
      <vt:lpstr>Times New Roman</vt:lpstr>
      <vt:lpstr>Wingdings</vt:lpstr>
      <vt:lpstr>Тема Office</vt:lpstr>
      <vt:lpstr>Діаграма Microsoft Excel</vt:lpstr>
      <vt:lpstr>Аркуш Microsoft Excel 97-2003</vt:lpstr>
      <vt:lpstr>Презентація PowerPoint</vt:lpstr>
      <vt:lpstr>Затверджені видатки споживання бюджету міста Києва  по головному розпоряднику  ПОДІЛЬСЬКІЙ РАЙОННІЙ В МІСТІ КИЄВІ ДЕРЖАВНІЙ АДМІНІСТРАЦІЇ  в розрізі статей видатків на 2023 рік  1 млрд 782 млн 957 тис. грн </vt:lpstr>
      <vt:lpstr>Затверджено Програмою економічного і соціального розвитку міста Києва на  2021-2023 роки по Подільській районній в місті Києві державній адміністрації   у 2023 році в частині капітального ремонту (208,1 млн грн)</vt:lpstr>
      <vt:lpstr> Деталізація видатків на капітальний ремонт по галузі  «ОСВІТА» на 2023 рік (87,5 млн грн) </vt:lpstr>
      <vt:lpstr>Деталізація видатків на капітальний ремонт по галузі  «ЖИТЛОВО-КОМУНАЛЬНЕ ГОСПОДАРСТВО» на 2023 рік (118,9 млн грн)</vt:lpstr>
      <vt:lpstr>Структура видатків бюджету міста Києва по головному розпоряднику  ПОДІЛЬСЬКІЙ РАЙОННІЙ В МІСТІ КИЄВІ ДЕРЖАВНІЙ АДМІНІСТРАЦІЇ  в розрізі статей видатків за І півріччя 2023 року (тис.грн)   803 млн 190 тис.грн </vt:lpstr>
      <vt:lpstr>ВИДАТКИ БЮДЖЕТУ МІСТА КИЄВА по головному розпоряднику ПОДІЛЬСЬКІЙ РАЙОННІЙ В МІСТІ КИЄВІ ДЕРЖАВНІЙ АДМІНІСТРАЦІЇ  в розрізі галузей за І півріччя 2023 року (тис.грн, %)</vt:lpstr>
      <vt:lpstr>Будівництво і реконструкція</vt:lpstr>
      <vt:lpstr>Презентація PowerPoint</vt:lpstr>
      <vt:lpstr>Презентація PowerPoint</vt:lpstr>
      <vt:lpstr>Презентація PowerPoint</vt:lpstr>
      <vt:lpstr>Презентація PowerPoint</vt:lpstr>
      <vt:lpstr>Презентація PowerPoint</vt:lpstr>
      <vt:lpstr>Житлово-комунальне господарство та благоустрій </vt:lpstr>
      <vt:lpstr>Благоустрій</vt:lpstr>
      <vt:lpstr>Презентація PowerPoint</vt:lpstr>
      <vt:lpstr>  </vt:lpstr>
      <vt:lpstr>У 1 півріччі 2023 року комунальним підприємством було проведено санітарну очистку                 2285,0 тис.м² прибудинкової території, виконані роботи по зняттю 650 сухостійних дерев, кронуванню 682 дерев, очищенню 103 зливоприймачів для належного водовідведення, навантаженню та вивезенню великогабаритних відходів та гілля з прибудинкових територій        429 будинків. Навантажено та вивезено відпрацьовані автопокришки зі 122 прибудинкових територій, завезено пісок на 87 дитячих майданчиків, демонтовано 13 аварійних елементів благоустрою та аварійних елементів на фасадах 9 будинків. Проведено дезінсекційні заходи в підвальних приміщеннях 76 будинків, встановлено пандуси та поручні на 8 вхідних групах. Також відремонтовано ігрові елементи на 50 дитячих майданчиках та 101 лаву для відпочинку, виконано поточний ремонт покрівель в 110 будинках та ремонт і прочищення водостічних труб в                   167 будинках, скління вікон в 13 будинках, виконано поточний ремонт вхідних груп (піддашки, сходи/ганки, двері, вхідні групи) — 127 одиниць, відремонтовано 13 балконів, 25 електрощитових та проведено герметизацію стиків у 5 будинках.</vt:lpstr>
      <vt:lpstr>Фінансово виробнича  діяльність  КП  ШЕУ  Подільського  району   Виконання робничої програми  за І  півріччя  2023 р.  в  сумі  69 947,2 тис. грн.  - Поточний (дрібний) ремонт покриття балансових вулиць, ліквідація небезпечної ямковості – 11 101, 2 тис. грн.                        10 832,4 м2; - Заливка тріщин – 796,6  тис. грн.  26 863 м.п.; - Влаштування  обмежувальних (антипаркувальних) стовпчиків  – 398,6 тис. грн. 197 шт.; - Ремонт оглядових колодязів і зливоприймачів – 799,4 тис. грн. 238 од.;  - Облаштування наземних пішохідних переходів заниженим бортовим каменем – 457, 9 тис. грн. 25 од; - Удосконалення організації дорожнього руху на перехрестях (кільцева розв’язка малого радіусу) – 449, 0 тис. грн. 1 од.; - Нанесення повздовжньої розмітки  – 169,9 тис. грн. 2168 м.п.; - Нанесення поперечної розмітки  – 400 тис. грн. 870,3 м2; - Утримання доріг і тротуарів у осіньо-зимовий період – 27 952,9 тис. грн.  2 136,26 тис.м2.;  - Утримання доріг і тротуарів у весняно-літній період – 20 713,1 тис. грн. 2 100,45 тис.м.2.;  - Утримання гідроспоруд – 1 880,3 тис. грн. 67,1 км.; - Утримання підземних переходів  –  2 500,0 тис. грн. 10 од.; - Договірні роботи – 2 328,3 тис. грн.</vt:lpstr>
      <vt:lpstr>Презентація PowerPoint</vt:lpstr>
      <vt:lpstr>Поточний (дрібний)  ремонт   покриття балансових вулиць, ліквідація небезпечної ямковості                               11 101,2 тис. грн. 10 832, 4 м2 </vt:lpstr>
      <vt:lpstr>Влаштування  обмежувальних (антипаркувальних) стовпчиків 197 од. на суму  398,6  тис. грн. </vt:lpstr>
      <vt:lpstr>Облаштування наземних пішохідних переходів заниженим бортовим каменем –                                     457, 9 тис. грн. 25 од.</vt:lpstr>
      <vt:lpstr>Комунальне підприємство по утриманню зелених насаджень Подільського району м. Києва  </vt:lpstr>
      <vt:lpstr> Освіта             По галузі «Освіта» на 2023 рік кошторисом було передбачено видатки відповідно до Програми економічного і соціального розвитку м. Києва на 2021 - 2023 роки передбачені кошторисні призначення на  капітальний ремонт закладів освіти в сумі – 72 560,933 тис. </vt:lpstr>
      <vt:lpstr>У рамках підготовки до нового 2023/2024 навчального року та до осінньо - зимового періоду передбачено в бюджеті по галузі «Освіта» передбачено кошти у сумі – 64 912,1 тис. грн</vt:lpstr>
      <vt:lpstr>Презентація PowerPoint</vt:lpstr>
      <vt:lpstr>Соціальний захист та соціальне забезпечення</vt:lpstr>
      <vt:lpstr>Територіальний центр соціального обслуговування  Подільського району м. Києва  За звітний період підопічним центру надавалися соціальні послуги </vt:lpstr>
      <vt:lpstr>Презентація PowerPoint</vt:lpstr>
      <vt:lpstr>Подільський районний у місті Києві центр соціальних служб</vt:lpstr>
      <vt:lpstr>       З початку 2023 року спеціалістами Центру було поставлено на облік СЖО 345сімеї в них 563 дітей, які опинились у складних життєвих обставинах. Упродовж півріччя було охоплено послугами 961 сімей/осіб (2443 особи, з них — 1195 дітей), та складено 460 актів початкової оцінки потреб дитини та сім’ї, ведеться 160 супроводів сімей, які опинились у складних життєвих обставинах. Під час здійснення соціальної роботи сім’ям та особам було надано послуг: консультування — 618; інформування — 842; психологічної допомоги — 235; гуманітарної допомоги (продуктові набори, гігієнічні набори, дитяче харчування, канцелярські приладдя тощо) У першому півріччі пріоритетом у соціальній роботі були напрями надання соціальних послуг сім’ям загиблих учасників бойових дій та внутрішньо переміщеним сім’ям. Ці категорії першочергово забезпечувались психологічною допомогою та гуманітарною.</vt:lpstr>
      <vt:lpstr>Ведення обліку громадян, які потребують поліпшення житлових умов</vt:lpstr>
      <vt:lpstr>Забезпечення житлом учасників антитерористичної операції  </vt:lpstr>
      <vt:lpstr>Взаємодія з правоохоронними органами та протидія корупції</vt:lpstr>
      <vt:lpstr>Загалом за інформацією РУГУНП у 1 півріччі 2023 року складено адмінпротоколів (постатейно): </vt:lpstr>
      <vt:lpstr>Торгівля та споживчий ринок </vt:lpstr>
      <vt:lpstr>Охорона здоров’я Своєчасність проведення первинного вакцинального комплексу склала                55,4 %</vt:lpstr>
      <vt:lpstr>З квітня 2021 року розпочато проведення масової вакцинації від гострої респіраторної хвороби COVID-19, спричиненої коронавірусом SARS-CoV–2. Станом на 01.07.2023 всього проведено 6254 вакцинацій                                                                                               (в тому числі — 5099 ревакцинацій).</vt:lpstr>
      <vt:lpstr>Відділ молоді та спорту</vt:lpstr>
      <vt:lpstr>Культура й мистецтво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economist</dc:creator>
  <cp:lastModifiedBy>Юрко Наталія Іванівна</cp:lastModifiedBy>
  <cp:revision>3135</cp:revision>
  <dcterms:created xsi:type="dcterms:W3CDTF">2023-09-20T12:11:00Z</dcterms:created>
  <dcterms:modified xsi:type="dcterms:W3CDTF">2023-12-08T11:29:51Z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579D97417728495CB3BFE3CCBC006451_12</vt:lpwstr>
  </property>
  <property fmtid="{D5CDD505-2E9C-101B-9397-08002B2CF9AE}" pid="3" name="KSOProductBuildVer">
    <vt:lpwstr>1033-12.2.0.13110</vt:lpwstr>
  </property>
</Properties>
</file>