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70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50" b="1" i="0">
                <a:solidFill>
                  <a:schemeClr val="bg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50" b="1" i="0">
                <a:solidFill>
                  <a:schemeClr val="bg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50" b="1" i="0">
                <a:solidFill>
                  <a:schemeClr val="bg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08063" y="2671657"/>
            <a:ext cx="6059805" cy="5991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1379920" y="4253308"/>
            <a:ext cx="5857240" cy="5226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1" i="0">
                <a:solidFill>
                  <a:schemeClr val="tx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6671119"/>
                </a:moveTo>
                <a:lnTo>
                  <a:pt x="0" y="6671119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6671119"/>
                </a:lnTo>
                <a:close/>
              </a:path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4121975"/>
                </a:lnTo>
                <a:lnTo>
                  <a:pt x="18288000" y="4121975"/>
                </a:lnTo>
                <a:lnTo>
                  <a:pt x="18288000" y="0"/>
                </a:lnTo>
                <a:close/>
              </a:path>
            </a:pathLst>
          </a:custGeom>
          <a:solidFill>
            <a:srgbClr val="3F3C2E">
              <a:alpha val="4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4121964"/>
            <a:ext cx="18288000" cy="2549525"/>
          </a:xfrm>
          <a:custGeom>
            <a:avLst/>
            <a:gdLst/>
            <a:ahLst/>
            <a:cxnLst/>
            <a:rect l="l" t="t" r="r" b="b"/>
            <a:pathLst>
              <a:path w="18288000" h="2549525">
                <a:moveTo>
                  <a:pt x="18287998" y="2549147"/>
                </a:moveTo>
                <a:lnTo>
                  <a:pt x="0" y="2549147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2549147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7887" y="4266429"/>
            <a:ext cx="1752599" cy="22574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50" b="1" i="0">
                <a:solidFill>
                  <a:schemeClr val="bg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77099" y="4361863"/>
            <a:ext cx="11595100" cy="1930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50" b="1" i="0">
                <a:solidFill>
                  <a:schemeClr val="bg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52879" y="2746682"/>
            <a:ext cx="10341610" cy="680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6999"/>
                  </a:lnTo>
                  <a:lnTo>
                    <a:pt x="0" y="10286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8B7E">
                <a:alpha val="3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540766"/>
              <a:ext cx="12141200" cy="1346835"/>
            </a:xfrm>
            <a:custGeom>
              <a:avLst/>
              <a:gdLst/>
              <a:ahLst/>
              <a:cxnLst/>
              <a:rect l="l" t="t" r="r" b="b"/>
              <a:pathLst>
                <a:path w="12141200" h="1346834">
                  <a:moveTo>
                    <a:pt x="12140602" y="1346617"/>
                  </a:moveTo>
                  <a:lnTo>
                    <a:pt x="0" y="1346617"/>
                  </a:lnTo>
                  <a:lnTo>
                    <a:pt x="0" y="0"/>
                  </a:lnTo>
                  <a:lnTo>
                    <a:pt x="12140602" y="0"/>
                  </a:lnTo>
                  <a:lnTo>
                    <a:pt x="12140602" y="1346617"/>
                  </a:lnTo>
                  <a:close/>
                </a:path>
              </a:pathLst>
            </a:custGeom>
            <a:solidFill>
              <a:srgbClr val="3F3C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747005" y="7860240"/>
            <a:ext cx="7174230" cy="2202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4650"/>
              </a:lnSpc>
              <a:spcBef>
                <a:spcPts val="135"/>
              </a:spcBef>
            </a:pPr>
            <a:r>
              <a:rPr sz="4500" spc="320" dirty="0">
                <a:solidFill>
                  <a:srgbClr val="FFFFFF"/>
                </a:solidFill>
                <a:latin typeface="Cambria"/>
                <a:cs typeface="Cambria"/>
              </a:rPr>
              <a:t>про</a:t>
            </a:r>
            <a:r>
              <a:rPr sz="4500" spc="2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spc="210" dirty="0">
                <a:solidFill>
                  <a:srgbClr val="FFFFFF"/>
                </a:solidFill>
                <a:latin typeface="Cambria"/>
                <a:cs typeface="Cambria"/>
              </a:rPr>
              <a:t>роботу</a:t>
            </a:r>
            <a:r>
              <a:rPr sz="4500" spc="2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spc="254" dirty="0">
                <a:solidFill>
                  <a:srgbClr val="FFFFFF"/>
                </a:solidFill>
                <a:latin typeface="Cambria"/>
                <a:cs typeface="Cambria"/>
              </a:rPr>
              <a:t>Подільської</a:t>
            </a:r>
            <a:endParaRPr sz="4500">
              <a:latin typeface="Cambria"/>
              <a:cs typeface="Cambria"/>
            </a:endParaRPr>
          </a:p>
          <a:p>
            <a:pPr marL="12700">
              <a:lnSpc>
                <a:spcPts val="3900"/>
              </a:lnSpc>
            </a:pPr>
            <a:r>
              <a:rPr sz="4500" spc="325" dirty="0">
                <a:solidFill>
                  <a:srgbClr val="FFFFFF"/>
                </a:solidFill>
                <a:latin typeface="Cambria"/>
                <a:cs typeface="Cambria"/>
              </a:rPr>
              <a:t>районної</a:t>
            </a:r>
            <a:r>
              <a:rPr sz="4500" spc="19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spc="325" dirty="0">
                <a:solidFill>
                  <a:srgbClr val="FFFFFF"/>
                </a:solidFill>
                <a:latin typeface="Cambria"/>
                <a:cs typeface="Cambria"/>
              </a:rPr>
              <a:t>в</a:t>
            </a:r>
            <a:r>
              <a:rPr sz="4500" spc="2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spc="270" dirty="0">
                <a:solidFill>
                  <a:srgbClr val="FFFFFF"/>
                </a:solidFill>
                <a:latin typeface="Cambria"/>
                <a:cs typeface="Cambria"/>
              </a:rPr>
              <a:t>місті</a:t>
            </a:r>
            <a:r>
              <a:rPr sz="4500" spc="2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spc="260" dirty="0">
                <a:solidFill>
                  <a:srgbClr val="FFFFFF"/>
                </a:solidFill>
                <a:latin typeface="Cambria"/>
                <a:cs typeface="Cambria"/>
              </a:rPr>
              <a:t>Києві</a:t>
            </a:r>
            <a:endParaRPr sz="4500">
              <a:latin typeface="Cambria"/>
              <a:cs typeface="Cambria"/>
            </a:endParaRPr>
          </a:p>
          <a:p>
            <a:pPr marL="12700">
              <a:lnSpc>
                <a:spcPts val="3900"/>
              </a:lnSpc>
            </a:pPr>
            <a:r>
              <a:rPr sz="4500" spc="330" dirty="0">
                <a:solidFill>
                  <a:srgbClr val="FFFFFF"/>
                </a:solidFill>
                <a:latin typeface="Cambria"/>
                <a:cs typeface="Cambria"/>
              </a:rPr>
              <a:t>державної</a:t>
            </a:r>
            <a:r>
              <a:rPr sz="4500" spc="19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spc="280" dirty="0">
                <a:solidFill>
                  <a:srgbClr val="FFFFFF"/>
                </a:solidFill>
                <a:latin typeface="Cambria"/>
                <a:cs typeface="Cambria"/>
              </a:rPr>
              <a:t>адміністрації</a:t>
            </a:r>
            <a:endParaRPr sz="4500">
              <a:latin typeface="Cambria"/>
              <a:cs typeface="Cambria"/>
            </a:endParaRPr>
          </a:p>
          <a:p>
            <a:pPr marL="12700">
              <a:lnSpc>
                <a:spcPts val="4650"/>
              </a:lnSpc>
            </a:pPr>
            <a:r>
              <a:rPr sz="4500" b="1" spc="250" dirty="0">
                <a:solidFill>
                  <a:srgbClr val="FFFFFF"/>
                </a:solidFill>
                <a:latin typeface="Cambria"/>
                <a:cs typeface="Cambria"/>
              </a:rPr>
              <a:t>за</a:t>
            </a:r>
            <a:r>
              <a:rPr sz="45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b="1" spc="-40" dirty="0">
                <a:solidFill>
                  <a:srgbClr val="FFFFFF"/>
                </a:solidFill>
                <a:latin typeface="Cambria"/>
                <a:cs typeface="Cambria"/>
              </a:rPr>
              <a:t>2023</a:t>
            </a:r>
            <a:r>
              <a:rPr sz="45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b="1" spc="175" dirty="0">
                <a:solidFill>
                  <a:srgbClr val="FFFFFF"/>
                </a:solidFill>
                <a:latin typeface="Cambria"/>
                <a:cs typeface="Cambria"/>
              </a:rPr>
              <a:t>рік</a:t>
            </a:r>
            <a:endParaRPr sz="450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6261" y="6506473"/>
            <a:ext cx="11440795" cy="1306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400" b="1" spc="505" dirty="0">
                <a:solidFill>
                  <a:srgbClr val="FFFFFF"/>
                </a:solidFill>
                <a:latin typeface="Cambria"/>
                <a:cs typeface="Cambria"/>
              </a:rPr>
              <a:t>ГРОМАДСЬКИЙ</a:t>
            </a:r>
            <a:r>
              <a:rPr sz="8400" b="1" spc="36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8400" b="1" spc="305" dirty="0">
                <a:solidFill>
                  <a:srgbClr val="FFFFFF"/>
                </a:solidFill>
                <a:latin typeface="Cambria"/>
                <a:cs typeface="Cambria"/>
              </a:rPr>
              <a:t>ЗВІТ</a:t>
            </a:r>
            <a:endParaRPr sz="8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78336" y="9566805"/>
            <a:ext cx="3086100" cy="716280"/>
          </a:xfrm>
          <a:custGeom>
            <a:avLst/>
            <a:gdLst/>
            <a:ahLst/>
            <a:cxnLst/>
            <a:rect l="l" t="t" r="r" b="b"/>
            <a:pathLst>
              <a:path w="3086100" h="716279">
                <a:moveTo>
                  <a:pt x="0" y="716175"/>
                </a:moveTo>
                <a:lnTo>
                  <a:pt x="3086099" y="716175"/>
                </a:lnTo>
                <a:lnTo>
                  <a:pt x="3086099" y="0"/>
                </a:lnTo>
                <a:lnTo>
                  <a:pt x="0" y="0"/>
                </a:lnTo>
                <a:lnTo>
                  <a:pt x="0" y="716175"/>
                </a:lnTo>
                <a:close/>
              </a:path>
            </a:pathLst>
          </a:custGeom>
          <a:solidFill>
            <a:srgbClr val="A08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1"/>
            <a:ext cx="18288000" cy="2740025"/>
          </a:xfrm>
          <a:custGeom>
            <a:avLst/>
            <a:gdLst/>
            <a:ahLst/>
            <a:cxnLst/>
            <a:rect l="l" t="t" r="r" b="b"/>
            <a:pathLst>
              <a:path w="18288000" h="2740025">
                <a:moveTo>
                  <a:pt x="18287988" y="1028700"/>
                </a:moveTo>
                <a:lnTo>
                  <a:pt x="15464435" y="1028700"/>
                </a:lnTo>
                <a:lnTo>
                  <a:pt x="15464435" y="0"/>
                </a:lnTo>
                <a:lnTo>
                  <a:pt x="12378334" y="0"/>
                </a:lnTo>
                <a:lnTo>
                  <a:pt x="12378334" y="1028700"/>
                </a:lnTo>
                <a:lnTo>
                  <a:pt x="0" y="1028700"/>
                </a:lnTo>
                <a:lnTo>
                  <a:pt x="0" y="1737639"/>
                </a:lnTo>
                <a:lnTo>
                  <a:pt x="12378334" y="1737639"/>
                </a:lnTo>
                <a:lnTo>
                  <a:pt x="12378334" y="2739542"/>
                </a:lnTo>
                <a:lnTo>
                  <a:pt x="15464435" y="2739542"/>
                </a:lnTo>
                <a:lnTo>
                  <a:pt x="15464435" y="1737639"/>
                </a:lnTo>
                <a:lnTo>
                  <a:pt x="18287988" y="1737639"/>
                </a:lnTo>
                <a:lnTo>
                  <a:pt x="18287988" y="1028700"/>
                </a:lnTo>
                <a:close/>
              </a:path>
            </a:pathLst>
          </a:custGeom>
          <a:solidFill>
            <a:srgbClr val="A08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992520"/>
            <a:ext cx="12378690" cy="7029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0" algn="ctr">
              <a:lnSpc>
                <a:spcPct val="100000"/>
              </a:lnSpc>
              <a:spcBef>
                <a:spcPts val="90"/>
              </a:spcBef>
            </a:pPr>
            <a:r>
              <a:rPr sz="4450" spc="290" dirty="0">
                <a:latin typeface="Cambria"/>
                <a:cs typeface="Cambria"/>
              </a:rPr>
              <a:t>СОЦІАЛЬНИЙ</a:t>
            </a:r>
            <a:r>
              <a:rPr sz="4450" spc="204" dirty="0">
                <a:latin typeface="Cambria"/>
                <a:cs typeface="Cambria"/>
              </a:rPr>
              <a:t> </a:t>
            </a:r>
            <a:r>
              <a:rPr sz="4450" spc="325" dirty="0">
                <a:latin typeface="Cambria"/>
                <a:cs typeface="Cambria"/>
              </a:rPr>
              <a:t>ЗАХИСТ</a:t>
            </a:r>
            <a:endParaRPr sz="4450">
              <a:latin typeface="Cambria"/>
              <a:cs typeface="Cambri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62519" y="154840"/>
            <a:ext cx="16953865" cy="9678035"/>
            <a:chOff x="362519" y="154840"/>
            <a:chExt cx="16953865" cy="9678035"/>
          </a:xfrm>
        </p:grpSpPr>
        <p:sp>
          <p:nvSpPr>
            <p:cNvPr id="6" name="object 6"/>
            <p:cNvSpPr/>
            <p:nvPr/>
          </p:nvSpPr>
          <p:spPr>
            <a:xfrm>
              <a:off x="10583474" y="2739582"/>
              <a:ext cx="6675755" cy="6827520"/>
            </a:xfrm>
            <a:custGeom>
              <a:avLst/>
              <a:gdLst/>
              <a:ahLst/>
              <a:cxnLst/>
              <a:rect l="l" t="t" r="r" b="b"/>
              <a:pathLst>
                <a:path w="6675755" h="6827520">
                  <a:moveTo>
                    <a:pt x="0" y="0"/>
                  </a:moveTo>
                  <a:lnTo>
                    <a:pt x="6675684" y="0"/>
                  </a:lnTo>
                  <a:lnTo>
                    <a:pt x="6675684" y="6827115"/>
                  </a:lnTo>
                  <a:lnTo>
                    <a:pt x="0" y="6827115"/>
                  </a:lnTo>
                  <a:lnTo>
                    <a:pt x="0" y="0"/>
                  </a:lnTo>
                  <a:close/>
                </a:path>
              </a:pathLst>
            </a:custGeom>
            <a:ln w="114299">
              <a:solidFill>
                <a:srgbClr val="A08B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2519" y="154840"/>
              <a:ext cx="1904999" cy="24574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2519" y="4228646"/>
              <a:ext cx="9905999" cy="560382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93511" y="5365259"/>
              <a:ext cx="76200" cy="761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93511" y="6279659"/>
              <a:ext cx="76200" cy="761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93511" y="6965459"/>
              <a:ext cx="76200" cy="7619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0855945" y="3110279"/>
            <a:ext cx="6114415" cy="585787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72085" marR="164465" indent="-635" algn="ctr">
              <a:lnSpc>
                <a:spcPts val="1800"/>
              </a:lnSpc>
              <a:spcBef>
                <a:spcPts val="490"/>
              </a:spcBef>
            </a:pPr>
            <a:r>
              <a:rPr sz="1800" spc="135" dirty="0">
                <a:latin typeface="Cambria"/>
                <a:cs typeface="Cambria"/>
              </a:rPr>
              <a:t>За</a:t>
            </a:r>
            <a:r>
              <a:rPr sz="1800" spc="9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2023</a:t>
            </a:r>
            <a:r>
              <a:rPr sz="1800" spc="95" dirty="0">
                <a:latin typeface="Cambria"/>
                <a:cs typeface="Cambria"/>
              </a:rPr>
              <a:t> </a:t>
            </a:r>
            <a:r>
              <a:rPr sz="1800" spc="110" dirty="0">
                <a:latin typeface="Cambria"/>
                <a:cs typeface="Cambria"/>
              </a:rPr>
              <a:t>рік</a:t>
            </a:r>
            <a:r>
              <a:rPr sz="1800" spc="95" dirty="0">
                <a:latin typeface="Cambria"/>
                <a:cs typeface="Cambria"/>
              </a:rPr>
              <a:t> </a:t>
            </a:r>
            <a:r>
              <a:rPr sz="1800" spc="165" dirty="0">
                <a:latin typeface="Cambria"/>
                <a:cs typeface="Cambria"/>
              </a:rPr>
              <a:t>на</a:t>
            </a:r>
            <a:r>
              <a:rPr sz="1800" spc="95" dirty="0">
                <a:latin typeface="Cambria"/>
                <a:cs typeface="Cambria"/>
              </a:rPr>
              <a:t> </a:t>
            </a:r>
            <a:r>
              <a:rPr sz="1800" spc="145" dirty="0">
                <a:latin typeface="Cambria"/>
                <a:cs typeface="Cambria"/>
              </a:rPr>
              <a:t>соціальний</a:t>
            </a:r>
            <a:r>
              <a:rPr sz="1800" spc="100" dirty="0">
                <a:latin typeface="Cambria"/>
                <a:cs typeface="Cambria"/>
              </a:rPr>
              <a:t> </a:t>
            </a:r>
            <a:r>
              <a:rPr sz="1800" spc="120" dirty="0">
                <a:latin typeface="Cambria"/>
                <a:cs typeface="Cambria"/>
              </a:rPr>
              <a:t>захист</a:t>
            </a:r>
            <a:r>
              <a:rPr sz="1800" spc="95" dirty="0">
                <a:latin typeface="Cambria"/>
                <a:cs typeface="Cambria"/>
              </a:rPr>
              <a:t> </a:t>
            </a:r>
            <a:r>
              <a:rPr sz="1800" spc="135" dirty="0">
                <a:latin typeface="Cambria"/>
                <a:cs typeface="Cambria"/>
              </a:rPr>
              <a:t>спрямовано</a:t>
            </a:r>
            <a:r>
              <a:rPr sz="1800" spc="95" dirty="0">
                <a:latin typeface="Cambria"/>
                <a:cs typeface="Cambria"/>
              </a:rPr>
              <a:t> </a:t>
            </a:r>
            <a:r>
              <a:rPr sz="1800" b="1" spc="-25" dirty="0">
                <a:latin typeface="Cambria"/>
                <a:cs typeface="Cambria"/>
              </a:rPr>
              <a:t>11 </a:t>
            </a:r>
            <a:r>
              <a:rPr sz="1800" b="1" dirty="0">
                <a:latin typeface="Cambria"/>
                <a:cs typeface="Cambria"/>
              </a:rPr>
              <a:t>661,1</a:t>
            </a:r>
            <a:r>
              <a:rPr sz="1800" b="1" spc="95" dirty="0">
                <a:latin typeface="Cambria"/>
                <a:cs typeface="Cambria"/>
              </a:rPr>
              <a:t> </a:t>
            </a:r>
            <a:r>
              <a:rPr sz="1800" b="1" spc="105" dirty="0">
                <a:latin typeface="Cambria"/>
                <a:cs typeface="Cambria"/>
              </a:rPr>
              <a:t>тис.</a:t>
            </a:r>
            <a:r>
              <a:rPr sz="1800" b="1" spc="100" dirty="0">
                <a:latin typeface="Cambria"/>
                <a:cs typeface="Cambria"/>
              </a:rPr>
              <a:t> </a:t>
            </a:r>
            <a:r>
              <a:rPr sz="1800" b="1" spc="105" dirty="0">
                <a:latin typeface="Cambria"/>
                <a:cs typeface="Cambria"/>
              </a:rPr>
              <a:t>грн.</a:t>
            </a:r>
            <a:r>
              <a:rPr sz="1800" b="1" spc="100" dirty="0">
                <a:latin typeface="Cambria"/>
                <a:cs typeface="Cambria"/>
              </a:rPr>
              <a:t> </a:t>
            </a:r>
            <a:r>
              <a:rPr sz="1800" spc="135" dirty="0">
                <a:latin typeface="Cambria"/>
                <a:cs typeface="Cambria"/>
              </a:rPr>
              <a:t>(зменшились</a:t>
            </a:r>
            <a:r>
              <a:rPr sz="1800" spc="100" dirty="0">
                <a:latin typeface="Cambria"/>
                <a:cs typeface="Cambria"/>
              </a:rPr>
              <a:t> </a:t>
            </a:r>
            <a:r>
              <a:rPr sz="1800" spc="165" dirty="0">
                <a:latin typeface="Cambria"/>
                <a:cs typeface="Cambria"/>
              </a:rPr>
              <a:t>на</a:t>
            </a:r>
            <a:r>
              <a:rPr sz="1800" spc="9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11,2</a:t>
            </a:r>
            <a:r>
              <a:rPr sz="1800" spc="10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%).</a:t>
            </a:r>
            <a:r>
              <a:rPr sz="1800" spc="100" dirty="0">
                <a:latin typeface="Cambria"/>
                <a:cs typeface="Cambria"/>
              </a:rPr>
              <a:t>  </a:t>
            </a:r>
            <a:r>
              <a:rPr sz="1800" spc="110" dirty="0">
                <a:latin typeface="Cambria"/>
                <a:cs typeface="Cambria"/>
              </a:rPr>
              <a:t>Це </a:t>
            </a:r>
            <a:r>
              <a:rPr sz="1800" spc="114" dirty="0">
                <a:latin typeface="Cambria"/>
                <a:cs typeface="Cambria"/>
              </a:rPr>
              <a:t>пов’язано</a:t>
            </a:r>
            <a:r>
              <a:rPr sz="1800" spc="90" dirty="0">
                <a:latin typeface="Cambria"/>
                <a:cs typeface="Cambria"/>
              </a:rPr>
              <a:t> </a:t>
            </a:r>
            <a:r>
              <a:rPr sz="1800" spc="65" dirty="0">
                <a:latin typeface="Cambria"/>
                <a:cs typeface="Cambria"/>
              </a:rPr>
              <a:t>з</a:t>
            </a:r>
            <a:r>
              <a:rPr sz="1800" spc="90" dirty="0">
                <a:latin typeface="Cambria"/>
                <a:cs typeface="Cambria"/>
              </a:rPr>
              <a:t> </a:t>
            </a:r>
            <a:r>
              <a:rPr sz="1800" spc="130" dirty="0">
                <a:latin typeface="Cambria"/>
                <a:cs typeface="Cambria"/>
              </a:rPr>
              <a:t>передачею</a:t>
            </a:r>
            <a:r>
              <a:rPr sz="1800" spc="90" dirty="0">
                <a:latin typeface="Cambria"/>
                <a:cs typeface="Cambria"/>
              </a:rPr>
              <a:t> </a:t>
            </a:r>
            <a:r>
              <a:rPr sz="1800" spc="114" dirty="0">
                <a:latin typeface="Cambria"/>
                <a:cs typeface="Cambria"/>
              </a:rPr>
              <a:t>у</a:t>
            </a:r>
            <a:r>
              <a:rPr sz="1800" spc="9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2023</a:t>
            </a:r>
            <a:r>
              <a:rPr sz="1800" spc="90" dirty="0">
                <a:latin typeface="Cambria"/>
                <a:cs typeface="Cambria"/>
              </a:rPr>
              <a:t> </a:t>
            </a:r>
            <a:r>
              <a:rPr sz="1800" spc="125" dirty="0">
                <a:latin typeface="Cambria"/>
                <a:cs typeface="Cambria"/>
              </a:rPr>
              <a:t>році</a:t>
            </a:r>
            <a:r>
              <a:rPr sz="1800" spc="90" dirty="0">
                <a:latin typeface="Cambria"/>
                <a:cs typeface="Cambria"/>
              </a:rPr>
              <a:t> </a:t>
            </a:r>
            <a:r>
              <a:rPr sz="1800" spc="114" dirty="0">
                <a:latin typeface="Cambria"/>
                <a:cs typeface="Cambria"/>
              </a:rPr>
              <a:t>Центру </a:t>
            </a:r>
            <a:r>
              <a:rPr sz="1800" spc="130" dirty="0">
                <a:latin typeface="Cambria"/>
                <a:cs typeface="Cambria"/>
              </a:rPr>
              <a:t>комплексної</a:t>
            </a:r>
            <a:r>
              <a:rPr sz="1800" spc="90" dirty="0">
                <a:latin typeface="Cambria"/>
                <a:cs typeface="Cambria"/>
              </a:rPr>
              <a:t> </a:t>
            </a:r>
            <a:r>
              <a:rPr sz="1800" spc="105" dirty="0">
                <a:latin typeface="Cambria"/>
                <a:cs typeface="Cambria"/>
              </a:rPr>
              <a:t>реабілітації</a:t>
            </a:r>
            <a:r>
              <a:rPr sz="1800" spc="95" dirty="0">
                <a:latin typeface="Cambria"/>
                <a:cs typeface="Cambria"/>
              </a:rPr>
              <a:t> </a:t>
            </a:r>
            <a:r>
              <a:rPr sz="1800" spc="80" dirty="0">
                <a:latin typeface="Cambria"/>
                <a:cs typeface="Cambria"/>
              </a:rPr>
              <a:t>для</a:t>
            </a:r>
            <a:r>
              <a:rPr sz="1800" spc="95" dirty="0">
                <a:latin typeface="Cambria"/>
                <a:cs typeface="Cambria"/>
              </a:rPr>
              <a:t> </a:t>
            </a:r>
            <a:r>
              <a:rPr sz="1800" spc="90" dirty="0">
                <a:latin typeface="Cambria"/>
                <a:cs typeface="Cambria"/>
              </a:rPr>
              <a:t>осіб</a:t>
            </a:r>
            <a:r>
              <a:rPr sz="1800" spc="95" dirty="0">
                <a:latin typeface="Cambria"/>
                <a:cs typeface="Cambria"/>
              </a:rPr>
              <a:t> </a:t>
            </a:r>
            <a:r>
              <a:rPr sz="1800" spc="65" dirty="0">
                <a:latin typeface="Cambria"/>
                <a:cs typeface="Cambria"/>
              </a:rPr>
              <a:t>з</a:t>
            </a:r>
            <a:r>
              <a:rPr sz="1800" spc="95" dirty="0">
                <a:latin typeface="Cambria"/>
                <a:cs typeface="Cambria"/>
              </a:rPr>
              <a:t> </a:t>
            </a:r>
            <a:r>
              <a:rPr sz="1800" spc="110" dirty="0">
                <a:latin typeface="Cambria"/>
                <a:cs typeface="Cambria"/>
              </a:rPr>
              <a:t>інвалідністю Подільського</a:t>
            </a:r>
            <a:r>
              <a:rPr sz="1800" spc="85" dirty="0">
                <a:latin typeface="Cambria"/>
                <a:cs typeface="Cambria"/>
              </a:rPr>
              <a:t> </a:t>
            </a:r>
            <a:r>
              <a:rPr sz="1800" spc="140" dirty="0">
                <a:latin typeface="Cambria"/>
                <a:cs typeface="Cambria"/>
              </a:rPr>
              <a:t>району</a:t>
            </a:r>
            <a:r>
              <a:rPr sz="1800" spc="85" dirty="0">
                <a:latin typeface="Cambria"/>
                <a:cs typeface="Cambria"/>
              </a:rPr>
              <a:t> </a:t>
            </a:r>
            <a:r>
              <a:rPr sz="1800" spc="75" dirty="0">
                <a:latin typeface="Cambria"/>
                <a:cs typeface="Cambria"/>
              </a:rPr>
              <a:t>до</a:t>
            </a:r>
            <a:r>
              <a:rPr sz="1800" spc="85" dirty="0">
                <a:latin typeface="Cambria"/>
                <a:cs typeface="Cambria"/>
              </a:rPr>
              <a:t> </a:t>
            </a:r>
            <a:r>
              <a:rPr sz="1800" spc="110" dirty="0">
                <a:latin typeface="Cambria"/>
                <a:cs typeface="Cambria"/>
              </a:rPr>
              <a:t>сфери</a:t>
            </a:r>
            <a:r>
              <a:rPr sz="1800" spc="85" dirty="0">
                <a:latin typeface="Cambria"/>
                <a:cs typeface="Cambria"/>
              </a:rPr>
              <a:t> </a:t>
            </a:r>
            <a:r>
              <a:rPr sz="1800" spc="125" dirty="0">
                <a:latin typeface="Cambria"/>
                <a:cs typeface="Cambria"/>
              </a:rPr>
              <a:t>управління </a:t>
            </a:r>
            <a:r>
              <a:rPr sz="1800" spc="120" dirty="0">
                <a:latin typeface="Cambria"/>
                <a:cs typeface="Cambria"/>
              </a:rPr>
              <a:t>Департаменту</a:t>
            </a:r>
            <a:r>
              <a:rPr sz="1800" spc="105" dirty="0">
                <a:latin typeface="Cambria"/>
                <a:cs typeface="Cambria"/>
              </a:rPr>
              <a:t> </a:t>
            </a:r>
            <a:r>
              <a:rPr sz="1800" spc="125" dirty="0">
                <a:latin typeface="Cambria"/>
                <a:cs typeface="Cambria"/>
              </a:rPr>
              <a:t>соціальної</a:t>
            </a:r>
            <a:r>
              <a:rPr sz="1800" spc="110" dirty="0">
                <a:latin typeface="Cambria"/>
                <a:cs typeface="Cambria"/>
              </a:rPr>
              <a:t> </a:t>
            </a:r>
            <a:r>
              <a:rPr sz="1800" spc="135" dirty="0">
                <a:latin typeface="Cambria"/>
                <a:cs typeface="Cambria"/>
              </a:rPr>
              <a:t>політики</a:t>
            </a:r>
            <a:r>
              <a:rPr sz="1800" spc="105" dirty="0">
                <a:latin typeface="Cambria"/>
                <a:cs typeface="Cambria"/>
              </a:rPr>
              <a:t> </a:t>
            </a:r>
            <a:r>
              <a:rPr sz="1800" spc="125" dirty="0">
                <a:latin typeface="Cambria"/>
                <a:cs typeface="Cambria"/>
              </a:rPr>
              <a:t>виконавчого </a:t>
            </a:r>
            <a:r>
              <a:rPr sz="1800" spc="114" dirty="0">
                <a:latin typeface="Cambria"/>
                <a:cs typeface="Cambria"/>
              </a:rPr>
              <a:t>органу</a:t>
            </a:r>
            <a:r>
              <a:rPr sz="1800" spc="80" dirty="0">
                <a:latin typeface="Cambria"/>
                <a:cs typeface="Cambria"/>
              </a:rPr>
              <a:t> </a:t>
            </a:r>
            <a:r>
              <a:rPr sz="1800" spc="120" dirty="0">
                <a:latin typeface="Cambria"/>
                <a:cs typeface="Cambria"/>
              </a:rPr>
              <a:t>Київської</a:t>
            </a:r>
            <a:r>
              <a:rPr sz="1800" spc="80" dirty="0">
                <a:latin typeface="Cambria"/>
                <a:cs typeface="Cambria"/>
              </a:rPr>
              <a:t> </a:t>
            </a:r>
            <a:r>
              <a:rPr sz="1800" spc="125" dirty="0">
                <a:latin typeface="Cambria"/>
                <a:cs typeface="Cambria"/>
              </a:rPr>
              <a:t>міської</a:t>
            </a:r>
            <a:r>
              <a:rPr sz="1800" spc="80" dirty="0">
                <a:latin typeface="Cambria"/>
                <a:cs typeface="Cambria"/>
              </a:rPr>
              <a:t> </a:t>
            </a:r>
            <a:r>
              <a:rPr sz="1800" spc="125" dirty="0">
                <a:latin typeface="Cambria"/>
                <a:cs typeface="Cambria"/>
              </a:rPr>
              <a:t>ради</a:t>
            </a:r>
            <a:r>
              <a:rPr sz="1800" spc="80" dirty="0">
                <a:latin typeface="Cambria"/>
                <a:cs typeface="Cambria"/>
              </a:rPr>
              <a:t> </a:t>
            </a:r>
            <a:r>
              <a:rPr sz="1800" spc="105" dirty="0">
                <a:latin typeface="Cambria"/>
                <a:cs typeface="Cambria"/>
              </a:rPr>
              <a:t>та</a:t>
            </a:r>
            <a:r>
              <a:rPr sz="1800" spc="80" dirty="0">
                <a:latin typeface="Cambria"/>
                <a:cs typeface="Cambria"/>
              </a:rPr>
              <a:t> </a:t>
            </a:r>
            <a:r>
              <a:rPr sz="1800" spc="100" dirty="0">
                <a:latin typeface="Cambria"/>
                <a:cs typeface="Cambria"/>
              </a:rPr>
              <a:t>відповідно </a:t>
            </a:r>
            <a:r>
              <a:rPr sz="1800" spc="145" dirty="0">
                <a:latin typeface="Cambria"/>
                <a:cs typeface="Cambria"/>
              </a:rPr>
              <a:t>бюджетних</a:t>
            </a:r>
            <a:r>
              <a:rPr sz="1800" spc="90" dirty="0">
                <a:latin typeface="Cambria"/>
                <a:cs typeface="Cambria"/>
              </a:rPr>
              <a:t> </a:t>
            </a:r>
            <a:r>
              <a:rPr sz="1800" spc="135" dirty="0">
                <a:latin typeface="Cambria"/>
                <a:cs typeface="Cambria"/>
              </a:rPr>
              <a:t>коштів</a:t>
            </a:r>
            <a:r>
              <a:rPr sz="1800" spc="90" dirty="0">
                <a:latin typeface="Cambria"/>
                <a:cs typeface="Cambria"/>
              </a:rPr>
              <a:t> </a:t>
            </a:r>
            <a:r>
              <a:rPr sz="1800" spc="165" dirty="0">
                <a:latin typeface="Cambria"/>
                <a:cs typeface="Cambria"/>
              </a:rPr>
              <a:t>на</a:t>
            </a:r>
            <a:r>
              <a:rPr sz="1800" spc="95" dirty="0">
                <a:latin typeface="Cambria"/>
                <a:cs typeface="Cambria"/>
              </a:rPr>
              <a:t> </a:t>
            </a:r>
            <a:r>
              <a:rPr sz="1800" spc="100" dirty="0">
                <a:latin typeface="Cambria"/>
                <a:cs typeface="Cambria"/>
              </a:rPr>
              <a:t>його</a:t>
            </a:r>
            <a:r>
              <a:rPr sz="1800" spc="90" dirty="0">
                <a:latin typeface="Cambria"/>
                <a:cs typeface="Cambria"/>
              </a:rPr>
              <a:t> </a:t>
            </a:r>
            <a:r>
              <a:rPr sz="1800" spc="125" dirty="0">
                <a:latin typeface="Cambria"/>
                <a:cs typeface="Cambria"/>
              </a:rPr>
              <a:t>утримання.</a:t>
            </a:r>
            <a:endParaRPr sz="18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215"/>
              </a:spcBef>
            </a:pPr>
            <a:endParaRPr sz="1800">
              <a:latin typeface="Cambria"/>
              <a:cs typeface="Cambria"/>
            </a:endParaRPr>
          </a:p>
          <a:p>
            <a:pPr marL="360680" marR="389255" indent="60325">
              <a:lnSpc>
                <a:spcPts val="1800"/>
              </a:lnSpc>
            </a:pPr>
            <a:r>
              <a:rPr sz="1800" spc="175" dirty="0">
                <a:latin typeface="Cambria"/>
                <a:cs typeface="Cambria"/>
              </a:rPr>
              <a:t>На</a:t>
            </a:r>
            <a:r>
              <a:rPr sz="1800" spc="85" dirty="0">
                <a:latin typeface="Cambria"/>
                <a:cs typeface="Cambria"/>
              </a:rPr>
              <a:t> </a:t>
            </a:r>
            <a:r>
              <a:rPr sz="1800" spc="140" dirty="0">
                <a:latin typeface="Cambria"/>
                <a:cs typeface="Cambria"/>
              </a:rPr>
              <a:t>утримання</a:t>
            </a:r>
            <a:r>
              <a:rPr sz="1800" spc="85" dirty="0">
                <a:latin typeface="Cambria"/>
                <a:cs typeface="Cambria"/>
              </a:rPr>
              <a:t> </a:t>
            </a:r>
            <a:r>
              <a:rPr sz="1800" spc="105" dirty="0">
                <a:latin typeface="Cambria"/>
                <a:cs typeface="Cambria"/>
              </a:rPr>
              <a:t>та</a:t>
            </a:r>
            <a:r>
              <a:rPr sz="1800" spc="85" dirty="0">
                <a:latin typeface="Cambria"/>
                <a:cs typeface="Cambria"/>
              </a:rPr>
              <a:t> </a:t>
            </a:r>
            <a:r>
              <a:rPr sz="1800" spc="120" dirty="0">
                <a:latin typeface="Cambria"/>
                <a:cs typeface="Cambria"/>
              </a:rPr>
              <a:t>забезпечення</a:t>
            </a:r>
            <a:r>
              <a:rPr sz="1800" spc="90" dirty="0">
                <a:latin typeface="Cambria"/>
                <a:cs typeface="Cambria"/>
              </a:rPr>
              <a:t> діяльності </a:t>
            </a:r>
            <a:r>
              <a:rPr sz="1800" spc="130" dirty="0">
                <a:latin typeface="Cambria"/>
                <a:cs typeface="Cambria"/>
              </a:rPr>
              <a:t>центру</a:t>
            </a:r>
            <a:r>
              <a:rPr sz="1800" spc="85" dirty="0">
                <a:latin typeface="Cambria"/>
                <a:cs typeface="Cambria"/>
              </a:rPr>
              <a:t> </a:t>
            </a:r>
            <a:r>
              <a:rPr sz="1800" spc="145" dirty="0">
                <a:latin typeface="Cambria"/>
                <a:cs typeface="Cambria"/>
              </a:rPr>
              <a:t>соціальних</a:t>
            </a:r>
            <a:r>
              <a:rPr sz="1800" spc="90" dirty="0">
                <a:latin typeface="Cambria"/>
                <a:cs typeface="Cambria"/>
              </a:rPr>
              <a:t> </a:t>
            </a:r>
            <a:r>
              <a:rPr sz="1800" spc="145" dirty="0">
                <a:latin typeface="Cambria"/>
                <a:cs typeface="Cambria"/>
              </a:rPr>
              <a:t>служб</a:t>
            </a:r>
            <a:r>
              <a:rPr sz="1800" spc="90" dirty="0">
                <a:latin typeface="Cambria"/>
                <a:cs typeface="Cambria"/>
              </a:rPr>
              <a:t> </a:t>
            </a:r>
            <a:r>
              <a:rPr sz="1800" spc="135" dirty="0">
                <a:latin typeface="Cambria"/>
                <a:cs typeface="Cambria"/>
              </a:rPr>
              <a:t>спрямовано</a:t>
            </a:r>
            <a:r>
              <a:rPr sz="1800" spc="9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7</a:t>
            </a:r>
            <a:r>
              <a:rPr sz="1800" spc="9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442,7 </a:t>
            </a:r>
            <a:r>
              <a:rPr sz="1800" spc="110" dirty="0">
                <a:latin typeface="Cambria"/>
                <a:cs typeface="Cambria"/>
              </a:rPr>
              <a:t>тис.</a:t>
            </a:r>
            <a:r>
              <a:rPr sz="1800" spc="100" dirty="0">
                <a:latin typeface="Cambria"/>
                <a:cs typeface="Cambria"/>
              </a:rPr>
              <a:t> грн, </a:t>
            </a:r>
            <a:r>
              <a:rPr sz="1800" spc="190" dirty="0">
                <a:latin typeface="Cambria"/>
                <a:cs typeface="Cambria"/>
              </a:rPr>
              <a:t>що</a:t>
            </a:r>
            <a:r>
              <a:rPr sz="1800" spc="100" dirty="0">
                <a:latin typeface="Cambria"/>
                <a:cs typeface="Cambria"/>
              </a:rPr>
              <a:t> </a:t>
            </a:r>
            <a:r>
              <a:rPr sz="1800" spc="165" dirty="0">
                <a:latin typeface="Cambria"/>
                <a:cs typeface="Cambria"/>
              </a:rPr>
              <a:t>на</a:t>
            </a:r>
            <a:r>
              <a:rPr sz="1800" spc="10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10,5</a:t>
            </a:r>
            <a:r>
              <a:rPr sz="1800" spc="10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%</a:t>
            </a:r>
            <a:r>
              <a:rPr sz="1800" spc="100" dirty="0">
                <a:latin typeface="Cambria"/>
                <a:cs typeface="Cambria"/>
              </a:rPr>
              <a:t> </a:t>
            </a:r>
            <a:r>
              <a:rPr sz="1800" spc="135" dirty="0">
                <a:latin typeface="Cambria"/>
                <a:cs typeface="Cambria"/>
              </a:rPr>
              <a:t>більше</a:t>
            </a:r>
            <a:r>
              <a:rPr sz="1800" spc="105" dirty="0">
                <a:latin typeface="Cambria"/>
                <a:cs typeface="Cambria"/>
              </a:rPr>
              <a:t> </a:t>
            </a:r>
            <a:r>
              <a:rPr sz="1800" spc="195" dirty="0">
                <a:latin typeface="Cambria"/>
                <a:cs typeface="Cambria"/>
              </a:rPr>
              <a:t>ніж</a:t>
            </a:r>
            <a:r>
              <a:rPr sz="1800" spc="100" dirty="0">
                <a:latin typeface="Cambria"/>
                <a:cs typeface="Cambria"/>
              </a:rPr>
              <a:t> </a:t>
            </a:r>
            <a:r>
              <a:rPr sz="1800" spc="114" dirty="0">
                <a:latin typeface="Cambria"/>
                <a:cs typeface="Cambria"/>
              </a:rPr>
              <a:t>у</a:t>
            </a:r>
            <a:r>
              <a:rPr sz="1800" spc="10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2022</a:t>
            </a:r>
            <a:r>
              <a:rPr sz="1800" spc="100" dirty="0">
                <a:latin typeface="Cambria"/>
                <a:cs typeface="Cambria"/>
              </a:rPr>
              <a:t> </a:t>
            </a:r>
            <a:r>
              <a:rPr sz="1800" spc="95" dirty="0">
                <a:latin typeface="Cambria"/>
                <a:cs typeface="Cambria"/>
              </a:rPr>
              <a:t>році.</a:t>
            </a:r>
            <a:endParaRPr sz="1800">
              <a:latin typeface="Cambria"/>
              <a:cs typeface="Cambria"/>
            </a:endParaRPr>
          </a:p>
          <a:p>
            <a:pPr marL="360680" marR="188595" indent="60325">
              <a:lnSpc>
                <a:spcPts val="1800"/>
              </a:lnSpc>
              <a:spcBef>
                <a:spcPts val="1800"/>
              </a:spcBef>
            </a:pPr>
            <a:r>
              <a:rPr sz="1800" spc="175" dirty="0">
                <a:latin typeface="Cambria"/>
                <a:cs typeface="Cambria"/>
              </a:rPr>
              <a:t>На</a:t>
            </a:r>
            <a:r>
              <a:rPr sz="1800" spc="80" dirty="0">
                <a:latin typeface="Cambria"/>
                <a:cs typeface="Cambria"/>
              </a:rPr>
              <a:t> </a:t>
            </a:r>
            <a:r>
              <a:rPr sz="1800" spc="120" dirty="0">
                <a:latin typeface="Cambria"/>
                <a:cs typeface="Cambria"/>
              </a:rPr>
              <a:t>заходи</a:t>
            </a:r>
            <a:r>
              <a:rPr sz="1800" spc="80" dirty="0">
                <a:latin typeface="Cambria"/>
                <a:cs typeface="Cambria"/>
              </a:rPr>
              <a:t> </a:t>
            </a:r>
            <a:r>
              <a:rPr sz="1800" spc="135" dirty="0">
                <a:latin typeface="Cambria"/>
                <a:cs typeface="Cambria"/>
              </a:rPr>
              <a:t>державної</a:t>
            </a:r>
            <a:r>
              <a:rPr sz="1800" spc="80" dirty="0">
                <a:latin typeface="Cambria"/>
                <a:cs typeface="Cambria"/>
              </a:rPr>
              <a:t> </a:t>
            </a:r>
            <a:r>
              <a:rPr sz="1800" spc="135" dirty="0">
                <a:latin typeface="Cambria"/>
                <a:cs typeface="Cambria"/>
              </a:rPr>
              <a:t>політики</a:t>
            </a:r>
            <a:r>
              <a:rPr sz="1800" spc="80" dirty="0">
                <a:latin typeface="Cambria"/>
                <a:cs typeface="Cambria"/>
              </a:rPr>
              <a:t> </a:t>
            </a:r>
            <a:r>
              <a:rPr sz="1800" spc="65" dirty="0">
                <a:latin typeface="Cambria"/>
                <a:cs typeface="Cambria"/>
              </a:rPr>
              <a:t>з</a:t>
            </a:r>
            <a:r>
              <a:rPr sz="1800" spc="85" dirty="0">
                <a:latin typeface="Cambria"/>
                <a:cs typeface="Cambria"/>
              </a:rPr>
              <a:t> </a:t>
            </a:r>
            <a:r>
              <a:rPr sz="1800" spc="155" dirty="0">
                <a:latin typeface="Cambria"/>
                <a:cs typeface="Cambria"/>
              </a:rPr>
              <a:t>питань</a:t>
            </a:r>
            <a:r>
              <a:rPr sz="1800" spc="80" dirty="0">
                <a:latin typeface="Cambria"/>
                <a:cs typeface="Cambria"/>
              </a:rPr>
              <a:t> </a:t>
            </a:r>
            <a:r>
              <a:rPr sz="1800" spc="105" dirty="0">
                <a:latin typeface="Cambria"/>
                <a:cs typeface="Cambria"/>
              </a:rPr>
              <a:t>сім’ї</a:t>
            </a:r>
            <a:r>
              <a:rPr sz="1800" spc="80" dirty="0">
                <a:latin typeface="Cambria"/>
                <a:cs typeface="Cambria"/>
              </a:rPr>
              <a:t> </a:t>
            </a:r>
            <a:r>
              <a:rPr sz="1800" spc="-50" dirty="0">
                <a:latin typeface="Cambria"/>
                <a:cs typeface="Cambria"/>
              </a:rPr>
              <a:t>– </a:t>
            </a:r>
            <a:r>
              <a:rPr sz="1800" dirty="0">
                <a:latin typeface="Cambria"/>
                <a:cs typeface="Cambria"/>
              </a:rPr>
              <a:t>59,6</a:t>
            </a:r>
            <a:r>
              <a:rPr sz="1800" spc="140" dirty="0">
                <a:latin typeface="Cambria"/>
                <a:cs typeface="Cambria"/>
              </a:rPr>
              <a:t> </a:t>
            </a:r>
            <a:r>
              <a:rPr sz="1800" spc="110" dirty="0">
                <a:latin typeface="Cambria"/>
                <a:cs typeface="Cambria"/>
              </a:rPr>
              <a:t>тис.</a:t>
            </a:r>
            <a:r>
              <a:rPr sz="1800" spc="140" dirty="0">
                <a:latin typeface="Cambria"/>
                <a:cs typeface="Cambria"/>
              </a:rPr>
              <a:t> </a:t>
            </a:r>
            <a:r>
              <a:rPr sz="1800" spc="80" dirty="0">
                <a:latin typeface="Cambria"/>
                <a:cs typeface="Cambria"/>
              </a:rPr>
              <a:t>грн.</a:t>
            </a:r>
            <a:endParaRPr sz="1800">
              <a:latin typeface="Cambria"/>
              <a:cs typeface="Cambria"/>
            </a:endParaRPr>
          </a:p>
          <a:p>
            <a:pPr marL="360680" marR="227329" indent="60325">
              <a:lnSpc>
                <a:spcPts val="1800"/>
              </a:lnSpc>
              <a:spcBef>
                <a:spcPts val="1800"/>
              </a:spcBef>
            </a:pPr>
            <a:r>
              <a:rPr sz="1800" spc="175" dirty="0">
                <a:latin typeface="Cambria"/>
                <a:cs typeface="Cambria"/>
              </a:rPr>
              <a:t>На</a:t>
            </a:r>
            <a:r>
              <a:rPr sz="1800" spc="100" dirty="0">
                <a:latin typeface="Cambria"/>
                <a:cs typeface="Cambria"/>
              </a:rPr>
              <a:t> </a:t>
            </a:r>
            <a:r>
              <a:rPr sz="1800" spc="125" dirty="0">
                <a:latin typeface="Cambria"/>
                <a:cs typeface="Cambria"/>
              </a:rPr>
              <a:t>підтримку</a:t>
            </a:r>
            <a:r>
              <a:rPr sz="1800" spc="100" dirty="0">
                <a:latin typeface="Cambria"/>
                <a:cs typeface="Cambria"/>
              </a:rPr>
              <a:t> </a:t>
            </a:r>
            <a:r>
              <a:rPr sz="1800" spc="135" dirty="0">
                <a:latin typeface="Cambria"/>
                <a:cs typeface="Cambria"/>
              </a:rPr>
              <a:t>функціонування</a:t>
            </a:r>
            <a:r>
              <a:rPr sz="1800" spc="10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4</a:t>
            </a:r>
            <a:r>
              <a:rPr sz="1800" spc="105" dirty="0">
                <a:latin typeface="Cambria"/>
                <a:cs typeface="Cambria"/>
              </a:rPr>
              <a:t> </a:t>
            </a:r>
            <a:r>
              <a:rPr sz="1800" spc="125" dirty="0">
                <a:latin typeface="Cambria"/>
                <a:cs typeface="Cambria"/>
              </a:rPr>
              <a:t>дитячих </a:t>
            </a:r>
            <a:r>
              <a:rPr sz="1800" spc="120" dirty="0">
                <a:latin typeface="Cambria"/>
                <a:cs typeface="Cambria"/>
              </a:rPr>
              <a:t>будинків</a:t>
            </a:r>
            <a:r>
              <a:rPr sz="1800" spc="105" dirty="0">
                <a:latin typeface="Cambria"/>
                <a:cs typeface="Cambria"/>
              </a:rPr>
              <a:t> </a:t>
            </a:r>
            <a:r>
              <a:rPr sz="1800" spc="120" dirty="0">
                <a:latin typeface="Cambria"/>
                <a:cs typeface="Cambria"/>
              </a:rPr>
              <a:t>сімейного</a:t>
            </a:r>
            <a:r>
              <a:rPr sz="1800" spc="110" dirty="0">
                <a:latin typeface="Cambria"/>
                <a:cs typeface="Cambria"/>
              </a:rPr>
              <a:t> </a:t>
            </a:r>
            <a:r>
              <a:rPr sz="1800" spc="140" dirty="0">
                <a:latin typeface="Cambria"/>
                <a:cs typeface="Cambria"/>
              </a:rPr>
              <a:t>типу</a:t>
            </a:r>
            <a:r>
              <a:rPr sz="1800" spc="10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–</a:t>
            </a:r>
            <a:r>
              <a:rPr sz="1800" spc="11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134,5</a:t>
            </a:r>
            <a:r>
              <a:rPr sz="1800" spc="105" dirty="0">
                <a:latin typeface="Cambria"/>
                <a:cs typeface="Cambria"/>
              </a:rPr>
              <a:t> </a:t>
            </a:r>
            <a:r>
              <a:rPr sz="1800" spc="110" dirty="0">
                <a:latin typeface="Cambria"/>
                <a:cs typeface="Cambria"/>
              </a:rPr>
              <a:t>тис. гривень, </a:t>
            </a:r>
            <a:r>
              <a:rPr sz="1800" spc="190" dirty="0">
                <a:latin typeface="Cambria"/>
                <a:cs typeface="Cambria"/>
              </a:rPr>
              <a:t>що</a:t>
            </a:r>
            <a:r>
              <a:rPr sz="1800" spc="100" dirty="0">
                <a:latin typeface="Cambria"/>
                <a:cs typeface="Cambria"/>
              </a:rPr>
              <a:t> </a:t>
            </a:r>
            <a:r>
              <a:rPr sz="1800" spc="114" dirty="0">
                <a:latin typeface="Cambria"/>
                <a:cs typeface="Cambria"/>
              </a:rPr>
              <a:t>у</a:t>
            </a:r>
            <a:r>
              <a:rPr sz="1800" spc="10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9,5</a:t>
            </a:r>
            <a:r>
              <a:rPr sz="1800" spc="105" dirty="0">
                <a:latin typeface="Cambria"/>
                <a:cs typeface="Cambria"/>
              </a:rPr>
              <a:t> </a:t>
            </a:r>
            <a:r>
              <a:rPr sz="1800" spc="110" dirty="0">
                <a:latin typeface="Cambria"/>
                <a:cs typeface="Cambria"/>
              </a:rPr>
              <a:t>разів</a:t>
            </a:r>
            <a:r>
              <a:rPr sz="1800" spc="100" dirty="0">
                <a:latin typeface="Cambria"/>
                <a:cs typeface="Cambria"/>
              </a:rPr>
              <a:t> </a:t>
            </a:r>
            <a:r>
              <a:rPr sz="1800" spc="135" dirty="0">
                <a:latin typeface="Cambria"/>
                <a:cs typeface="Cambria"/>
              </a:rPr>
              <a:t>більше</a:t>
            </a:r>
            <a:r>
              <a:rPr sz="1800" spc="100" dirty="0">
                <a:latin typeface="Cambria"/>
                <a:cs typeface="Cambria"/>
              </a:rPr>
              <a:t> </a:t>
            </a:r>
            <a:r>
              <a:rPr sz="1800" spc="140" dirty="0">
                <a:latin typeface="Cambria"/>
                <a:cs typeface="Cambria"/>
              </a:rPr>
              <a:t>показника</a:t>
            </a:r>
            <a:r>
              <a:rPr sz="1800" spc="105" dirty="0">
                <a:latin typeface="Cambria"/>
                <a:cs typeface="Cambria"/>
              </a:rPr>
              <a:t> попереднього </a:t>
            </a:r>
            <a:r>
              <a:rPr sz="1800" spc="100" dirty="0">
                <a:latin typeface="Cambria"/>
                <a:cs typeface="Cambria"/>
              </a:rPr>
              <a:t>року.</a:t>
            </a:r>
            <a:endParaRPr sz="1800">
              <a:latin typeface="Cambria"/>
              <a:cs typeface="Cambria"/>
            </a:endParaRPr>
          </a:p>
          <a:p>
            <a:pPr marL="12700" marR="5080" algn="ctr">
              <a:lnSpc>
                <a:spcPts val="1800"/>
              </a:lnSpc>
              <a:spcBef>
                <a:spcPts val="1800"/>
              </a:spcBef>
            </a:pPr>
            <a:r>
              <a:rPr sz="1800" spc="150" dirty="0">
                <a:latin typeface="Cambria"/>
                <a:cs typeface="Cambria"/>
              </a:rPr>
              <a:t>У</a:t>
            </a:r>
            <a:r>
              <a:rPr sz="1800" spc="85" dirty="0">
                <a:latin typeface="Cambria"/>
                <a:cs typeface="Cambria"/>
              </a:rPr>
              <a:t> </a:t>
            </a:r>
            <a:r>
              <a:rPr sz="1800" spc="120" dirty="0">
                <a:latin typeface="Cambria"/>
                <a:cs typeface="Cambria"/>
              </a:rPr>
              <a:t>звітному</a:t>
            </a:r>
            <a:r>
              <a:rPr sz="1800" spc="90" dirty="0">
                <a:latin typeface="Cambria"/>
                <a:cs typeface="Cambria"/>
              </a:rPr>
              <a:t> </a:t>
            </a:r>
            <a:r>
              <a:rPr sz="1800" spc="125" dirty="0">
                <a:latin typeface="Cambria"/>
                <a:cs typeface="Cambria"/>
              </a:rPr>
              <a:t>році</a:t>
            </a:r>
            <a:r>
              <a:rPr sz="1800" spc="85" dirty="0">
                <a:latin typeface="Cambria"/>
                <a:cs typeface="Cambria"/>
              </a:rPr>
              <a:t> </a:t>
            </a:r>
            <a:r>
              <a:rPr sz="1800" spc="100" dirty="0">
                <a:latin typeface="Cambria"/>
                <a:cs typeface="Cambria"/>
              </a:rPr>
              <a:t>за</a:t>
            </a:r>
            <a:r>
              <a:rPr sz="1800" spc="90" dirty="0">
                <a:latin typeface="Cambria"/>
                <a:cs typeface="Cambria"/>
              </a:rPr>
              <a:t> </a:t>
            </a:r>
            <a:r>
              <a:rPr sz="1800" spc="135" dirty="0">
                <a:latin typeface="Cambria"/>
                <a:cs typeface="Cambria"/>
              </a:rPr>
              <a:t>рахунок</a:t>
            </a:r>
            <a:r>
              <a:rPr sz="1800" spc="85" dirty="0">
                <a:latin typeface="Cambria"/>
                <a:cs typeface="Cambria"/>
              </a:rPr>
              <a:t> </a:t>
            </a:r>
            <a:r>
              <a:rPr sz="1800" spc="130" dirty="0">
                <a:latin typeface="Cambria"/>
                <a:cs typeface="Cambria"/>
              </a:rPr>
              <a:t>субвенцій</a:t>
            </a:r>
            <a:r>
              <a:rPr sz="1800" spc="90" dirty="0">
                <a:latin typeface="Cambria"/>
                <a:cs typeface="Cambria"/>
              </a:rPr>
              <a:t> </a:t>
            </a:r>
            <a:r>
              <a:rPr sz="1800" spc="65" dirty="0">
                <a:latin typeface="Cambria"/>
                <a:cs typeface="Cambria"/>
              </a:rPr>
              <a:t>з</a:t>
            </a:r>
            <a:r>
              <a:rPr sz="1800" spc="85" dirty="0">
                <a:latin typeface="Cambria"/>
                <a:cs typeface="Cambria"/>
              </a:rPr>
              <a:t> </a:t>
            </a:r>
            <a:r>
              <a:rPr sz="1800" spc="114" dirty="0">
                <a:latin typeface="Cambria"/>
                <a:cs typeface="Cambria"/>
              </a:rPr>
              <a:t>державного </a:t>
            </a:r>
            <a:r>
              <a:rPr sz="1800" spc="130" dirty="0">
                <a:latin typeface="Cambria"/>
                <a:cs typeface="Cambria"/>
              </a:rPr>
              <a:t>бюджету</a:t>
            </a:r>
            <a:r>
              <a:rPr sz="1800" spc="105" dirty="0">
                <a:latin typeface="Cambria"/>
                <a:cs typeface="Cambria"/>
              </a:rPr>
              <a:t> </a:t>
            </a:r>
            <a:r>
              <a:rPr sz="1800" spc="130" dirty="0">
                <a:latin typeface="Cambria"/>
                <a:cs typeface="Cambria"/>
              </a:rPr>
              <a:t>використано</a:t>
            </a:r>
            <a:r>
              <a:rPr sz="1800" spc="11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66</a:t>
            </a:r>
            <a:r>
              <a:rPr sz="1800" spc="11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190,8</a:t>
            </a:r>
            <a:r>
              <a:rPr sz="1800" spc="110" dirty="0">
                <a:latin typeface="Cambria"/>
                <a:cs typeface="Cambria"/>
              </a:rPr>
              <a:t> тис. грн </a:t>
            </a:r>
            <a:r>
              <a:rPr sz="1800" spc="165" dirty="0">
                <a:latin typeface="Cambria"/>
                <a:cs typeface="Cambria"/>
              </a:rPr>
              <a:t>на</a:t>
            </a:r>
            <a:r>
              <a:rPr sz="1800" spc="110" dirty="0">
                <a:latin typeface="Cambria"/>
                <a:cs typeface="Cambria"/>
              </a:rPr>
              <a:t> </a:t>
            </a:r>
            <a:r>
              <a:rPr sz="1800" spc="125" dirty="0">
                <a:latin typeface="Cambria"/>
                <a:cs typeface="Cambria"/>
              </a:rPr>
              <a:t>виплату </a:t>
            </a:r>
            <a:r>
              <a:rPr sz="1800" spc="114" dirty="0">
                <a:latin typeface="Cambria"/>
                <a:cs typeface="Cambria"/>
              </a:rPr>
              <a:t>грошової</a:t>
            </a:r>
            <a:r>
              <a:rPr sz="1800" spc="85" dirty="0">
                <a:latin typeface="Cambria"/>
                <a:cs typeface="Cambria"/>
              </a:rPr>
              <a:t> </a:t>
            </a:r>
            <a:r>
              <a:rPr sz="1800" spc="140" dirty="0">
                <a:latin typeface="Cambria"/>
                <a:cs typeface="Cambria"/>
              </a:rPr>
              <a:t>компенсації</a:t>
            </a:r>
            <a:r>
              <a:rPr sz="1800" spc="90" dirty="0">
                <a:latin typeface="Cambria"/>
                <a:cs typeface="Cambria"/>
              </a:rPr>
              <a:t> </a:t>
            </a:r>
            <a:r>
              <a:rPr sz="1800" spc="100" dirty="0">
                <a:latin typeface="Cambria"/>
                <a:cs typeface="Cambria"/>
              </a:rPr>
              <a:t>за</a:t>
            </a:r>
            <a:r>
              <a:rPr sz="1800" spc="90" dirty="0">
                <a:latin typeface="Cambria"/>
                <a:cs typeface="Cambria"/>
              </a:rPr>
              <a:t> </a:t>
            </a:r>
            <a:r>
              <a:rPr sz="1800" spc="160" dirty="0">
                <a:latin typeface="Cambria"/>
                <a:cs typeface="Cambria"/>
              </a:rPr>
              <a:t>належні</a:t>
            </a:r>
            <a:r>
              <a:rPr sz="1800" spc="90" dirty="0">
                <a:latin typeface="Cambria"/>
                <a:cs typeface="Cambria"/>
              </a:rPr>
              <a:t> </a:t>
            </a:r>
            <a:r>
              <a:rPr sz="1800" spc="80" dirty="0">
                <a:latin typeface="Cambria"/>
                <a:cs typeface="Cambria"/>
              </a:rPr>
              <a:t>для</a:t>
            </a:r>
            <a:r>
              <a:rPr sz="1800" spc="90" dirty="0">
                <a:latin typeface="Cambria"/>
                <a:cs typeface="Cambria"/>
              </a:rPr>
              <a:t> </a:t>
            </a:r>
            <a:r>
              <a:rPr sz="1800" spc="130" dirty="0">
                <a:latin typeface="Cambria"/>
                <a:cs typeface="Cambria"/>
              </a:rPr>
              <a:t>отримання </a:t>
            </a:r>
            <a:r>
              <a:rPr sz="1800" spc="175" dirty="0">
                <a:latin typeface="Cambria"/>
                <a:cs typeface="Cambria"/>
              </a:rPr>
              <a:t>жилі</a:t>
            </a:r>
            <a:r>
              <a:rPr sz="1800" spc="90" dirty="0">
                <a:latin typeface="Cambria"/>
                <a:cs typeface="Cambria"/>
              </a:rPr>
              <a:t> </a:t>
            </a:r>
            <a:r>
              <a:rPr sz="1800" spc="155" dirty="0">
                <a:latin typeface="Cambria"/>
                <a:cs typeface="Cambria"/>
              </a:rPr>
              <a:t>приміщення</a:t>
            </a:r>
            <a:r>
              <a:rPr sz="1800" spc="95" dirty="0">
                <a:latin typeface="Cambria"/>
                <a:cs typeface="Cambria"/>
              </a:rPr>
              <a:t> </a:t>
            </a:r>
            <a:r>
              <a:rPr sz="1800" spc="80" dirty="0">
                <a:latin typeface="Cambria"/>
                <a:cs typeface="Cambria"/>
              </a:rPr>
              <a:t>для</a:t>
            </a:r>
            <a:r>
              <a:rPr sz="1800" spc="90" dirty="0">
                <a:latin typeface="Cambria"/>
                <a:cs typeface="Cambria"/>
              </a:rPr>
              <a:t> </a:t>
            </a:r>
            <a:r>
              <a:rPr sz="1800" spc="145" dirty="0">
                <a:latin typeface="Cambria"/>
                <a:cs typeface="Cambria"/>
              </a:rPr>
              <a:t>окремих</a:t>
            </a:r>
            <a:r>
              <a:rPr sz="1800" spc="95" dirty="0">
                <a:latin typeface="Cambria"/>
                <a:cs typeface="Cambria"/>
              </a:rPr>
              <a:t> </a:t>
            </a:r>
            <a:r>
              <a:rPr sz="1800" spc="105" dirty="0">
                <a:latin typeface="Cambria"/>
                <a:cs typeface="Cambria"/>
              </a:rPr>
              <a:t>категорій</a:t>
            </a:r>
            <a:r>
              <a:rPr sz="1800" spc="90" dirty="0">
                <a:latin typeface="Cambria"/>
                <a:cs typeface="Cambria"/>
              </a:rPr>
              <a:t> </a:t>
            </a:r>
            <a:r>
              <a:rPr sz="1800" spc="70" dirty="0">
                <a:latin typeface="Cambria"/>
                <a:cs typeface="Cambria"/>
              </a:rPr>
              <a:t>осіб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24173" y="2758827"/>
            <a:ext cx="7518400" cy="756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57960" marR="5080" indent="-1445895">
              <a:lnSpc>
                <a:spcPct val="114100"/>
              </a:lnSpc>
              <a:spcBef>
                <a:spcPts val="95"/>
              </a:spcBef>
              <a:tabLst>
                <a:tab pos="1546225" algn="l"/>
                <a:tab pos="1927860" algn="l"/>
                <a:tab pos="2057400" algn="l"/>
                <a:tab pos="3605529" algn="l"/>
                <a:tab pos="4005579" algn="l"/>
                <a:tab pos="4532630" algn="l"/>
                <a:tab pos="5462270" algn="l"/>
                <a:tab pos="6199505" algn="l"/>
              </a:tabLst>
            </a:pPr>
            <a:r>
              <a:rPr sz="2100" b="1" spc="305" dirty="0">
                <a:solidFill>
                  <a:srgbClr val="3F3C2E"/>
                </a:solidFill>
                <a:latin typeface="Cambria"/>
                <a:cs typeface="Cambria"/>
              </a:rPr>
              <a:t>Видатки</a:t>
            </a:r>
            <a:r>
              <a:rPr sz="2100" b="1" dirty="0">
                <a:solidFill>
                  <a:srgbClr val="3F3C2E"/>
                </a:solidFill>
                <a:latin typeface="Cambria"/>
                <a:cs typeface="Cambria"/>
              </a:rPr>
              <a:t>		</a:t>
            </a:r>
            <a:r>
              <a:rPr sz="2100" b="1" spc="220" dirty="0">
                <a:solidFill>
                  <a:srgbClr val="3F3C2E"/>
                </a:solidFill>
                <a:latin typeface="Cambria"/>
                <a:cs typeface="Cambria"/>
              </a:rPr>
              <a:t>по</a:t>
            </a:r>
            <a:r>
              <a:rPr sz="2100" b="1" dirty="0">
                <a:solidFill>
                  <a:srgbClr val="3F3C2E"/>
                </a:solidFill>
                <a:latin typeface="Cambria"/>
                <a:cs typeface="Cambria"/>
              </a:rPr>
              <a:t>		</a:t>
            </a:r>
            <a:r>
              <a:rPr sz="2100" b="1" spc="370" dirty="0">
                <a:solidFill>
                  <a:srgbClr val="3F3C2E"/>
                </a:solidFill>
                <a:latin typeface="Cambria"/>
                <a:cs typeface="Cambria"/>
              </a:rPr>
              <a:t>програмах</a:t>
            </a:r>
            <a:r>
              <a:rPr sz="2100" b="1" dirty="0">
                <a:solidFill>
                  <a:srgbClr val="3F3C2E"/>
                </a:solidFill>
                <a:latin typeface="Cambria"/>
                <a:cs typeface="Cambria"/>
              </a:rPr>
              <a:t>	</a:t>
            </a:r>
            <a:r>
              <a:rPr sz="2100" b="1" spc="330" dirty="0">
                <a:solidFill>
                  <a:srgbClr val="3F3C2E"/>
                </a:solidFill>
                <a:latin typeface="Cambria"/>
                <a:cs typeface="Cambria"/>
              </a:rPr>
              <a:t>соціального</a:t>
            </a:r>
            <a:r>
              <a:rPr sz="2100" b="1" dirty="0">
                <a:solidFill>
                  <a:srgbClr val="3F3C2E"/>
                </a:solidFill>
                <a:latin typeface="Cambria"/>
                <a:cs typeface="Cambria"/>
              </a:rPr>
              <a:t>	</a:t>
            </a:r>
            <a:r>
              <a:rPr sz="2100" b="1" spc="340" dirty="0">
                <a:solidFill>
                  <a:srgbClr val="3F3C2E"/>
                </a:solidFill>
                <a:latin typeface="Cambria"/>
                <a:cs typeface="Cambria"/>
              </a:rPr>
              <a:t>захисту </a:t>
            </a:r>
            <a:r>
              <a:rPr sz="2100" b="1" spc="215" dirty="0">
                <a:solidFill>
                  <a:srgbClr val="3F3C2E"/>
                </a:solidFill>
                <a:latin typeface="Cambria"/>
                <a:cs typeface="Cambria"/>
              </a:rPr>
              <a:t>за</a:t>
            </a:r>
            <a:r>
              <a:rPr sz="2100" b="1" dirty="0">
                <a:solidFill>
                  <a:srgbClr val="3F3C2E"/>
                </a:solidFill>
                <a:latin typeface="Cambria"/>
                <a:cs typeface="Cambria"/>
              </a:rPr>
              <a:t>	</a:t>
            </a:r>
            <a:r>
              <a:rPr sz="2100" b="1" spc="110" dirty="0">
                <a:solidFill>
                  <a:srgbClr val="3F3C2E"/>
                </a:solidFill>
                <a:latin typeface="Cambria"/>
                <a:cs typeface="Cambria"/>
              </a:rPr>
              <a:t>2022</a:t>
            </a:r>
            <a:r>
              <a:rPr sz="2100" b="1" spc="-204" dirty="0">
                <a:solidFill>
                  <a:srgbClr val="3F3C2E"/>
                </a:solidFill>
                <a:latin typeface="Cambria"/>
                <a:cs typeface="Cambria"/>
              </a:rPr>
              <a:t> </a:t>
            </a:r>
            <a:r>
              <a:rPr sz="2100" b="1" spc="-65" dirty="0">
                <a:solidFill>
                  <a:srgbClr val="3F3C2E"/>
                </a:solidFill>
                <a:latin typeface="Cambria"/>
                <a:cs typeface="Cambria"/>
              </a:rPr>
              <a:t>-</a:t>
            </a:r>
            <a:r>
              <a:rPr sz="2100" b="1" spc="-200" dirty="0">
                <a:solidFill>
                  <a:srgbClr val="3F3C2E"/>
                </a:solidFill>
                <a:latin typeface="Cambria"/>
                <a:cs typeface="Cambria"/>
              </a:rPr>
              <a:t> </a:t>
            </a:r>
            <a:r>
              <a:rPr sz="2100" b="1" spc="90" dirty="0">
                <a:solidFill>
                  <a:srgbClr val="3F3C2E"/>
                </a:solidFill>
                <a:latin typeface="Cambria"/>
                <a:cs typeface="Cambria"/>
              </a:rPr>
              <a:t>2023</a:t>
            </a:r>
            <a:r>
              <a:rPr sz="2100" b="1" dirty="0">
                <a:solidFill>
                  <a:srgbClr val="3F3C2E"/>
                </a:solidFill>
                <a:latin typeface="Cambria"/>
                <a:cs typeface="Cambria"/>
              </a:rPr>
              <a:t>	</a:t>
            </a:r>
            <a:r>
              <a:rPr sz="2100" b="1" spc="280" dirty="0">
                <a:solidFill>
                  <a:srgbClr val="3F3C2E"/>
                </a:solidFill>
                <a:latin typeface="Cambria"/>
                <a:cs typeface="Cambria"/>
              </a:rPr>
              <a:t>роки</a:t>
            </a:r>
            <a:r>
              <a:rPr sz="2100" b="1" dirty="0">
                <a:solidFill>
                  <a:srgbClr val="3F3C2E"/>
                </a:solidFill>
                <a:latin typeface="Cambria"/>
                <a:cs typeface="Cambria"/>
              </a:rPr>
              <a:t>	</a:t>
            </a:r>
            <a:r>
              <a:rPr sz="2100" b="1" spc="-25" dirty="0">
                <a:solidFill>
                  <a:srgbClr val="3F3C2E"/>
                </a:solidFill>
                <a:latin typeface="Cambria"/>
                <a:cs typeface="Cambria"/>
              </a:rPr>
              <a:t>(</a:t>
            </a:r>
            <a:r>
              <a:rPr sz="2100" b="1" spc="-204" dirty="0">
                <a:solidFill>
                  <a:srgbClr val="3F3C2E"/>
                </a:solidFill>
                <a:latin typeface="Cambria"/>
                <a:cs typeface="Cambria"/>
              </a:rPr>
              <a:t> </a:t>
            </a:r>
            <a:r>
              <a:rPr sz="2100" b="1" spc="285" dirty="0">
                <a:solidFill>
                  <a:srgbClr val="3F3C2E"/>
                </a:solidFill>
                <a:latin typeface="Cambria"/>
                <a:cs typeface="Cambria"/>
              </a:rPr>
              <a:t>тис.</a:t>
            </a:r>
            <a:r>
              <a:rPr sz="2100" b="1" dirty="0">
                <a:solidFill>
                  <a:srgbClr val="3F3C2E"/>
                </a:solidFill>
                <a:latin typeface="Cambria"/>
                <a:cs typeface="Cambria"/>
              </a:rPr>
              <a:t>	</a:t>
            </a:r>
            <a:r>
              <a:rPr sz="2100" b="1" spc="250" dirty="0">
                <a:solidFill>
                  <a:srgbClr val="3F3C2E"/>
                </a:solidFill>
                <a:latin typeface="Cambria"/>
                <a:cs typeface="Cambria"/>
              </a:rPr>
              <a:t>грн)</a:t>
            </a:r>
            <a:endParaRPr sz="21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967416"/>
            <a:ext cx="7094855" cy="5307330"/>
          </a:xfrm>
          <a:custGeom>
            <a:avLst/>
            <a:gdLst/>
            <a:ahLst/>
            <a:cxnLst/>
            <a:rect l="l" t="t" r="r" b="b"/>
            <a:pathLst>
              <a:path w="7094855" h="5307330">
                <a:moveTo>
                  <a:pt x="0" y="5307199"/>
                </a:moveTo>
                <a:lnTo>
                  <a:pt x="7094819" y="5307199"/>
                </a:lnTo>
                <a:lnTo>
                  <a:pt x="7094819" y="0"/>
                </a:lnTo>
                <a:lnTo>
                  <a:pt x="0" y="0"/>
                </a:lnTo>
                <a:lnTo>
                  <a:pt x="0" y="5307199"/>
                </a:lnTo>
                <a:close/>
              </a:path>
            </a:pathLst>
          </a:custGeom>
          <a:solidFill>
            <a:srgbClr val="A08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1"/>
            <a:ext cx="7094855" cy="2192655"/>
            <a:chOff x="0" y="-1"/>
            <a:chExt cx="7094855" cy="2192655"/>
          </a:xfrm>
        </p:grpSpPr>
        <p:sp>
          <p:nvSpPr>
            <p:cNvPr id="4" name="object 4"/>
            <p:cNvSpPr/>
            <p:nvPr/>
          </p:nvSpPr>
          <p:spPr>
            <a:xfrm>
              <a:off x="0" y="-1"/>
              <a:ext cx="7094855" cy="2014855"/>
            </a:xfrm>
            <a:custGeom>
              <a:avLst/>
              <a:gdLst/>
              <a:ahLst/>
              <a:cxnLst/>
              <a:rect l="l" t="t" r="r" b="b"/>
              <a:pathLst>
                <a:path w="7094855" h="2014855">
                  <a:moveTo>
                    <a:pt x="0" y="2014668"/>
                  </a:moveTo>
                  <a:lnTo>
                    <a:pt x="7094819" y="2014668"/>
                  </a:lnTo>
                  <a:lnTo>
                    <a:pt x="7094819" y="0"/>
                  </a:lnTo>
                  <a:lnTo>
                    <a:pt x="0" y="0"/>
                  </a:lnTo>
                  <a:lnTo>
                    <a:pt x="0" y="2014668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94174" y="0"/>
              <a:ext cx="1714499" cy="2192325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95369" y="2342014"/>
            <a:ext cx="10201274" cy="661543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59919" y="490631"/>
            <a:ext cx="17732375" cy="9611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62900" indent="-756920">
              <a:lnSpc>
                <a:spcPct val="110500"/>
              </a:lnSpc>
              <a:spcBef>
                <a:spcPts val="100"/>
              </a:spcBef>
              <a:tabLst>
                <a:tab pos="8943340" algn="l"/>
                <a:tab pos="9541510" algn="l"/>
                <a:tab pos="10436225" algn="l"/>
                <a:tab pos="11826875" algn="l"/>
                <a:tab pos="12520930" algn="l"/>
                <a:tab pos="13063855" algn="l"/>
                <a:tab pos="14187169" algn="l"/>
                <a:tab pos="14767560" algn="l"/>
                <a:tab pos="15811500" algn="l"/>
                <a:tab pos="15930880" algn="l"/>
                <a:tab pos="16535400" algn="l"/>
                <a:tab pos="16852265" algn="l"/>
              </a:tabLst>
            </a:pPr>
            <a:r>
              <a:rPr sz="2150" b="1" spc="490" dirty="0">
                <a:solidFill>
                  <a:srgbClr val="3F3C2E"/>
                </a:solidFill>
                <a:latin typeface="Calibri"/>
                <a:cs typeface="Calibri"/>
              </a:rPr>
              <a:t>ВИДАТКИ</a:t>
            </a:r>
            <a:r>
              <a:rPr sz="2150" b="1" dirty="0">
                <a:solidFill>
                  <a:srgbClr val="3F3C2E"/>
                </a:solidFill>
                <a:latin typeface="Calibri"/>
                <a:cs typeface="Calibri"/>
              </a:rPr>
              <a:t>	</a:t>
            </a:r>
            <a:r>
              <a:rPr sz="2150" b="1" spc="455" dirty="0">
                <a:solidFill>
                  <a:srgbClr val="3F3C2E"/>
                </a:solidFill>
                <a:latin typeface="Calibri"/>
                <a:cs typeface="Calibri"/>
              </a:rPr>
              <a:t>НА</a:t>
            </a:r>
            <a:r>
              <a:rPr sz="2150" b="1" dirty="0">
                <a:solidFill>
                  <a:srgbClr val="3F3C2E"/>
                </a:solidFill>
                <a:latin typeface="Calibri"/>
                <a:cs typeface="Calibri"/>
              </a:rPr>
              <a:t>	</a:t>
            </a:r>
            <a:r>
              <a:rPr sz="2150" b="1" spc="540" dirty="0">
                <a:solidFill>
                  <a:srgbClr val="3F3C2E"/>
                </a:solidFill>
                <a:latin typeface="Calibri"/>
                <a:cs typeface="Calibri"/>
              </a:rPr>
              <a:t>ВИКОНАННЯ</a:t>
            </a:r>
            <a:r>
              <a:rPr sz="2150" b="1" dirty="0">
                <a:solidFill>
                  <a:srgbClr val="3F3C2E"/>
                </a:solidFill>
                <a:latin typeface="Calibri"/>
                <a:cs typeface="Calibri"/>
              </a:rPr>
              <a:t>	</a:t>
            </a:r>
            <a:r>
              <a:rPr sz="2150" b="1" spc="540" dirty="0">
                <a:solidFill>
                  <a:srgbClr val="3F3C2E"/>
                </a:solidFill>
                <a:latin typeface="Calibri"/>
                <a:cs typeface="Calibri"/>
              </a:rPr>
              <a:t>БЮДЖЕТНИХ</a:t>
            </a:r>
            <a:r>
              <a:rPr sz="2150" b="1" dirty="0">
                <a:solidFill>
                  <a:srgbClr val="3F3C2E"/>
                </a:solidFill>
                <a:latin typeface="Calibri"/>
                <a:cs typeface="Calibri"/>
              </a:rPr>
              <a:t>	</a:t>
            </a:r>
            <a:r>
              <a:rPr sz="2150" b="1" spc="475" dirty="0">
                <a:solidFill>
                  <a:srgbClr val="3F3C2E"/>
                </a:solidFill>
                <a:latin typeface="Calibri"/>
                <a:cs typeface="Calibri"/>
              </a:rPr>
              <a:t>ПРОГРАМ</a:t>
            </a:r>
            <a:r>
              <a:rPr sz="2150" b="1" dirty="0">
                <a:solidFill>
                  <a:srgbClr val="3F3C2E"/>
                </a:solidFill>
                <a:latin typeface="Calibri"/>
                <a:cs typeface="Calibri"/>
              </a:rPr>
              <a:t>		</a:t>
            </a:r>
            <a:r>
              <a:rPr sz="2150" b="1" spc="405" dirty="0">
                <a:solidFill>
                  <a:srgbClr val="3F3C2E"/>
                </a:solidFill>
                <a:latin typeface="Calibri"/>
                <a:cs typeface="Calibri"/>
              </a:rPr>
              <a:t>ПО</a:t>
            </a:r>
            <a:r>
              <a:rPr sz="2150" b="1" dirty="0">
                <a:solidFill>
                  <a:srgbClr val="3F3C2E"/>
                </a:solidFill>
                <a:latin typeface="Calibri"/>
                <a:cs typeface="Calibri"/>
              </a:rPr>
              <a:t>	</a:t>
            </a:r>
            <a:r>
              <a:rPr sz="2150" b="1" spc="484" dirty="0">
                <a:solidFill>
                  <a:srgbClr val="3F3C2E"/>
                </a:solidFill>
                <a:latin typeface="Calibri"/>
                <a:cs typeface="Calibri"/>
              </a:rPr>
              <a:t>ГАЛУЗІ </a:t>
            </a:r>
            <a:r>
              <a:rPr sz="2150" b="1" spc="150" dirty="0">
                <a:solidFill>
                  <a:srgbClr val="3F3C2E"/>
                </a:solidFill>
                <a:latin typeface="Calibri"/>
                <a:cs typeface="Calibri"/>
              </a:rPr>
              <a:t>"</a:t>
            </a:r>
            <a:r>
              <a:rPr sz="2150" b="1" spc="-229" dirty="0">
                <a:solidFill>
                  <a:srgbClr val="3F3C2E"/>
                </a:solidFill>
                <a:latin typeface="Calibri"/>
                <a:cs typeface="Calibri"/>
              </a:rPr>
              <a:t> </a:t>
            </a:r>
            <a:r>
              <a:rPr sz="2150" b="1" spc="475" dirty="0">
                <a:solidFill>
                  <a:srgbClr val="3F3C2E"/>
                </a:solidFill>
                <a:latin typeface="Calibri"/>
                <a:cs typeface="Calibri"/>
              </a:rPr>
              <a:t>МОЛОДІЖНА</a:t>
            </a:r>
            <a:r>
              <a:rPr sz="2150" b="1" dirty="0">
                <a:solidFill>
                  <a:srgbClr val="3F3C2E"/>
                </a:solidFill>
                <a:latin typeface="Calibri"/>
                <a:cs typeface="Calibri"/>
              </a:rPr>
              <a:t>	</a:t>
            </a:r>
            <a:r>
              <a:rPr sz="2150" b="1" spc="500" dirty="0">
                <a:solidFill>
                  <a:srgbClr val="3F3C2E"/>
                </a:solidFill>
                <a:latin typeface="Calibri"/>
                <a:cs typeface="Calibri"/>
              </a:rPr>
              <a:t>ПОЛІТИКА"</a:t>
            </a:r>
            <a:r>
              <a:rPr sz="2150" b="1" dirty="0">
                <a:solidFill>
                  <a:srgbClr val="3F3C2E"/>
                </a:solidFill>
                <a:latin typeface="Calibri"/>
                <a:cs typeface="Calibri"/>
              </a:rPr>
              <a:t>	</a:t>
            </a:r>
            <a:r>
              <a:rPr sz="2150" b="1" spc="395" dirty="0">
                <a:solidFill>
                  <a:srgbClr val="3F3C2E"/>
                </a:solidFill>
                <a:latin typeface="Calibri"/>
                <a:cs typeface="Calibri"/>
              </a:rPr>
              <a:t>ЗА</a:t>
            </a:r>
            <a:r>
              <a:rPr sz="2150" b="1" dirty="0">
                <a:solidFill>
                  <a:srgbClr val="3F3C2E"/>
                </a:solidFill>
                <a:latin typeface="Calibri"/>
                <a:cs typeface="Calibri"/>
              </a:rPr>
              <a:t>	</a:t>
            </a:r>
            <a:r>
              <a:rPr sz="2150" b="1" spc="300" dirty="0">
                <a:solidFill>
                  <a:srgbClr val="3F3C2E"/>
                </a:solidFill>
                <a:latin typeface="Calibri"/>
                <a:cs typeface="Calibri"/>
              </a:rPr>
              <a:t>2022</a:t>
            </a:r>
            <a:r>
              <a:rPr sz="2150" b="1" spc="-229" dirty="0">
                <a:solidFill>
                  <a:srgbClr val="3F3C2E"/>
                </a:solidFill>
                <a:latin typeface="Calibri"/>
                <a:cs typeface="Calibri"/>
              </a:rPr>
              <a:t> </a:t>
            </a:r>
            <a:r>
              <a:rPr sz="2150" b="1" dirty="0">
                <a:solidFill>
                  <a:srgbClr val="3F3C2E"/>
                </a:solidFill>
                <a:latin typeface="Calibri"/>
                <a:cs typeface="Calibri"/>
              </a:rPr>
              <a:t>-</a:t>
            </a:r>
            <a:r>
              <a:rPr sz="2150" b="1" spc="-229" dirty="0">
                <a:solidFill>
                  <a:srgbClr val="3F3C2E"/>
                </a:solidFill>
                <a:latin typeface="Calibri"/>
                <a:cs typeface="Calibri"/>
              </a:rPr>
              <a:t> </a:t>
            </a:r>
            <a:r>
              <a:rPr sz="2150" b="1" spc="280" dirty="0">
                <a:solidFill>
                  <a:srgbClr val="3F3C2E"/>
                </a:solidFill>
                <a:latin typeface="Calibri"/>
                <a:cs typeface="Calibri"/>
              </a:rPr>
              <a:t>2023</a:t>
            </a:r>
            <a:r>
              <a:rPr sz="2150" b="1" dirty="0">
                <a:solidFill>
                  <a:srgbClr val="3F3C2E"/>
                </a:solidFill>
                <a:latin typeface="Calibri"/>
                <a:cs typeface="Calibri"/>
              </a:rPr>
              <a:t>	</a:t>
            </a:r>
            <a:r>
              <a:rPr sz="2150" b="1" spc="450" dirty="0">
                <a:solidFill>
                  <a:srgbClr val="3F3C2E"/>
                </a:solidFill>
                <a:latin typeface="Calibri"/>
                <a:cs typeface="Calibri"/>
              </a:rPr>
              <a:t>РОКИ</a:t>
            </a:r>
            <a:r>
              <a:rPr sz="2150" b="1" dirty="0">
                <a:solidFill>
                  <a:srgbClr val="3F3C2E"/>
                </a:solidFill>
                <a:latin typeface="Calibri"/>
                <a:cs typeface="Calibri"/>
              </a:rPr>
              <a:t>	</a:t>
            </a:r>
            <a:r>
              <a:rPr sz="2150" b="1" spc="180" dirty="0">
                <a:solidFill>
                  <a:srgbClr val="3F3C2E"/>
                </a:solidFill>
                <a:latin typeface="Calibri"/>
                <a:cs typeface="Calibri"/>
              </a:rPr>
              <a:t>(</a:t>
            </a:r>
            <a:r>
              <a:rPr sz="2150" b="1" spc="-229" dirty="0">
                <a:solidFill>
                  <a:srgbClr val="3F3C2E"/>
                </a:solidFill>
                <a:latin typeface="Calibri"/>
                <a:cs typeface="Calibri"/>
              </a:rPr>
              <a:t> </a:t>
            </a:r>
            <a:r>
              <a:rPr sz="2150" b="1" spc="430" dirty="0">
                <a:solidFill>
                  <a:srgbClr val="3F3C2E"/>
                </a:solidFill>
                <a:latin typeface="Calibri"/>
                <a:cs typeface="Calibri"/>
              </a:rPr>
              <a:t>ТИС.</a:t>
            </a:r>
            <a:r>
              <a:rPr sz="2150" b="1" dirty="0">
                <a:solidFill>
                  <a:srgbClr val="3F3C2E"/>
                </a:solidFill>
                <a:latin typeface="Calibri"/>
                <a:cs typeface="Calibri"/>
              </a:rPr>
              <a:t>	</a:t>
            </a:r>
            <a:r>
              <a:rPr sz="2150" b="1" spc="430" dirty="0">
                <a:solidFill>
                  <a:srgbClr val="3F3C2E"/>
                </a:solidFill>
                <a:latin typeface="Calibri"/>
                <a:cs typeface="Calibri"/>
              </a:rPr>
              <a:t>ГРН.)</a:t>
            </a:r>
            <a:endParaRPr sz="2150">
              <a:latin typeface="Calibri"/>
              <a:cs typeface="Calibri"/>
            </a:endParaRPr>
          </a:p>
          <a:p>
            <a:pPr algn="r">
              <a:lnSpc>
                <a:spcPct val="100000"/>
              </a:lnSpc>
              <a:spcBef>
                <a:spcPts val="270"/>
              </a:spcBef>
            </a:pPr>
            <a:r>
              <a:rPr sz="2150" b="1" spc="130" dirty="0">
                <a:solidFill>
                  <a:srgbClr val="3F3C2E"/>
                </a:solidFill>
                <a:latin typeface="Calibri"/>
                <a:cs typeface="Calibri"/>
              </a:rPr>
              <a:t>)</a:t>
            </a:r>
            <a:endParaRPr sz="2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110"/>
              </a:spcBef>
            </a:pPr>
            <a:endParaRPr sz="2150">
              <a:latin typeface="Calibri"/>
              <a:cs typeface="Calibri"/>
            </a:endParaRPr>
          </a:p>
          <a:p>
            <a:pPr marR="10941685" algn="ctr">
              <a:lnSpc>
                <a:spcPct val="100000"/>
              </a:lnSpc>
              <a:tabLst>
                <a:tab pos="3032760" algn="l"/>
              </a:tabLst>
            </a:pPr>
            <a:r>
              <a:rPr sz="2300" b="1" spc="505" dirty="0">
                <a:latin typeface="Courier New"/>
                <a:cs typeface="Courier New"/>
              </a:rPr>
              <a:t>ПРОТЯГОМ</a:t>
            </a:r>
            <a:r>
              <a:rPr sz="2300" b="1" spc="-270" dirty="0">
                <a:latin typeface="Courier New"/>
                <a:cs typeface="Courier New"/>
              </a:rPr>
              <a:t> </a:t>
            </a:r>
            <a:r>
              <a:rPr sz="2300" b="1" spc="135" dirty="0">
                <a:latin typeface="Tahoma"/>
                <a:cs typeface="Tahoma"/>
              </a:rPr>
              <a:t>2023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415" dirty="0">
                <a:latin typeface="Courier New"/>
                <a:cs typeface="Courier New"/>
              </a:rPr>
              <a:t>РОКУ</a:t>
            </a:r>
            <a:r>
              <a:rPr sz="2300" b="1" spc="-275" dirty="0">
                <a:latin typeface="Courier New"/>
                <a:cs typeface="Courier New"/>
              </a:rPr>
              <a:t> </a:t>
            </a:r>
            <a:r>
              <a:rPr sz="2300" b="1" spc="509" dirty="0">
                <a:latin typeface="Courier New"/>
                <a:cs typeface="Courier New"/>
              </a:rPr>
              <a:t>ПО</a:t>
            </a:r>
            <a:endParaRPr sz="2300">
              <a:latin typeface="Courier New"/>
              <a:cs typeface="Courier New"/>
            </a:endParaRPr>
          </a:p>
          <a:p>
            <a:pPr marL="424180" marR="11365865" algn="ctr">
              <a:lnSpc>
                <a:spcPct val="111400"/>
              </a:lnSpc>
              <a:tabLst>
                <a:tab pos="1501775" algn="l"/>
                <a:tab pos="2417445" algn="l"/>
                <a:tab pos="2536190" algn="l"/>
                <a:tab pos="3451860" algn="l"/>
                <a:tab pos="4219575" algn="l"/>
              </a:tabLst>
            </a:pPr>
            <a:r>
              <a:rPr sz="2300" b="1" spc="515" dirty="0">
                <a:latin typeface="Courier New"/>
                <a:cs typeface="Courier New"/>
              </a:rPr>
              <a:t>ЗАГАЛЬНОМУ</a:t>
            </a:r>
            <a:r>
              <a:rPr sz="2300" b="1" spc="-275" dirty="0">
                <a:latin typeface="Courier New"/>
                <a:cs typeface="Courier New"/>
              </a:rPr>
              <a:t> </a:t>
            </a:r>
            <a:r>
              <a:rPr sz="2300" b="1" spc="615" dirty="0">
                <a:latin typeface="Courier New"/>
                <a:cs typeface="Courier New"/>
              </a:rPr>
              <a:t>ФОНДУ</a:t>
            </a:r>
            <a:r>
              <a:rPr sz="2300" b="1" spc="-270" dirty="0">
                <a:latin typeface="Courier New"/>
                <a:cs typeface="Courier New"/>
              </a:rPr>
              <a:t> </a:t>
            </a:r>
            <a:r>
              <a:rPr sz="2300" b="1" spc="565" dirty="0">
                <a:latin typeface="Courier New"/>
                <a:cs typeface="Courier New"/>
              </a:rPr>
              <a:t>БЮДЖЕТУ </a:t>
            </a:r>
            <a:r>
              <a:rPr sz="2300" b="1" spc="525" dirty="0">
                <a:latin typeface="Courier New"/>
                <a:cs typeface="Courier New"/>
              </a:rPr>
              <a:t>ВИКОРИСТАНО</a:t>
            </a:r>
            <a:r>
              <a:rPr sz="2300" b="1" spc="-285" dirty="0">
                <a:latin typeface="Courier New"/>
                <a:cs typeface="Courier New"/>
              </a:rPr>
              <a:t> </a:t>
            </a:r>
            <a:r>
              <a:rPr sz="2300" b="1" spc="665" dirty="0">
                <a:latin typeface="Courier New"/>
                <a:cs typeface="Courier New"/>
              </a:rPr>
              <a:t>КОШТИ</a:t>
            </a:r>
            <a:r>
              <a:rPr sz="2300" b="1" spc="-285" dirty="0">
                <a:latin typeface="Courier New"/>
                <a:cs typeface="Courier New"/>
              </a:rPr>
              <a:t> </a:t>
            </a:r>
            <a:r>
              <a:rPr sz="2300" b="1" spc="175" dirty="0">
                <a:latin typeface="Courier New"/>
                <a:cs typeface="Courier New"/>
              </a:rPr>
              <a:t>В</a:t>
            </a:r>
            <a:r>
              <a:rPr sz="2300" b="1" spc="-280" dirty="0">
                <a:latin typeface="Courier New"/>
                <a:cs typeface="Courier New"/>
              </a:rPr>
              <a:t> </a:t>
            </a:r>
            <a:r>
              <a:rPr sz="2300" b="1" spc="345" dirty="0">
                <a:latin typeface="Courier New"/>
                <a:cs typeface="Courier New"/>
              </a:rPr>
              <a:t>СУМІ</a:t>
            </a:r>
            <a:r>
              <a:rPr sz="2300" b="1" spc="-285" dirty="0">
                <a:latin typeface="Courier New"/>
                <a:cs typeface="Courier New"/>
              </a:rPr>
              <a:t> </a:t>
            </a:r>
            <a:r>
              <a:rPr sz="2300" b="1" spc="-75" dirty="0">
                <a:latin typeface="Tahoma"/>
                <a:cs typeface="Tahoma"/>
              </a:rPr>
              <a:t>17 </a:t>
            </a:r>
            <a:r>
              <a:rPr sz="2300" b="1" spc="160" dirty="0">
                <a:latin typeface="Tahoma"/>
                <a:cs typeface="Tahoma"/>
              </a:rPr>
              <a:t>885</a:t>
            </a:r>
            <a:r>
              <a:rPr sz="2300" b="1" spc="-395" dirty="0">
                <a:latin typeface="Tahoma"/>
                <a:cs typeface="Tahoma"/>
              </a:rPr>
              <a:t> </a:t>
            </a:r>
            <a:r>
              <a:rPr sz="2300" b="1" spc="-180" dirty="0">
                <a:latin typeface="Tahoma"/>
                <a:cs typeface="Tahoma"/>
              </a:rPr>
              <a:t>,</a:t>
            </a:r>
            <a:r>
              <a:rPr sz="2300" b="1" spc="-390" dirty="0">
                <a:latin typeface="Tahoma"/>
                <a:cs typeface="Tahoma"/>
              </a:rPr>
              <a:t> </a:t>
            </a:r>
            <a:r>
              <a:rPr sz="2300" b="1" spc="-50" dirty="0">
                <a:latin typeface="Tahoma"/>
                <a:cs typeface="Tahoma"/>
              </a:rPr>
              <a:t>5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285" dirty="0">
                <a:latin typeface="Courier New"/>
                <a:cs typeface="Courier New"/>
              </a:rPr>
              <a:t>ТИС</a:t>
            </a:r>
            <a:r>
              <a:rPr sz="2300" b="1" spc="285" dirty="0">
                <a:latin typeface="Tahoma"/>
                <a:cs typeface="Tahoma"/>
              </a:rPr>
              <a:t>.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305" dirty="0">
                <a:latin typeface="Courier New"/>
                <a:cs typeface="Courier New"/>
              </a:rPr>
              <a:t>ГРН</a:t>
            </a:r>
            <a:r>
              <a:rPr sz="2300" b="1" spc="-285" dirty="0">
                <a:latin typeface="Courier New"/>
                <a:cs typeface="Courier New"/>
              </a:rPr>
              <a:t> </a:t>
            </a:r>
            <a:r>
              <a:rPr sz="2300" b="1" spc="-254" dirty="0">
                <a:latin typeface="Tahoma"/>
                <a:cs typeface="Tahoma"/>
              </a:rPr>
              <a:t>(</a:t>
            </a:r>
            <a:r>
              <a:rPr sz="2300" b="1" spc="-395" dirty="0">
                <a:latin typeface="Tahoma"/>
                <a:cs typeface="Tahoma"/>
              </a:rPr>
              <a:t> </a:t>
            </a:r>
            <a:r>
              <a:rPr sz="2300" b="1" spc="135" dirty="0">
                <a:latin typeface="Tahoma"/>
                <a:cs typeface="Tahoma"/>
              </a:rPr>
              <a:t>94</a:t>
            </a:r>
            <a:r>
              <a:rPr sz="2300" b="1" spc="-400" dirty="0">
                <a:latin typeface="Tahoma"/>
                <a:cs typeface="Tahoma"/>
              </a:rPr>
              <a:t> </a:t>
            </a:r>
            <a:r>
              <a:rPr sz="2300" b="1" spc="-465" dirty="0">
                <a:latin typeface="Tahoma"/>
                <a:cs typeface="Tahoma"/>
              </a:rPr>
              <a:t>%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555" dirty="0">
                <a:latin typeface="Courier New"/>
                <a:cs typeface="Courier New"/>
              </a:rPr>
              <a:t>ДО</a:t>
            </a:r>
            <a:r>
              <a:rPr sz="2300" b="1" spc="-290" dirty="0">
                <a:latin typeface="Courier New"/>
                <a:cs typeface="Courier New"/>
              </a:rPr>
              <a:t> </a:t>
            </a:r>
            <a:r>
              <a:rPr sz="2300" b="1" spc="370" dirty="0">
                <a:latin typeface="Courier New"/>
                <a:cs typeface="Courier New"/>
              </a:rPr>
              <a:t>ПЛАНУ</a:t>
            </a:r>
            <a:r>
              <a:rPr sz="2300" b="1" spc="370" dirty="0">
                <a:latin typeface="Tahoma"/>
                <a:cs typeface="Tahoma"/>
              </a:rPr>
              <a:t>), </a:t>
            </a:r>
            <a:r>
              <a:rPr sz="2300" b="1" spc="960" dirty="0">
                <a:latin typeface="Courier New"/>
                <a:cs typeface="Courier New"/>
              </a:rPr>
              <a:t>ЩО</a:t>
            </a:r>
            <a:r>
              <a:rPr sz="2300" b="1" spc="-280" dirty="0">
                <a:latin typeface="Courier New"/>
                <a:cs typeface="Courier New"/>
              </a:rPr>
              <a:t> </a:t>
            </a:r>
            <a:r>
              <a:rPr sz="2300" b="1" spc="440" dirty="0">
                <a:latin typeface="Courier New"/>
                <a:cs typeface="Courier New"/>
              </a:rPr>
              <a:t>НА</a:t>
            </a:r>
            <a:r>
              <a:rPr sz="2300" b="1" spc="-280" dirty="0">
                <a:latin typeface="Courier New"/>
                <a:cs typeface="Courier New"/>
              </a:rPr>
              <a:t> </a:t>
            </a:r>
            <a:r>
              <a:rPr sz="2300" b="1" spc="-215" dirty="0">
                <a:latin typeface="Tahoma"/>
                <a:cs typeface="Tahoma"/>
              </a:rPr>
              <a:t>13</a:t>
            </a:r>
            <a:r>
              <a:rPr sz="2300" b="1" spc="-395" dirty="0">
                <a:latin typeface="Tahoma"/>
                <a:cs typeface="Tahoma"/>
              </a:rPr>
              <a:t> </a:t>
            </a:r>
            <a:r>
              <a:rPr sz="2300" b="1" spc="-180" dirty="0">
                <a:latin typeface="Tahoma"/>
                <a:cs typeface="Tahoma"/>
              </a:rPr>
              <a:t>,</a:t>
            </a:r>
            <a:r>
              <a:rPr sz="2300" b="1" spc="-400" dirty="0">
                <a:latin typeface="Tahoma"/>
                <a:cs typeface="Tahoma"/>
              </a:rPr>
              <a:t> </a:t>
            </a:r>
            <a:r>
              <a:rPr sz="2300" b="1" spc="-50" dirty="0">
                <a:latin typeface="Tahoma"/>
                <a:cs typeface="Tahoma"/>
              </a:rPr>
              <a:t>7</a:t>
            </a:r>
            <a:r>
              <a:rPr sz="2300" b="1" dirty="0">
                <a:latin typeface="Tahoma"/>
                <a:cs typeface="Tahoma"/>
              </a:rPr>
              <a:t>		</a:t>
            </a:r>
            <a:r>
              <a:rPr sz="2300" b="1" spc="285" dirty="0">
                <a:latin typeface="Courier New"/>
                <a:cs typeface="Courier New"/>
              </a:rPr>
              <a:t>ТИС</a:t>
            </a:r>
            <a:r>
              <a:rPr sz="2300" b="1" spc="285" dirty="0">
                <a:latin typeface="Tahoma"/>
                <a:cs typeface="Tahoma"/>
              </a:rPr>
              <a:t>.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305" dirty="0">
                <a:latin typeface="Courier New"/>
                <a:cs typeface="Courier New"/>
              </a:rPr>
              <a:t>ГРН</a:t>
            </a:r>
            <a:r>
              <a:rPr sz="2300" b="1" spc="-285" dirty="0">
                <a:latin typeface="Courier New"/>
                <a:cs typeface="Courier New"/>
              </a:rPr>
              <a:t> </a:t>
            </a:r>
            <a:r>
              <a:rPr sz="2300" b="1" spc="400" dirty="0">
                <a:latin typeface="Courier New"/>
                <a:cs typeface="Courier New"/>
              </a:rPr>
              <a:t>БІЛЬШЕ</a:t>
            </a:r>
            <a:endParaRPr sz="2300">
              <a:latin typeface="Courier New"/>
              <a:cs typeface="Courier New"/>
            </a:endParaRPr>
          </a:p>
          <a:p>
            <a:pPr marR="10941685" algn="ctr">
              <a:lnSpc>
                <a:spcPct val="100000"/>
              </a:lnSpc>
              <a:spcBef>
                <a:spcPts val="315"/>
              </a:spcBef>
            </a:pPr>
            <a:r>
              <a:rPr sz="2300" b="1" spc="465" dirty="0">
                <a:latin typeface="Courier New"/>
                <a:cs typeface="Courier New"/>
              </a:rPr>
              <a:t>АНАЛОГІЧНОГО</a:t>
            </a:r>
            <a:r>
              <a:rPr sz="2300" b="1" spc="-280" dirty="0">
                <a:latin typeface="Courier New"/>
                <a:cs typeface="Courier New"/>
              </a:rPr>
              <a:t> </a:t>
            </a:r>
            <a:r>
              <a:rPr sz="2300" b="1" spc="535" dirty="0">
                <a:latin typeface="Courier New"/>
                <a:cs typeface="Courier New"/>
              </a:rPr>
              <a:t>ПОКАЗНИКА</a:t>
            </a:r>
            <a:r>
              <a:rPr sz="2300" b="1" spc="-275" dirty="0">
                <a:latin typeface="Courier New"/>
                <a:cs typeface="Courier New"/>
              </a:rPr>
              <a:t> </a:t>
            </a:r>
            <a:r>
              <a:rPr sz="2300" b="1" spc="160" dirty="0">
                <a:latin typeface="Tahoma"/>
                <a:cs typeface="Tahoma"/>
              </a:rPr>
              <a:t>2022</a:t>
            </a:r>
            <a:endParaRPr sz="2300">
              <a:latin typeface="Tahoma"/>
              <a:cs typeface="Tahoma"/>
            </a:endParaRPr>
          </a:p>
          <a:p>
            <a:pPr marR="10941685" algn="ctr">
              <a:lnSpc>
                <a:spcPct val="100000"/>
              </a:lnSpc>
              <a:spcBef>
                <a:spcPts val="315"/>
              </a:spcBef>
            </a:pPr>
            <a:r>
              <a:rPr sz="2300" b="1" spc="395" dirty="0">
                <a:latin typeface="Courier New"/>
                <a:cs typeface="Courier New"/>
              </a:rPr>
              <a:t>РОКУ</a:t>
            </a:r>
            <a:endParaRPr sz="2300">
              <a:latin typeface="Courier New"/>
              <a:cs typeface="Courier New"/>
            </a:endParaRPr>
          </a:p>
          <a:p>
            <a:pPr marL="38100" marR="10980420" algn="ctr">
              <a:lnSpc>
                <a:spcPct val="112200"/>
              </a:lnSpc>
              <a:spcBef>
                <a:spcPts val="1605"/>
              </a:spcBef>
            </a:pPr>
            <a:r>
              <a:rPr sz="1950" b="1" spc="285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95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75" dirty="0">
                <a:solidFill>
                  <a:srgbClr val="FFFFFF"/>
                </a:solidFill>
                <a:latin typeface="Courier New"/>
                <a:cs typeface="Courier New"/>
              </a:rPr>
              <a:t>реалıзацıю</a:t>
            </a:r>
            <a:r>
              <a:rPr sz="19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20" dirty="0">
                <a:solidFill>
                  <a:srgbClr val="FFFFFF"/>
                </a:solidFill>
                <a:latin typeface="Courier New"/>
                <a:cs typeface="Courier New"/>
              </a:rPr>
              <a:t>двох</a:t>
            </a:r>
            <a:r>
              <a:rPr sz="19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15" dirty="0">
                <a:solidFill>
                  <a:srgbClr val="FFFFFF"/>
                </a:solidFill>
                <a:latin typeface="Courier New"/>
                <a:cs typeface="Courier New"/>
              </a:rPr>
              <a:t>молодıжних</a:t>
            </a:r>
            <a:r>
              <a:rPr sz="19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25" dirty="0">
                <a:solidFill>
                  <a:srgbClr val="FFFFFF"/>
                </a:solidFill>
                <a:latin typeface="Courier New"/>
                <a:cs typeface="Courier New"/>
              </a:rPr>
              <a:t>заходıв</a:t>
            </a:r>
            <a:r>
              <a:rPr sz="1950" b="1" spc="12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3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50" dirty="0">
                <a:solidFill>
                  <a:srgbClr val="FFFFFF"/>
                </a:solidFill>
                <a:latin typeface="Courier New"/>
                <a:cs typeface="Courier New"/>
              </a:rPr>
              <a:t>у </a:t>
            </a:r>
            <a:r>
              <a:rPr sz="1950" b="1" spc="225" dirty="0">
                <a:solidFill>
                  <a:srgbClr val="FFFFFF"/>
                </a:solidFill>
                <a:latin typeface="Courier New"/>
                <a:cs typeface="Courier New"/>
              </a:rPr>
              <a:t>яких</a:t>
            </a:r>
            <a:r>
              <a:rPr sz="195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40" dirty="0">
                <a:solidFill>
                  <a:srgbClr val="FFFFFF"/>
                </a:solidFill>
                <a:latin typeface="Courier New"/>
                <a:cs typeface="Courier New"/>
              </a:rPr>
              <a:t>прийняли</a:t>
            </a:r>
            <a:r>
              <a:rPr sz="195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65" dirty="0">
                <a:solidFill>
                  <a:srgbClr val="FFFFFF"/>
                </a:solidFill>
                <a:latin typeface="Courier New"/>
                <a:cs typeface="Courier New"/>
              </a:rPr>
              <a:t>участь</a:t>
            </a:r>
            <a:r>
              <a:rPr sz="195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45" dirty="0">
                <a:solidFill>
                  <a:srgbClr val="FFFFFF"/>
                </a:solidFill>
                <a:latin typeface="Tahoma"/>
                <a:cs typeface="Tahoma"/>
              </a:rPr>
              <a:t>600</a:t>
            </a:r>
            <a:r>
              <a:rPr sz="1950" b="1" spc="3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Courier New"/>
                <a:cs typeface="Courier New"/>
              </a:rPr>
              <a:t>осıб</a:t>
            </a:r>
            <a:r>
              <a:rPr sz="1950" b="1" spc="-1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endParaRPr sz="1950">
              <a:latin typeface="Tahoma"/>
              <a:cs typeface="Tahoma"/>
            </a:endParaRPr>
          </a:p>
          <a:p>
            <a:pPr marR="10941685" algn="ctr">
              <a:lnSpc>
                <a:spcPct val="100000"/>
              </a:lnSpc>
              <a:spcBef>
                <a:spcPts val="284"/>
              </a:spcBef>
            </a:pPr>
            <a:r>
              <a:rPr sz="1950" b="1" spc="265" dirty="0">
                <a:solidFill>
                  <a:srgbClr val="FFFFFF"/>
                </a:solidFill>
                <a:latin typeface="Courier New"/>
                <a:cs typeface="Courier New"/>
              </a:rPr>
              <a:t>використано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85" dirty="0">
                <a:solidFill>
                  <a:srgbClr val="FFFFFF"/>
                </a:solidFill>
                <a:latin typeface="Tahoma"/>
                <a:cs typeface="Tahoma"/>
              </a:rPr>
              <a:t>60</a:t>
            </a:r>
            <a:r>
              <a:rPr sz="1950" b="1" spc="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35" dirty="0">
                <a:solidFill>
                  <a:srgbClr val="FFFFFF"/>
                </a:solidFill>
                <a:latin typeface="Courier New"/>
                <a:cs typeface="Courier New"/>
              </a:rPr>
              <a:t>тис</a:t>
            </a:r>
            <a:r>
              <a:rPr sz="1950" b="1" spc="13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50" b="1" spc="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10" dirty="0">
                <a:solidFill>
                  <a:srgbClr val="FFFFFF"/>
                </a:solidFill>
                <a:latin typeface="Courier New"/>
                <a:cs typeface="Courier New"/>
              </a:rPr>
              <a:t>грн</a:t>
            </a:r>
            <a:r>
              <a:rPr sz="1950" b="1" spc="11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9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70"/>
              </a:spcBef>
            </a:pPr>
            <a:endParaRPr sz="1950">
              <a:latin typeface="Tahoma"/>
              <a:cs typeface="Tahoma"/>
            </a:endParaRPr>
          </a:p>
          <a:p>
            <a:pPr marL="121285" marR="11062970" algn="ctr">
              <a:lnSpc>
                <a:spcPct val="112200"/>
              </a:lnSpc>
            </a:pPr>
            <a:r>
              <a:rPr sz="1950" b="1" spc="285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950" b="1" spc="-2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54" dirty="0">
                <a:solidFill>
                  <a:srgbClr val="FFFFFF"/>
                </a:solidFill>
                <a:latin typeface="Courier New"/>
                <a:cs typeface="Courier New"/>
              </a:rPr>
              <a:t>функцıонування</a:t>
            </a:r>
            <a:r>
              <a:rPr sz="1950" b="1" spc="-2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16</a:t>
            </a:r>
            <a:r>
              <a:rPr sz="1950" b="1" spc="3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25" dirty="0">
                <a:solidFill>
                  <a:srgbClr val="FFFFFF"/>
                </a:solidFill>
                <a:latin typeface="Courier New"/>
                <a:cs typeface="Courier New"/>
              </a:rPr>
              <a:t>клубıв</a:t>
            </a:r>
            <a:r>
              <a:rPr sz="1950" b="1" spc="-2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50" dirty="0">
                <a:solidFill>
                  <a:srgbClr val="FFFFFF"/>
                </a:solidFill>
                <a:latin typeface="Courier New"/>
                <a:cs typeface="Courier New"/>
              </a:rPr>
              <a:t>пıдлıткıв</a:t>
            </a:r>
            <a:r>
              <a:rPr sz="1950" b="1" spc="-2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55" dirty="0">
                <a:solidFill>
                  <a:srgbClr val="FFFFFF"/>
                </a:solidFill>
                <a:latin typeface="Courier New"/>
                <a:cs typeface="Courier New"/>
              </a:rPr>
              <a:t>за </a:t>
            </a:r>
            <a:r>
              <a:rPr sz="1950" b="1" spc="260" dirty="0">
                <a:solidFill>
                  <a:srgbClr val="FFFFFF"/>
                </a:solidFill>
                <a:latin typeface="Courier New"/>
                <a:cs typeface="Courier New"/>
              </a:rPr>
              <a:t>мıсцем</a:t>
            </a:r>
            <a:r>
              <a:rPr sz="195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40" dirty="0">
                <a:solidFill>
                  <a:srgbClr val="FFFFFF"/>
                </a:solidFill>
                <a:latin typeface="Courier New"/>
                <a:cs typeface="Courier New"/>
              </a:rPr>
              <a:t>проживання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25" dirty="0">
                <a:solidFill>
                  <a:srgbClr val="FFFFFF"/>
                </a:solidFill>
                <a:latin typeface="Courier New"/>
                <a:cs typeface="Courier New"/>
              </a:rPr>
              <a:t>для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55" dirty="0">
                <a:solidFill>
                  <a:srgbClr val="FFFFFF"/>
                </a:solidFill>
                <a:latin typeface="Courier New"/>
                <a:cs typeface="Courier New"/>
              </a:rPr>
              <a:t>органıзацıї</a:t>
            </a:r>
            <a:endParaRPr sz="1950">
              <a:latin typeface="Courier New"/>
              <a:cs typeface="Courier New"/>
            </a:endParaRPr>
          </a:p>
          <a:p>
            <a:pPr marL="21590" marR="10963275" indent="-635" algn="ctr">
              <a:lnSpc>
                <a:spcPct val="112200"/>
              </a:lnSpc>
            </a:pPr>
            <a:r>
              <a:rPr sz="1950" b="1" spc="125" dirty="0">
                <a:solidFill>
                  <a:srgbClr val="FFFFFF"/>
                </a:solidFill>
                <a:latin typeface="Courier New"/>
                <a:cs typeface="Courier New"/>
              </a:rPr>
              <a:t>гурткової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50" dirty="0">
                <a:solidFill>
                  <a:srgbClr val="FFFFFF"/>
                </a:solidFill>
                <a:latin typeface="Courier New"/>
                <a:cs typeface="Courier New"/>
              </a:rPr>
              <a:t>роботи</a:t>
            </a:r>
            <a:r>
              <a:rPr sz="195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10" dirty="0">
                <a:solidFill>
                  <a:srgbClr val="FFFFFF"/>
                </a:solidFill>
                <a:latin typeface="Tahoma"/>
                <a:cs typeface="Tahoma"/>
              </a:rPr>
              <a:t>2500</a:t>
            </a:r>
            <a:r>
              <a:rPr sz="1950" b="1" spc="3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20" dirty="0">
                <a:solidFill>
                  <a:srgbClr val="FFFFFF"/>
                </a:solidFill>
                <a:latin typeface="Courier New"/>
                <a:cs typeface="Courier New"/>
              </a:rPr>
              <a:t>дıтей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75" dirty="0">
                <a:solidFill>
                  <a:srgbClr val="FFFFFF"/>
                </a:solidFill>
                <a:latin typeface="Courier New"/>
                <a:cs typeface="Courier New"/>
              </a:rPr>
              <a:t>спрямовано </a:t>
            </a:r>
            <a:r>
              <a:rPr sz="1950" b="1" spc="285" dirty="0">
                <a:solidFill>
                  <a:srgbClr val="FFFFFF"/>
                </a:solidFill>
                <a:latin typeface="Courier New"/>
                <a:cs typeface="Courier New"/>
              </a:rPr>
              <a:t>видатки</a:t>
            </a:r>
            <a:r>
              <a:rPr sz="1950" b="1" spc="-2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55" dirty="0">
                <a:solidFill>
                  <a:srgbClr val="FFFFFF"/>
                </a:solidFill>
                <a:latin typeface="Courier New"/>
                <a:cs typeface="Courier New"/>
              </a:rPr>
              <a:t>в</a:t>
            </a:r>
            <a:r>
              <a:rPr sz="1950" b="1" spc="-2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95" dirty="0">
                <a:solidFill>
                  <a:srgbClr val="FFFFFF"/>
                </a:solidFill>
                <a:latin typeface="Courier New"/>
                <a:cs typeface="Courier New"/>
              </a:rPr>
              <a:t>сумı</a:t>
            </a:r>
            <a:r>
              <a:rPr sz="1950" b="1" spc="-2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17</a:t>
            </a:r>
            <a:r>
              <a:rPr sz="1950" b="1" spc="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85" dirty="0">
                <a:solidFill>
                  <a:srgbClr val="FFFFFF"/>
                </a:solidFill>
                <a:latin typeface="Tahoma"/>
                <a:cs typeface="Tahoma"/>
              </a:rPr>
              <a:t>727</a:t>
            </a:r>
            <a:r>
              <a:rPr sz="1950" b="1" spc="-3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r>
              <a:rPr sz="1950" b="1" spc="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35" dirty="0">
                <a:solidFill>
                  <a:srgbClr val="FFFFFF"/>
                </a:solidFill>
                <a:latin typeface="Courier New"/>
                <a:cs typeface="Courier New"/>
              </a:rPr>
              <a:t>тис</a:t>
            </a:r>
            <a:r>
              <a:rPr sz="1950" b="1" spc="13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50" b="1" spc="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30" dirty="0">
                <a:solidFill>
                  <a:srgbClr val="FFFFFF"/>
                </a:solidFill>
                <a:latin typeface="Courier New"/>
                <a:cs typeface="Courier New"/>
              </a:rPr>
              <a:t>грн</a:t>
            </a:r>
            <a:r>
              <a:rPr sz="1950" b="1" spc="13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515" dirty="0">
                <a:solidFill>
                  <a:srgbClr val="FFFFFF"/>
                </a:solidFill>
                <a:latin typeface="Courier New"/>
                <a:cs typeface="Courier New"/>
              </a:rPr>
              <a:t>що</a:t>
            </a:r>
            <a:r>
              <a:rPr sz="1950" b="1" spc="-2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85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950" b="1" spc="-2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180" dirty="0">
                <a:solidFill>
                  <a:srgbClr val="FFFFFF"/>
                </a:solidFill>
                <a:latin typeface="Tahoma"/>
                <a:cs typeface="Tahoma"/>
              </a:rPr>
              <a:t>13</a:t>
            </a:r>
            <a:r>
              <a:rPr sz="1950" b="1" spc="-3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50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endParaRPr sz="1950">
              <a:latin typeface="Tahoma"/>
              <a:cs typeface="Tahoma"/>
            </a:endParaRPr>
          </a:p>
          <a:p>
            <a:pPr marR="10941685" algn="ctr">
              <a:lnSpc>
                <a:spcPct val="100000"/>
              </a:lnSpc>
              <a:spcBef>
                <a:spcPts val="285"/>
              </a:spcBef>
            </a:pPr>
            <a:r>
              <a:rPr sz="1950" b="1" spc="-330" dirty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r>
              <a:rPr sz="1950" b="1" spc="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220" dirty="0">
                <a:solidFill>
                  <a:srgbClr val="FFFFFF"/>
                </a:solidFill>
                <a:latin typeface="Courier New"/>
                <a:cs typeface="Courier New"/>
              </a:rPr>
              <a:t>бıльше</a:t>
            </a:r>
            <a:r>
              <a:rPr sz="1950" b="1" spc="22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3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85" dirty="0">
                <a:solidFill>
                  <a:srgbClr val="FFFFFF"/>
                </a:solidFill>
                <a:latin typeface="Courier New"/>
                <a:cs typeface="Courier New"/>
              </a:rPr>
              <a:t>нıж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80" dirty="0">
                <a:solidFill>
                  <a:srgbClr val="FFFFFF"/>
                </a:solidFill>
                <a:latin typeface="Courier New"/>
                <a:cs typeface="Courier New"/>
              </a:rPr>
              <a:t>за</a:t>
            </a:r>
            <a:r>
              <a:rPr sz="195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60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r>
              <a:rPr sz="1950" b="1" spc="3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20" dirty="0">
                <a:solidFill>
                  <a:srgbClr val="FFFFFF"/>
                </a:solidFill>
                <a:latin typeface="Courier New"/>
                <a:cs typeface="Courier New"/>
              </a:rPr>
              <a:t>рıк</a:t>
            </a:r>
            <a:r>
              <a:rPr sz="1950" b="1" spc="-2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9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70"/>
              </a:spcBef>
            </a:pPr>
            <a:endParaRPr sz="1950">
              <a:latin typeface="Tahoma"/>
              <a:cs typeface="Tahoma"/>
            </a:endParaRPr>
          </a:p>
          <a:p>
            <a:pPr marL="318770" marR="11217910" indent="44450" algn="ctr">
              <a:lnSpc>
                <a:spcPct val="112200"/>
              </a:lnSpc>
            </a:pPr>
            <a:r>
              <a:rPr sz="1950" b="1" spc="170" dirty="0">
                <a:solidFill>
                  <a:srgbClr val="FFFFFF"/>
                </a:solidFill>
                <a:latin typeface="Courier New"/>
                <a:cs typeface="Courier New"/>
              </a:rPr>
              <a:t>За</a:t>
            </a:r>
            <a:r>
              <a:rPr sz="195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40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sz="1950" b="1" spc="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ourier New"/>
                <a:cs typeface="Courier New"/>
              </a:rPr>
              <a:t>рıк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80" dirty="0">
                <a:solidFill>
                  <a:srgbClr val="FFFFFF"/>
                </a:solidFill>
                <a:latin typeface="Courier New"/>
                <a:cs typeface="Courier New"/>
              </a:rPr>
              <a:t>за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25" dirty="0">
                <a:solidFill>
                  <a:srgbClr val="FFFFFF"/>
                </a:solidFill>
                <a:latin typeface="Courier New"/>
                <a:cs typeface="Courier New"/>
              </a:rPr>
              <a:t>рахунок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15" dirty="0">
                <a:solidFill>
                  <a:srgbClr val="FFFFFF"/>
                </a:solidFill>
                <a:latin typeface="Courier New"/>
                <a:cs typeface="Courier New"/>
              </a:rPr>
              <a:t>надходжень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25" dirty="0">
                <a:solidFill>
                  <a:srgbClr val="FFFFFF"/>
                </a:solidFill>
                <a:latin typeface="Courier New"/>
                <a:cs typeface="Courier New"/>
              </a:rPr>
              <a:t>вıд </a:t>
            </a:r>
            <a:r>
              <a:rPr sz="1950" b="1" spc="254" dirty="0">
                <a:solidFill>
                  <a:srgbClr val="FFFFFF"/>
                </a:solidFill>
                <a:latin typeface="Courier New"/>
                <a:cs typeface="Courier New"/>
              </a:rPr>
              <a:t>плати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80" dirty="0">
                <a:solidFill>
                  <a:srgbClr val="FFFFFF"/>
                </a:solidFill>
                <a:latin typeface="Courier New"/>
                <a:cs typeface="Courier New"/>
              </a:rPr>
              <a:t>за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75" dirty="0">
                <a:solidFill>
                  <a:srgbClr val="FFFFFF"/>
                </a:solidFill>
                <a:latin typeface="Courier New"/>
                <a:cs typeface="Courier New"/>
              </a:rPr>
              <a:t>навчання</a:t>
            </a:r>
            <a:r>
              <a:rPr sz="195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20" dirty="0">
                <a:solidFill>
                  <a:srgbClr val="FFFFFF"/>
                </a:solidFill>
                <a:latin typeface="Courier New"/>
                <a:cs typeface="Courier New"/>
              </a:rPr>
              <a:t>дıтей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60" dirty="0">
                <a:solidFill>
                  <a:srgbClr val="FFFFFF"/>
                </a:solidFill>
                <a:latin typeface="Courier New"/>
                <a:cs typeface="Courier New"/>
              </a:rPr>
              <a:t>у</a:t>
            </a:r>
            <a:r>
              <a:rPr sz="195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55" dirty="0">
                <a:solidFill>
                  <a:srgbClr val="FFFFFF"/>
                </a:solidFill>
                <a:latin typeface="Courier New"/>
                <a:cs typeface="Courier New"/>
              </a:rPr>
              <a:t>гуртках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65" dirty="0">
                <a:solidFill>
                  <a:srgbClr val="FFFFFF"/>
                </a:solidFill>
                <a:latin typeface="Courier New"/>
                <a:cs typeface="Courier New"/>
              </a:rPr>
              <a:t>при</a:t>
            </a:r>
            <a:endParaRPr sz="1950">
              <a:latin typeface="Courier New"/>
              <a:cs typeface="Courier New"/>
            </a:endParaRPr>
          </a:p>
          <a:p>
            <a:pPr marL="12065" marR="10954385" algn="ctr">
              <a:lnSpc>
                <a:spcPct val="112200"/>
              </a:lnSpc>
            </a:pPr>
            <a:r>
              <a:rPr sz="1950" b="1" spc="155" dirty="0">
                <a:solidFill>
                  <a:srgbClr val="FFFFFF"/>
                </a:solidFill>
                <a:latin typeface="Courier New"/>
                <a:cs typeface="Courier New"/>
              </a:rPr>
              <a:t>пıдлıткових</a:t>
            </a:r>
            <a:r>
              <a:rPr sz="19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04" dirty="0">
                <a:solidFill>
                  <a:srgbClr val="FFFFFF"/>
                </a:solidFill>
                <a:latin typeface="Courier New"/>
                <a:cs typeface="Courier New"/>
              </a:rPr>
              <a:t>клубах</a:t>
            </a:r>
            <a:r>
              <a:rPr sz="19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80" dirty="0">
                <a:solidFill>
                  <a:srgbClr val="FFFFFF"/>
                </a:solidFill>
                <a:latin typeface="Courier New"/>
                <a:cs typeface="Courier New"/>
              </a:rPr>
              <a:t>за</a:t>
            </a:r>
            <a:r>
              <a:rPr sz="19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60" dirty="0">
                <a:solidFill>
                  <a:srgbClr val="FFFFFF"/>
                </a:solidFill>
                <a:latin typeface="Courier New"/>
                <a:cs typeface="Courier New"/>
              </a:rPr>
              <a:t>мıсцем</a:t>
            </a:r>
            <a:r>
              <a:rPr sz="19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30" dirty="0">
                <a:solidFill>
                  <a:srgbClr val="FFFFFF"/>
                </a:solidFill>
                <a:latin typeface="Courier New"/>
                <a:cs typeface="Courier New"/>
              </a:rPr>
              <a:t>проживання </a:t>
            </a:r>
            <a:r>
              <a:rPr sz="1950" b="1" spc="185" dirty="0">
                <a:solidFill>
                  <a:srgbClr val="FFFFFF"/>
                </a:solidFill>
                <a:latin typeface="Courier New"/>
                <a:cs typeface="Courier New"/>
              </a:rPr>
              <a:t>по</a:t>
            </a:r>
            <a:r>
              <a:rPr sz="195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35" dirty="0">
                <a:solidFill>
                  <a:srgbClr val="FFFFFF"/>
                </a:solidFill>
                <a:latin typeface="Courier New"/>
                <a:cs typeface="Courier New"/>
              </a:rPr>
              <a:t>спецıальному</a:t>
            </a:r>
            <a:r>
              <a:rPr sz="195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15" dirty="0">
                <a:solidFill>
                  <a:srgbClr val="FFFFFF"/>
                </a:solidFill>
                <a:latin typeface="Courier New"/>
                <a:cs typeface="Courier New"/>
              </a:rPr>
              <a:t>фонду</a:t>
            </a:r>
            <a:r>
              <a:rPr sz="195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65" dirty="0">
                <a:solidFill>
                  <a:srgbClr val="FFFFFF"/>
                </a:solidFill>
                <a:latin typeface="Courier New"/>
                <a:cs typeface="Courier New"/>
              </a:rPr>
              <a:t>використано</a:t>
            </a:r>
            <a:r>
              <a:rPr sz="195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50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endParaRPr sz="1950">
              <a:latin typeface="Tahoma"/>
              <a:cs typeface="Tahoma"/>
            </a:endParaRPr>
          </a:p>
          <a:p>
            <a:pPr marR="10941685" algn="ctr">
              <a:lnSpc>
                <a:spcPct val="100000"/>
              </a:lnSpc>
              <a:spcBef>
                <a:spcPts val="285"/>
              </a:spcBef>
            </a:pPr>
            <a:r>
              <a:rPr sz="1950" b="1" spc="150" dirty="0">
                <a:solidFill>
                  <a:srgbClr val="FFFFFF"/>
                </a:solidFill>
                <a:latin typeface="Tahoma"/>
                <a:cs typeface="Tahoma"/>
              </a:rPr>
              <a:t>630</a:t>
            </a:r>
            <a:r>
              <a:rPr sz="1950" b="1" spc="-3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1950" b="1" spc="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35" dirty="0">
                <a:solidFill>
                  <a:srgbClr val="FFFFFF"/>
                </a:solidFill>
                <a:latin typeface="Courier New"/>
                <a:cs typeface="Courier New"/>
              </a:rPr>
              <a:t>тис</a:t>
            </a:r>
            <a:r>
              <a:rPr sz="1950" b="1" spc="13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50" b="1" spc="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10" dirty="0">
                <a:solidFill>
                  <a:srgbClr val="FFFFFF"/>
                </a:solidFill>
                <a:latin typeface="Courier New"/>
                <a:cs typeface="Courier New"/>
              </a:rPr>
              <a:t>грн</a:t>
            </a:r>
            <a:r>
              <a:rPr sz="1950" b="1" spc="11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9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273685"/>
          </a:xfrm>
          <a:custGeom>
            <a:avLst/>
            <a:gdLst/>
            <a:ahLst/>
            <a:cxnLst/>
            <a:rect l="l" t="t" r="r" b="b"/>
            <a:pathLst>
              <a:path w="18288000" h="273685">
                <a:moveTo>
                  <a:pt x="0" y="0"/>
                </a:moveTo>
                <a:lnTo>
                  <a:pt x="18287682" y="0"/>
                </a:lnTo>
                <a:lnTo>
                  <a:pt x="18287682" y="273680"/>
                </a:lnTo>
                <a:lnTo>
                  <a:pt x="0" y="273680"/>
                </a:lnTo>
                <a:lnTo>
                  <a:pt x="0" y="0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18997" y="9563496"/>
            <a:ext cx="3086100" cy="720090"/>
          </a:xfrm>
          <a:custGeom>
            <a:avLst/>
            <a:gdLst/>
            <a:ahLst/>
            <a:cxnLst/>
            <a:rect l="l" t="t" r="r" b="b"/>
            <a:pathLst>
              <a:path w="3086100" h="720090">
                <a:moveTo>
                  <a:pt x="0" y="719485"/>
                </a:moveTo>
                <a:lnTo>
                  <a:pt x="3086099" y="719485"/>
                </a:lnTo>
                <a:lnTo>
                  <a:pt x="3086099" y="0"/>
                </a:lnTo>
                <a:lnTo>
                  <a:pt x="0" y="0"/>
                </a:lnTo>
                <a:lnTo>
                  <a:pt x="0" y="719485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15352" y="0"/>
            <a:ext cx="17870170" cy="9620885"/>
            <a:chOff x="215352" y="0"/>
            <a:chExt cx="17870170" cy="9620885"/>
          </a:xfrm>
        </p:grpSpPr>
        <p:sp>
          <p:nvSpPr>
            <p:cNvPr id="5" name="object 5"/>
            <p:cNvSpPr/>
            <p:nvPr/>
          </p:nvSpPr>
          <p:spPr>
            <a:xfrm>
              <a:off x="2418997" y="0"/>
              <a:ext cx="3086100" cy="1753870"/>
            </a:xfrm>
            <a:custGeom>
              <a:avLst/>
              <a:gdLst/>
              <a:ahLst/>
              <a:cxnLst/>
              <a:rect l="l" t="t" r="r" b="b"/>
              <a:pathLst>
                <a:path w="3086100" h="1753870">
                  <a:moveTo>
                    <a:pt x="0" y="1753365"/>
                  </a:moveTo>
                  <a:lnTo>
                    <a:pt x="3086099" y="1753365"/>
                  </a:lnTo>
                  <a:lnTo>
                    <a:pt x="3086099" y="0"/>
                  </a:lnTo>
                  <a:lnTo>
                    <a:pt x="0" y="0"/>
                  </a:lnTo>
                  <a:lnTo>
                    <a:pt x="0" y="1753365"/>
                  </a:lnTo>
                  <a:close/>
                </a:path>
              </a:pathLst>
            </a:custGeom>
            <a:solidFill>
              <a:srgbClr val="3F3C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2502" y="1753364"/>
              <a:ext cx="7335520" cy="7810500"/>
            </a:xfrm>
            <a:custGeom>
              <a:avLst/>
              <a:gdLst/>
              <a:ahLst/>
              <a:cxnLst/>
              <a:rect l="l" t="t" r="r" b="b"/>
              <a:pathLst>
                <a:path w="7335520" h="7810500">
                  <a:moveTo>
                    <a:pt x="0" y="0"/>
                  </a:moveTo>
                  <a:lnTo>
                    <a:pt x="7335100" y="0"/>
                  </a:lnTo>
                  <a:lnTo>
                    <a:pt x="7335100" y="7810052"/>
                  </a:lnTo>
                  <a:lnTo>
                    <a:pt x="0" y="7810052"/>
                  </a:lnTo>
                  <a:lnTo>
                    <a:pt x="0" y="0"/>
                  </a:lnTo>
                  <a:close/>
                </a:path>
              </a:pathLst>
            </a:custGeom>
            <a:ln w="114299">
              <a:solidFill>
                <a:srgbClr val="3F3C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13113" y="211201"/>
              <a:ext cx="1714499" cy="22097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07655" y="2572897"/>
              <a:ext cx="10477499" cy="630554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003933" y="627087"/>
            <a:ext cx="12096115" cy="146113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3850" spc="445" dirty="0">
                <a:solidFill>
                  <a:srgbClr val="3F3C2E"/>
                </a:solidFill>
              </a:rPr>
              <a:t>ВИДАТКИ</a:t>
            </a:r>
            <a:r>
              <a:rPr sz="3850" spc="-1705" dirty="0">
                <a:solidFill>
                  <a:srgbClr val="3F3C2E"/>
                </a:solidFill>
              </a:rPr>
              <a:t> </a:t>
            </a:r>
            <a:r>
              <a:rPr sz="3850" spc="655" dirty="0">
                <a:solidFill>
                  <a:srgbClr val="3F3C2E"/>
                </a:solidFill>
              </a:rPr>
              <a:t>ПО</a:t>
            </a:r>
            <a:r>
              <a:rPr sz="3850" spc="-1705" dirty="0">
                <a:solidFill>
                  <a:srgbClr val="3F3C2E"/>
                </a:solidFill>
              </a:rPr>
              <a:t> </a:t>
            </a:r>
            <a:r>
              <a:rPr sz="3850" spc="50" dirty="0">
                <a:solidFill>
                  <a:srgbClr val="3F3C2E"/>
                </a:solidFill>
              </a:rPr>
              <a:t>ГАЛУЗІ</a:t>
            </a:r>
            <a:r>
              <a:rPr sz="3850" spc="-1705" dirty="0">
                <a:solidFill>
                  <a:srgbClr val="3F3C2E"/>
                </a:solidFill>
              </a:rPr>
              <a:t> </a:t>
            </a:r>
            <a:r>
              <a:rPr sz="3850" b="0" spc="100" dirty="0">
                <a:solidFill>
                  <a:srgbClr val="3F3C2E"/>
                </a:solidFill>
                <a:latin typeface="Trebuchet MS"/>
                <a:cs typeface="Trebuchet MS"/>
              </a:rPr>
              <a:t>“</a:t>
            </a:r>
            <a:r>
              <a:rPr sz="3850" spc="100" dirty="0">
                <a:solidFill>
                  <a:srgbClr val="3F3C2E"/>
                </a:solidFill>
              </a:rPr>
              <a:t>КУЛЬТУРА</a:t>
            </a:r>
            <a:r>
              <a:rPr sz="3850" spc="-1705" dirty="0">
                <a:solidFill>
                  <a:srgbClr val="3F3C2E"/>
                </a:solidFill>
              </a:rPr>
              <a:t> </a:t>
            </a:r>
            <a:r>
              <a:rPr sz="3850" spc="120" dirty="0">
                <a:solidFill>
                  <a:srgbClr val="3F3C2E"/>
                </a:solidFill>
              </a:rPr>
              <a:t>ТА</a:t>
            </a:r>
            <a:r>
              <a:rPr sz="3850" spc="-1705" dirty="0">
                <a:solidFill>
                  <a:srgbClr val="3F3C2E"/>
                </a:solidFill>
              </a:rPr>
              <a:t> </a:t>
            </a:r>
            <a:r>
              <a:rPr sz="3850" spc="270" dirty="0">
                <a:solidFill>
                  <a:srgbClr val="3F3C2E"/>
                </a:solidFill>
              </a:rPr>
              <a:t>МИСТЕЦТВО</a:t>
            </a:r>
            <a:r>
              <a:rPr sz="3850" b="0" spc="270" dirty="0">
                <a:solidFill>
                  <a:srgbClr val="3F3C2E"/>
                </a:solidFill>
                <a:latin typeface="Trebuchet MS"/>
                <a:cs typeface="Trebuchet MS"/>
              </a:rPr>
              <a:t>”</a:t>
            </a:r>
            <a:endParaRPr sz="3850">
              <a:latin typeface="Trebuchet MS"/>
              <a:cs typeface="Trebuchet MS"/>
            </a:endParaRPr>
          </a:p>
          <a:p>
            <a:pPr marL="7651115">
              <a:lnSpc>
                <a:spcPct val="100000"/>
              </a:lnSpc>
              <a:spcBef>
                <a:spcPts val="500"/>
              </a:spcBef>
            </a:pPr>
            <a:r>
              <a:rPr sz="4800" b="0" dirty="0">
                <a:solidFill>
                  <a:srgbClr val="000000"/>
                </a:solidFill>
                <a:latin typeface="Lucida Sans Unicode"/>
                <a:cs typeface="Lucida Sans Unicode"/>
              </a:rPr>
              <a:t>за</a:t>
            </a:r>
            <a:r>
              <a:rPr sz="4800" b="0" spc="-75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4800" b="0" spc="-830" dirty="0">
                <a:solidFill>
                  <a:srgbClr val="000000"/>
                </a:solidFill>
                <a:latin typeface="Trebuchet MS"/>
                <a:cs typeface="Trebuchet MS"/>
              </a:rPr>
              <a:t>2022/2023</a:t>
            </a:r>
            <a:r>
              <a:rPr sz="4800" b="0" spc="-68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4800" b="0" spc="-20" dirty="0">
                <a:solidFill>
                  <a:srgbClr val="000000"/>
                </a:solidFill>
                <a:latin typeface="Lucida Sans Unicode"/>
                <a:cs typeface="Lucida Sans Unicode"/>
              </a:rPr>
              <a:t>роки</a:t>
            </a:r>
            <a:endParaRPr sz="48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6675" y="2402289"/>
            <a:ext cx="6167120" cy="644334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065" marR="5080" indent="92075" algn="ctr">
              <a:lnSpc>
                <a:spcPts val="2780"/>
              </a:lnSpc>
              <a:spcBef>
                <a:spcPts val="675"/>
              </a:spcBef>
            </a:pPr>
            <a:r>
              <a:rPr sz="2800" spc="100" dirty="0">
                <a:latin typeface="Cambria"/>
                <a:cs typeface="Cambria"/>
              </a:rPr>
              <a:t>В</a:t>
            </a:r>
            <a:r>
              <a:rPr sz="2800" spc="110" dirty="0"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2023</a:t>
            </a:r>
            <a:r>
              <a:rPr sz="2800" spc="110" dirty="0">
                <a:latin typeface="Cambria"/>
                <a:cs typeface="Cambria"/>
              </a:rPr>
              <a:t> </a:t>
            </a:r>
            <a:r>
              <a:rPr sz="2800" spc="160" dirty="0">
                <a:latin typeface="Cambria"/>
                <a:cs typeface="Cambria"/>
              </a:rPr>
              <a:t>році</a:t>
            </a:r>
            <a:r>
              <a:rPr sz="2800" spc="110" dirty="0">
                <a:latin typeface="Cambria"/>
                <a:cs typeface="Cambria"/>
              </a:rPr>
              <a:t> </a:t>
            </a:r>
            <a:r>
              <a:rPr sz="2800" spc="229" dirty="0">
                <a:latin typeface="Cambria"/>
                <a:cs typeface="Cambria"/>
              </a:rPr>
              <a:t>на</a:t>
            </a:r>
            <a:r>
              <a:rPr sz="2800" spc="110" dirty="0">
                <a:latin typeface="Cambria"/>
                <a:cs typeface="Cambria"/>
              </a:rPr>
              <a:t> </a:t>
            </a:r>
            <a:r>
              <a:rPr sz="2800" spc="185" dirty="0">
                <a:latin typeface="Cambria"/>
                <a:cs typeface="Cambria"/>
              </a:rPr>
              <a:t>виконання </a:t>
            </a:r>
            <a:r>
              <a:rPr sz="2800" spc="200" dirty="0">
                <a:latin typeface="Cambria"/>
                <a:cs typeface="Cambria"/>
              </a:rPr>
              <a:t>бюджетних</a:t>
            </a:r>
            <a:r>
              <a:rPr sz="2800" spc="114" dirty="0">
                <a:latin typeface="Cambria"/>
                <a:cs typeface="Cambria"/>
              </a:rPr>
              <a:t> </a:t>
            </a:r>
            <a:r>
              <a:rPr sz="2800" spc="165" dirty="0">
                <a:latin typeface="Cambria"/>
                <a:cs typeface="Cambria"/>
              </a:rPr>
              <a:t>програм</a:t>
            </a:r>
            <a:r>
              <a:rPr sz="2800" spc="120" dirty="0">
                <a:latin typeface="Cambria"/>
                <a:cs typeface="Cambria"/>
              </a:rPr>
              <a:t> </a:t>
            </a:r>
            <a:r>
              <a:rPr sz="2800" spc="165" dirty="0">
                <a:latin typeface="Cambria"/>
                <a:cs typeface="Cambria"/>
              </a:rPr>
              <a:t>спрямовано </a:t>
            </a:r>
            <a:r>
              <a:rPr sz="2800" spc="204" dirty="0">
                <a:latin typeface="Cambria"/>
                <a:cs typeface="Cambria"/>
              </a:rPr>
              <a:t>кошти</a:t>
            </a:r>
            <a:r>
              <a:rPr sz="2800" spc="125" dirty="0">
                <a:latin typeface="Cambria"/>
                <a:cs typeface="Cambria"/>
              </a:rPr>
              <a:t> </a:t>
            </a:r>
            <a:r>
              <a:rPr sz="2800" spc="135" dirty="0">
                <a:latin typeface="Cambria"/>
                <a:cs typeface="Cambria"/>
              </a:rPr>
              <a:t>загального</a:t>
            </a:r>
            <a:r>
              <a:rPr sz="2800" spc="130" dirty="0">
                <a:latin typeface="Cambria"/>
                <a:cs typeface="Cambria"/>
              </a:rPr>
              <a:t> фонду </a:t>
            </a:r>
            <a:r>
              <a:rPr sz="2800" spc="190" dirty="0">
                <a:latin typeface="Cambria"/>
                <a:cs typeface="Cambria"/>
              </a:rPr>
              <a:t>в</a:t>
            </a:r>
            <a:r>
              <a:rPr sz="2800" spc="125" dirty="0">
                <a:latin typeface="Cambria"/>
                <a:cs typeface="Cambria"/>
              </a:rPr>
              <a:t> </a:t>
            </a:r>
            <a:r>
              <a:rPr sz="2800" spc="170" dirty="0">
                <a:latin typeface="Cambria"/>
                <a:cs typeface="Cambria"/>
              </a:rPr>
              <a:t>сумі</a:t>
            </a:r>
            <a:r>
              <a:rPr sz="2800" spc="130" dirty="0">
                <a:latin typeface="Cambria"/>
                <a:cs typeface="Cambria"/>
              </a:rPr>
              <a:t> </a:t>
            </a:r>
            <a:r>
              <a:rPr sz="2800" spc="-25" dirty="0">
                <a:latin typeface="Cambria"/>
                <a:cs typeface="Cambria"/>
              </a:rPr>
              <a:t>23 </a:t>
            </a:r>
            <a:r>
              <a:rPr sz="2800" b="1" spc="120" dirty="0">
                <a:latin typeface="Calibri"/>
                <a:cs typeface="Calibri"/>
              </a:rPr>
              <a:t>852</a:t>
            </a:r>
            <a:r>
              <a:rPr sz="2800" b="1" spc="114" dirty="0">
                <a:latin typeface="Calibri"/>
                <a:cs typeface="Calibri"/>
              </a:rPr>
              <a:t> </a:t>
            </a:r>
            <a:r>
              <a:rPr sz="2800" b="1" spc="295" dirty="0">
                <a:latin typeface="Calibri"/>
                <a:cs typeface="Calibri"/>
              </a:rPr>
              <a:t>тис.</a:t>
            </a:r>
            <a:r>
              <a:rPr sz="2800" b="1" spc="114" dirty="0">
                <a:latin typeface="Calibri"/>
                <a:cs typeface="Calibri"/>
              </a:rPr>
              <a:t> </a:t>
            </a:r>
            <a:r>
              <a:rPr sz="2800" b="1" spc="305" dirty="0">
                <a:latin typeface="Calibri"/>
                <a:cs typeface="Calibri"/>
              </a:rPr>
              <a:t>грн</a:t>
            </a:r>
            <a:r>
              <a:rPr sz="2800" spc="305" dirty="0">
                <a:latin typeface="Cambria"/>
                <a:cs typeface="Cambria"/>
              </a:rPr>
              <a:t>,</a:t>
            </a:r>
            <a:r>
              <a:rPr sz="2800" spc="135" dirty="0">
                <a:latin typeface="Cambria"/>
                <a:cs typeface="Cambria"/>
              </a:rPr>
              <a:t> </a:t>
            </a:r>
            <a:r>
              <a:rPr sz="2800" spc="254" dirty="0">
                <a:latin typeface="Cambria"/>
                <a:cs typeface="Cambria"/>
              </a:rPr>
              <a:t>що</a:t>
            </a:r>
            <a:r>
              <a:rPr sz="2800" spc="140" dirty="0">
                <a:latin typeface="Cambria"/>
                <a:cs typeface="Cambria"/>
              </a:rPr>
              <a:t> </a:t>
            </a:r>
            <a:r>
              <a:rPr sz="2800" spc="229" dirty="0">
                <a:latin typeface="Cambria"/>
                <a:cs typeface="Cambria"/>
              </a:rPr>
              <a:t>на</a:t>
            </a:r>
            <a:r>
              <a:rPr sz="2800" spc="135" dirty="0"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20,6%</a:t>
            </a:r>
            <a:r>
              <a:rPr sz="2800" spc="135" dirty="0">
                <a:latin typeface="Cambria"/>
                <a:cs typeface="Cambria"/>
              </a:rPr>
              <a:t> </a:t>
            </a:r>
            <a:r>
              <a:rPr sz="2800" spc="175" dirty="0">
                <a:latin typeface="Cambria"/>
                <a:cs typeface="Cambria"/>
              </a:rPr>
              <a:t>більше </a:t>
            </a:r>
            <a:r>
              <a:rPr sz="2800" spc="165" dirty="0">
                <a:latin typeface="Cambria"/>
                <a:cs typeface="Cambria"/>
              </a:rPr>
              <a:t>порівняно</a:t>
            </a:r>
            <a:r>
              <a:rPr sz="2800" spc="130" dirty="0">
                <a:latin typeface="Cambria"/>
                <a:cs typeface="Cambria"/>
              </a:rPr>
              <a:t> </a:t>
            </a:r>
            <a:r>
              <a:rPr sz="2800" spc="75" dirty="0">
                <a:latin typeface="Cambria"/>
                <a:cs typeface="Cambria"/>
              </a:rPr>
              <a:t>з</a:t>
            </a:r>
            <a:r>
              <a:rPr sz="2800" spc="135" dirty="0">
                <a:latin typeface="Cambria"/>
                <a:cs typeface="Cambria"/>
              </a:rPr>
              <a:t> </a:t>
            </a:r>
            <a:r>
              <a:rPr sz="2800" spc="170" dirty="0">
                <a:latin typeface="Cambria"/>
                <a:cs typeface="Cambria"/>
              </a:rPr>
              <a:t>попереднім</a:t>
            </a:r>
            <a:r>
              <a:rPr sz="2800" spc="135" dirty="0">
                <a:latin typeface="Cambria"/>
                <a:cs typeface="Cambria"/>
              </a:rPr>
              <a:t> </a:t>
            </a:r>
            <a:r>
              <a:rPr sz="2800" spc="150" dirty="0">
                <a:latin typeface="Cambria"/>
                <a:cs typeface="Cambria"/>
              </a:rPr>
              <a:t>роком.</a:t>
            </a:r>
            <a:endParaRPr sz="2800">
              <a:latin typeface="Cambria"/>
              <a:cs typeface="Cambria"/>
            </a:endParaRPr>
          </a:p>
          <a:p>
            <a:pPr marL="126364" marR="58419" indent="31750" algn="ctr">
              <a:lnSpc>
                <a:spcPts val="2780"/>
              </a:lnSpc>
              <a:spcBef>
                <a:spcPts val="2750"/>
              </a:spcBef>
            </a:pPr>
            <a:r>
              <a:rPr sz="2800" spc="160" dirty="0">
                <a:latin typeface="Cambria"/>
                <a:cs typeface="Cambria"/>
              </a:rPr>
              <a:t>Власні</a:t>
            </a:r>
            <a:r>
              <a:rPr sz="2800" spc="140" dirty="0">
                <a:latin typeface="Cambria"/>
                <a:cs typeface="Cambria"/>
              </a:rPr>
              <a:t> </a:t>
            </a:r>
            <a:r>
              <a:rPr sz="2800" spc="185" dirty="0">
                <a:latin typeface="Cambria"/>
                <a:cs typeface="Cambria"/>
              </a:rPr>
              <a:t>надходження</a:t>
            </a:r>
            <a:r>
              <a:rPr sz="2800" spc="150" dirty="0">
                <a:latin typeface="Cambria"/>
                <a:cs typeface="Cambria"/>
              </a:rPr>
              <a:t> </a:t>
            </a:r>
            <a:r>
              <a:rPr sz="2800" spc="190" dirty="0">
                <a:latin typeface="Cambria"/>
                <a:cs typeface="Cambria"/>
              </a:rPr>
              <a:t>бюджетних </a:t>
            </a:r>
            <a:r>
              <a:rPr sz="2800" spc="160" dirty="0">
                <a:latin typeface="Cambria"/>
                <a:cs typeface="Cambria"/>
              </a:rPr>
              <a:t>установ</a:t>
            </a:r>
            <a:r>
              <a:rPr sz="2800" spc="125" dirty="0">
                <a:latin typeface="Cambria"/>
                <a:cs typeface="Cambria"/>
              </a:rPr>
              <a:t> </a:t>
            </a:r>
            <a:r>
              <a:rPr sz="2800" spc="190" dirty="0">
                <a:latin typeface="Cambria"/>
                <a:cs typeface="Cambria"/>
              </a:rPr>
              <a:t>по</a:t>
            </a:r>
            <a:r>
              <a:rPr sz="2800" spc="130" dirty="0">
                <a:latin typeface="Cambria"/>
                <a:cs typeface="Cambria"/>
              </a:rPr>
              <a:t> </a:t>
            </a:r>
            <a:r>
              <a:rPr sz="2800" spc="120" dirty="0">
                <a:latin typeface="Cambria"/>
                <a:cs typeface="Cambria"/>
              </a:rPr>
              <a:t>галузі</a:t>
            </a:r>
            <a:r>
              <a:rPr sz="2800" spc="125" dirty="0">
                <a:latin typeface="Cambria"/>
                <a:cs typeface="Cambria"/>
              </a:rPr>
              <a:t> </a:t>
            </a:r>
            <a:r>
              <a:rPr sz="2800" spc="140" dirty="0">
                <a:latin typeface="Cambria"/>
                <a:cs typeface="Cambria"/>
              </a:rPr>
              <a:t>«Культура</a:t>
            </a:r>
            <a:r>
              <a:rPr sz="2800" spc="130" dirty="0">
                <a:latin typeface="Cambria"/>
                <a:cs typeface="Cambria"/>
              </a:rPr>
              <a:t> </a:t>
            </a:r>
            <a:r>
              <a:rPr sz="2800" spc="65" dirty="0">
                <a:latin typeface="Cambria"/>
                <a:cs typeface="Cambria"/>
              </a:rPr>
              <a:t>і </a:t>
            </a:r>
            <a:r>
              <a:rPr sz="2800" spc="160" dirty="0">
                <a:latin typeface="Cambria"/>
                <a:cs typeface="Cambria"/>
              </a:rPr>
              <a:t>мистецтво»</a:t>
            </a:r>
            <a:r>
              <a:rPr sz="2800" spc="110" dirty="0">
                <a:latin typeface="Cambria"/>
                <a:cs typeface="Cambria"/>
              </a:rPr>
              <a:t> </a:t>
            </a:r>
            <a:r>
              <a:rPr sz="2800" spc="135" dirty="0">
                <a:latin typeface="Cambria"/>
                <a:cs typeface="Cambria"/>
              </a:rPr>
              <a:t>за</a:t>
            </a:r>
            <a:r>
              <a:rPr sz="2800" spc="114" dirty="0"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2023</a:t>
            </a:r>
            <a:r>
              <a:rPr sz="2800" spc="110" dirty="0">
                <a:latin typeface="Cambria"/>
                <a:cs typeface="Cambria"/>
              </a:rPr>
              <a:t> </a:t>
            </a:r>
            <a:r>
              <a:rPr sz="2800" spc="120" dirty="0">
                <a:latin typeface="Cambria"/>
                <a:cs typeface="Cambria"/>
              </a:rPr>
              <a:t>рік </a:t>
            </a:r>
            <a:r>
              <a:rPr sz="2800" spc="175" dirty="0">
                <a:latin typeface="Cambria"/>
                <a:cs typeface="Cambria"/>
              </a:rPr>
              <a:t>використані</a:t>
            </a:r>
            <a:r>
              <a:rPr sz="2800" spc="114" dirty="0">
                <a:latin typeface="Cambria"/>
                <a:cs typeface="Cambria"/>
              </a:rPr>
              <a:t> </a:t>
            </a:r>
            <a:r>
              <a:rPr sz="2800" spc="190" dirty="0">
                <a:latin typeface="Cambria"/>
                <a:cs typeface="Cambria"/>
              </a:rPr>
              <a:t>в</a:t>
            </a:r>
            <a:r>
              <a:rPr sz="2800" spc="120" dirty="0">
                <a:latin typeface="Cambria"/>
                <a:cs typeface="Cambria"/>
              </a:rPr>
              <a:t> </a:t>
            </a:r>
            <a:r>
              <a:rPr sz="2800" spc="170" dirty="0">
                <a:latin typeface="Cambria"/>
                <a:cs typeface="Cambria"/>
              </a:rPr>
              <a:t>сумі</a:t>
            </a:r>
            <a:r>
              <a:rPr sz="2800" spc="120" dirty="0">
                <a:latin typeface="Cambria"/>
                <a:cs typeface="Cambria"/>
              </a:rPr>
              <a:t> </a:t>
            </a:r>
            <a:r>
              <a:rPr sz="2800" b="1" spc="114" dirty="0">
                <a:latin typeface="Calibri"/>
                <a:cs typeface="Calibri"/>
              </a:rPr>
              <a:t>25,3</a:t>
            </a:r>
            <a:r>
              <a:rPr sz="2800" b="1" spc="100" dirty="0">
                <a:latin typeface="Calibri"/>
                <a:cs typeface="Calibri"/>
              </a:rPr>
              <a:t> </a:t>
            </a:r>
            <a:r>
              <a:rPr sz="2800" b="1" spc="295" dirty="0">
                <a:latin typeface="Calibri"/>
                <a:cs typeface="Calibri"/>
              </a:rPr>
              <a:t>тис.</a:t>
            </a:r>
            <a:r>
              <a:rPr sz="2800" b="1" spc="100" dirty="0">
                <a:latin typeface="Calibri"/>
                <a:cs typeface="Calibri"/>
              </a:rPr>
              <a:t> </a:t>
            </a:r>
            <a:r>
              <a:rPr sz="2800" b="1" spc="270" dirty="0">
                <a:latin typeface="Calibri"/>
                <a:cs typeface="Calibri"/>
              </a:rPr>
              <a:t>грн.</a:t>
            </a:r>
            <a:endParaRPr sz="2800">
              <a:latin typeface="Calibri"/>
              <a:cs typeface="Calibri"/>
            </a:endParaRPr>
          </a:p>
          <a:p>
            <a:pPr marL="126364" marR="26670" algn="ctr">
              <a:lnSpc>
                <a:spcPts val="2780"/>
              </a:lnSpc>
              <a:spcBef>
                <a:spcPts val="2755"/>
              </a:spcBef>
            </a:pPr>
            <a:r>
              <a:rPr sz="2800" spc="185" dirty="0">
                <a:latin typeface="Cambria"/>
                <a:cs typeface="Cambria"/>
              </a:rPr>
              <a:t>Також,</a:t>
            </a:r>
            <a:r>
              <a:rPr sz="2800" spc="135" dirty="0">
                <a:latin typeface="Cambria"/>
                <a:cs typeface="Cambria"/>
              </a:rPr>
              <a:t> </a:t>
            </a:r>
            <a:r>
              <a:rPr sz="2800" spc="150" dirty="0">
                <a:latin typeface="Cambria"/>
                <a:cs typeface="Cambria"/>
              </a:rPr>
              <a:t>здійснено</a:t>
            </a:r>
            <a:r>
              <a:rPr sz="2800" spc="140" dirty="0">
                <a:latin typeface="Cambria"/>
                <a:cs typeface="Cambria"/>
              </a:rPr>
              <a:t> </a:t>
            </a:r>
            <a:r>
              <a:rPr sz="2800" spc="175" dirty="0">
                <a:latin typeface="Cambria"/>
                <a:cs typeface="Cambria"/>
              </a:rPr>
              <a:t>поповнення </a:t>
            </a:r>
            <a:r>
              <a:rPr sz="2800" spc="130" dirty="0">
                <a:latin typeface="Cambria"/>
                <a:cs typeface="Cambria"/>
              </a:rPr>
              <a:t>бібліотечного</a:t>
            </a:r>
            <a:r>
              <a:rPr sz="2800" spc="114" dirty="0">
                <a:latin typeface="Cambria"/>
                <a:cs typeface="Cambria"/>
              </a:rPr>
              <a:t> </a:t>
            </a:r>
            <a:r>
              <a:rPr sz="2800" spc="130" dirty="0">
                <a:latin typeface="Cambria"/>
                <a:cs typeface="Cambria"/>
              </a:rPr>
              <a:t>фонду</a:t>
            </a:r>
            <a:r>
              <a:rPr sz="2800" spc="120" dirty="0">
                <a:latin typeface="Cambria"/>
                <a:cs typeface="Cambria"/>
              </a:rPr>
              <a:t> </a:t>
            </a:r>
            <a:r>
              <a:rPr sz="2800" spc="135" dirty="0">
                <a:latin typeface="Cambria"/>
                <a:cs typeface="Cambria"/>
              </a:rPr>
              <a:t>за</a:t>
            </a:r>
            <a:r>
              <a:rPr sz="2800" spc="120" dirty="0">
                <a:latin typeface="Cambria"/>
                <a:cs typeface="Cambria"/>
              </a:rPr>
              <a:t> </a:t>
            </a:r>
            <a:r>
              <a:rPr sz="2800" spc="175" dirty="0">
                <a:latin typeface="Cambria"/>
                <a:cs typeface="Cambria"/>
              </a:rPr>
              <a:t>рахунок </a:t>
            </a:r>
            <a:r>
              <a:rPr sz="2800" spc="145" dirty="0">
                <a:latin typeface="Cambria"/>
                <a:cs typeface="Cambria"/>
              </a:rPr>
              <a:t>безоплатно</a:t>
            </a:r>
            <a:r>
              <a:rPr sz="2800" spc="140" dirty="0">
                <a:latin typeface="Cambria"/>
                <a:cs typeface="Cambria"/>
              </a:rPr>
              <a:t> </a:t>
            </a:r>
            <a:r>
              <a:rPr sz="2800" spc="204" dirty="0">
                <a:latin typeface="Cambria"/>
                <a:cs typeface="Cambria"/>
              </a:rPr>
              <a:t>отриманих</a:t>
            </a:r>
            <a:r>
              <a:rPr sz="2800" spc="140" dirty="0">
                <a:latin typeface="Cambria"/>
                <a:cs typeface="Cambria"/>
              </a:rPr>
              <a:t> </a:t>
            </a:r>
            <a:r>
              <a:rPr sz="2800" spc="95" dirty="0">
                <a:latin typeface="Cambria"/>
                <a:cs typeface="Cambria"/>
              </a:rPr>
              <a:t>від </a:t>
            </a:r>
            <a:r>
              <a:rPr sz="2800" spc="120" dirty="0">
                <a:latin typeface="Cambria"/>
                <a:cs typeface="Cambria"/>
              </a:rPr>
              <a:t>бібліотек </a:t>
            </a:r>
            <a:r>
              <a:rPr sz="2800" spc="175" dirty="0">
                <a:latin typeface="Cambria"/>
                <a:cs typeface="Cambria"/>
              </a:rPr>
              <a:t>ім.</a:t>
            </a:r>
            <a:r>
              <a:rPr sz="2800" spc="125" dirty="0">
                <a:latin typeface="Cambria"/>
                <a:cs typeface="Cambria"/>
              </a:rPr>
              <a:t> </a:t>
            </a:r>
            <a:r>
              <a:rPr sz="2800" spc="100" dirty="0">
                <a:latin typeface="Cambria"/>
                <a:cs typeface="Cambria"/>
              </a:rPr>
              <a:t>Лесі</a:t>
            </a:r>
            <a:r>
              <a:rPr sz="2800" spc="125" dirty="0">
                <a:latin typeface="Cambria"/>
                <a:cs typeface="Cambria"/>
              </a:rPr>
              <a:t> </a:t>
            </a:r>
            <a:r>
              <a:rPr sz="2800" spc="190" dirty="0">
                <a:latin typeface="Cambria"/>
                <a:cs typeface="Cambria"/>
              </a:rPr>
              <a:t>Українки</a:t>
            </a:r>
            <a:r>
              <a:rPr sz="2800" spc="125" dirty="0">
                <a:latin typeface="Cambria"/>
                <a:cs typeface="Cambria"/>
              </a:rPr>
              <a:t> </a:t>
            </a:r>
            <a:r>
              <a:rPr sz="2800" spc="114" dirty="0">
                <a:latin typeface="Cambria"/>
                <a:cs typeface="Cambria"/>
              </a:rPr>
              <a:t>та </a:t>
            </a:r>
            <a:r>
              <a:rPr sz="2800" spc="150" dirty="0">
                <a:latin typeface="Cambria"/>
                <a:cs typeface="Cambria"/>
              </a:rPr>
              <a:t>Тараса</a:t>
            </a:r>
            <a:r>
              <a:rPr sz="2800" spc="120" dirty="0">
                <a:latin typeface="Cambria"/>
                <a:cs typeface="Cambria"/>
              </a:rPr>
              <a:t> </a:t>
            </a:r>
            <a:r>
              <a:rPr sz="2800" spc="220" dirty="0">
                <a:latin typeface="Cambria"/>
                <a:cs typeface="Cambria"/>
              </a:rPr>
              <a:t>Шевченка</a:t>
            </a:r>
            <a:r>
              <a:rPr sz="2800" spc="120" dirty="0">
                <a:latin typeface="Cambria"/>
                <a:cs typeface="Cambria"/>
              </a:rPr>
              <a:t> </a:t>
            </a:r>
            <a:r>
              <a:rPr sz="2800" b="1" spc="114" dirty="0">
                <a:latin typeface="Calibri"/>
                <a:cs typeface="Calibri"/>
              </a:rPr>
              <a:t>2,5</a:t>
            </a:r>
            <a:r>
              <a:rPr sz="2800" b="1" spc="100" dirty="0">
                <a:latin typeface="Calibri"/>
                <a:cs typeface="Calibri"/>
              </a:rPr>
              <a:t> </a:t>
            </a:r>
            <a:r>
              <a:rPr sz="2800" b="1" spc="275" dirty="0">
                <a:latin typeface="Calibri"/>
                <a:cs typeface="Calibri"/>
              </a:rPr>
              <a:t>тис. </a:t>
            </a:r>
            <a:r>
              <a:rPr sz="2800" spc="200" dirty="0">
                <a:latin typeface="Cambria"/>
                <a:cs typeface="Cambria"/>
              </a:rPr>
              <a:t>примірників</a:t>
            </a:r>
            <a:r>
              <a:rPr sz="2800" spc="125" dirty="0">
                <a:latin typeface="Cambria"/>
                <a:cs typeface="Cambria"/>
              </a:rPr>
              <a:t> </a:t>
            </a:r>
            <a:r>
              <a:rPr sz="2800" spc="180" dirty="0">
                <a:latin typeface="Cambria"/>
                <a:cs typeface="Cambria"/>
              </a:rPr>
              <a:t>друкованих</a:t>
            </a:r>
            <a:r>
              <a:rPr sz="2800" spc="125" dirty="0">
                <a:latin typeface="Cambria"/>
                <a:cs typeface="Cambria"/>
              </a:rPr>
              <a:t> </a:t>
            </a:r>
            <a:r>
              <a:rPr sz="2800" spc="185" dirty="0">
                <a:latin typeface="Cambria"/>
                <a:cs typeface="Cambria"/>
              </a:rPr>
              <a:t>видань </a:t>
            </a:r>
            <a:r>
              <a:rPr sz="2800" spc="229" dirty="0">
                <a:latin typeface="Cambria"/>
                <a:cs typeface="Cambria"/>
              </a:rPr>
              <a:t>на</a:t>
            </a:r>
            <a:r>
              <a:rPr sz="2800" spc="120" dirty="0">
                <a:latin typeface="Cambria"/>
                <a:cs typeface="Cambria"/>
              </a:rPr>
              <a:t> </a:t>
            </a:r>
            <a:r>
              <a:rPr sz="2800" spc="180" dirty="0">
                <a:latin typeface="Cambria"/>
                <a:cs typeface="Cambria"/>
              </a:rPr>
              <a:t>суму</a:t>
            </a:r>
            <a:r>
              <a:rPr sz="2800" spc="120" dirty="0">
                <a:latin typeface="Cambria"/>
                <a:cs typeface="Cambria"/>
              </a:rPr>
              <a:t> </a:t>
            </a:r>
            <a:r>
              <a:rPr sz="2800" b="1" spc="114" dirty="0">
                <a:latin typeface="Calibri"/>
                <a:cs typeface="Calibri"/>
              </a:rPr>
              <a:t>187,1</a:t>
            </a:r>
            <a:r>
              <a:rPr sz="2800" b="1" spc="105" dirty="0">
                <a:latin typeface="Calibri"/>
                <a:cs typeface="Calibri"/>
              </a:rPr>
              <a:t> </a:t>
            </a:r>
            <a:r>
              <a:rPr sz="2800" b="1" spc="295" dirty="0">
                <a:latin typeface="Calibri"/>
                <a:cs typeface="Calibri"/>
              </a:rPr>
              <a:t>тис.</a:t>
            </a:r>
            <a:r>
              <a:rPr sz="2800" b="1" spc="100" dirty="0">
                <a:latin typeface="Calibri"/>
                <a:cs typeface="Calibri"/>
              </a:rPr>
              <a:t> </a:t>
            </a:r>
            <a:r>
              <a:rPr sz="2800" b="1" spc="270" dirty="0">
                <a:latin typeface="Calibri"/>
                <a:cs typeface="Calibri"/>
              </a:rPr>
              <a:t>грн.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6192" y="3226089"/>
            <a:ext cx="8291195" cy="5419090"/>
            <a:chOff x="496192" y="3226089"/>
            <a:chExt cx="8291195" cy="54190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6192" y="3574376"/>
              <a:ext cx="8290674" cy="50702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95697" y="3226089"/>
              <a:ext cx="3923029" cy="561340"/>
            </a:xfrm>
            <a:custGeom>
              <a:avLst/>
              <a:gdLst/>
              <a:ahLst/>
              <a:cxnLst/>
              <a:rect l="l" t="t" r="r" b="b"/>
              <a:pathLst>
                <a:path w="3923029" h="561339">
                  <a:moveTo>
                    <a:pt x="3922481" y="561294"/>
                  </a:moveTo>
                  <a:lnTo>
                    <a:pt x="0" y="561294"/>
                  </a:lnTo>
                  <a:lnTo>
                    <a:pt x="0" y="0"/>
                  </a:lnTo>
                  <a:lnTo>
                    <a:pt x="3922481" y="0"/>
                  </a:lnTo>
                  <a:lnTo>
                    <a:pt x="3922481" y="5612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876829" y="0"/>
            <a:ext cx="9411335" cy="10287000"/>
            <a:chOff x="8876829" y="0"/>
            <a:chExt cx="9411335" cy="102870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76829" y="0"/>
              <a:ext cx="9410699" cy="102869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876829" y="0"/>
              <a:ext cx="9411335" cy="10287000"/>
            </a:xfrm>
            <a:custGeom>
              <a:avLst/>
              <a:gdLst/>
              <a:ahLst/>
              <a:cxnLst/>
              <a:rect l="l" t="t" r="r" b="b"/>
              <a:pathLst>
                <a:path w="9411335" h="10287000">
                  <a:moveTo>
                    <a:pt x="0" y="0"/>
                  </a:moveTo>
                  <a:lnTo>
                    <a:pt x="9411170" y="0"/>
                  </a:lnTo>
                  <a:lnTo>
                    <a:pt x="941117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4E53">
                <a:alpha val="5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089158" y="214339"/>
            <a:ext cx="2966085" cy="728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600" spc="520" dirty="0">
                <a:solidFill>
                  <a:srgbClr val="3F3C2E"/>
                </a:solidFill>
              </a:rPr>
              <a:t>ВИДАТКИ</a:t>
            </a:r>
            <a:endParaRPr sz="4600"/>
          </a:p>
        </p:txBody>
      </p:sp>
      <p:sp>
        <p:nvSpPr>
          <p:cNvPr id="9" name="object 9"/>
          <p:cNvSpPr txBox="1"/>
          <p:nvPr/>
        </p:nvSpPr>
        <p:spPr>
          <a:xfrm>
            <a:off x="1412121" y="721412"/>
            <a:ext cx="6410325" cy="728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600" b="1" spc="770" dirty="0">
                <a:solidFill>
                  <a:srgbClr val="3F3C2E"/>
                </a:solidFill>
                <a:latin typeface="Courier New"/>
                <a:cs typeface="Courier New"/>
              </a:rPr>
              <a:t>ПО</a:t>
            </a:r>
            <a:r>
              <a:rPr sz="4600" b="1" spc="-2055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4600" b="1" spc="60" dirty="0">
                <a:solidFill>
                  <a:srgbClr val="3F3C2E"/>
                </a:solidFill>
                <a:latin typeface="Courier New"/>
                <a:cs typeface="Courier New"/>
              </a:rPr>
              <a:t>ГАЛУЗІ</a:t>
            </a:r>
            <a:r>
              <a:rPr sz="4600" b="1" spc="-2055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4600" spc="-1015" dirty="0">
                <a:solidFill>
                  <a:srgbClr val="3F3C2E"/>
                </a:solidFill>
                <a:latin typeface="Trebuchet MS"/>
                <a:cs typeface="Trebuchet MS"/>
              </a:rPr>
              <a:t>“</a:t>
            </a:r>
            <a:r>
              <a:rPr sz="4600" spc="-675" dirty="0">
                <a:solidFill>
                  <a:srgbClr val="3F3C2E"/>
                </a:solidFill>
                <a:latin typeface="Trebuchet MS"/>
                <a:cs typeface="Trebuchet MS"/>
              </a:rPr>
              <a:t> </a:t>
            </a:r>
            <a:r>
              <a:rPr sz="4600" b="1" spc="434" dirty="0">
                <a:solidFill>
                  <a:srgbClr val="3F3C2E"/>
                </a:solidFill>
                <a:latin typeface="Courier New"/>
                <a:cs typeface="Courier New"/>
              </a:rPr>
              <a:t>ФІЗИЧНА</a:t>
            </a:r>
            <a:endParaRPr sz="460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94396" y="1088000"/>
            <a:ext cx="5555615" cy="1746250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15"/>
              </a:spcBef>
            </a:pPr>
            <a:r>
              <a:rPr sz="4600" b="1" spc="260" dirty="0">
                <a:solidFill>
                  <a:srgbClr val="3F3C2E"/>
                </a:solidFill>
                <a:latin typeface="Courier New"/>
                <a:cs typeface="Courier New"/>
              </a:rPr>
              <a:t>КУЛЬТУРА</a:t>
            </a:r>
            <a:r>
              <a:rPr sz="4600" b="1" spc="-205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4600" b="1" spc="-994" dirty="0">
                <a:solidFill>
                  <a:srgbClr val="3F3C2E"/>
                </a:solidFill>
                <a:latin typeface="Courier New"/>
                <a:cs typeface="Courier New"/>
              </a:rPr>
              <a:t>І</a:t>
            </a:r>
            <a:r>
              <a:rPr sz="4600" b="1" spc="-205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4600" b="1" spc="325" dirty="0">
                <a:solidFill>
                  <a:srgbClr val="3F3C2E"/>
                </a:solidFill>
                <a:latin typeface="Courier New"/>
                <a:cs typeface="Courier New"/>
              </a:rPr>
              <a:t>СПОРТ</a:t>
            </a:r>
            <a:endParaRPr sz="4600">
              <a:latin typeface="Courier New"/>
              <a:cs typeface="Courier New"/>
            </a:endParaRPr>
          </a:p>
          <a:p>
            <a:pPr marL="186690">
              <a:lnSpc>
                <a:spcPct val="100000"/>
              </a:lnSpc>
              <a:spcBef>
                <a:spcPts val="1150"/>
              </a:spcBef>
            </a:pPr>
            <a:r>
              <a:rPr sz="4800" dirty="0">
                <a:latin typeface="Lucida Sans Unicode"/>
                <a:cs typeface="Lucida Sans Unicode"/>
              </a:rPr>
              <a:t>за</a:t>
            </a:r>
            <a:r>
              <a:rPr sz="4800" spc="-755" dirty="0">
                <a:latin typeface="Lucida Sans Unicode"/>
                <a:cs typeface="Lucida Sans Unicode"/>
              </a:rPr>
              <a:t> </a:t>
            </a:r>
            <a:r>
              <a:rPr sz="4800" spc="-800" dirty="0">
                <a:latin typeface="Trebuchet MS"/>
                <a:cs typeface="Trebuchet MS"/>
              </a:rPr>
              <a:t>2022-202</a:t>
            </a:r>
            <a:r>
              <a:rPr sz="4800" spc="-1895" dirty="0">
                <a:latin typeface="Trebuchet MS"/>
                <a:cs typeface="Trebuchet MS"/>
              </a:rPr>
              <a:t>3</a:t>
            </a:r>
            <a:r>
              <a:rPr sz="6900" spc="-1185" baseline="35024" dirty="0">
                <a:solidFill>
                  <a:srgbClr val="3F3C2E"/>
                </a:solidFill>
                <a:latin typeface="Trebuchet MS"/>
                <a:cs typeface="Trebuchet MS"/>
              </a:rPr>
              <a:t>”</a:t>
            </a:r>
            <a:r>
              <a:rPr sz="6900" spc="-877" baseline="35024" dirty="0">
                <a:solidFill>
                  <a:srgbClr val="3F3C2E"/>
                </a:solidFill>
                <a:latin typeface="Trebuchet MS"/>
                <a:cs typeface="Trebuchet MS"/>
              </a:rPr>
              <a:t> </a:t>
            </a:r>
            <a:r>
              <a:rPr sz="4800" spc="-345" dirty="0">
                <a:latin typeface="Trebuchet MS"/>
                <a:cs typeface="Trebuchet MS"/>
              </a:rPr>
              <a:t>(</a:t>
            </a:r>
            <a:r>
              <a:rPr sz="4800" spc="-345" dirty="0">
                <a:latin typeface="Lucida Sans Unicode"/>
                <a:cs typeface="Lucida Sans Unicode"/>
              </a:rPr>
              <a:t>тис</a:t>
            </a:r>
            <a:r>
              <a:rPr sz="4800" spc="-345" dirty="0">
                <a:latin typeface="Trebuchet MS"/>
                <a:cs typeface="Trebuchet MS"/>
              </a:rPr>
              <a:t>.</a:t>
            </a:r>
            <a:r>
              <a:rPr sz="4800" spc="-685" dirty="0">
                <a:latin typeface="Trebuchet MS"/>
                <a:cs typeface="Trebuchet MS"/>
              </a:rPr>
              <a:t> </a:t>
            </a:r>
            <a:r>
              <a:rPr sz="4800" spc="-30" dirty="0">
                <a:latin typeface="Lucida Sans Unicode"/>
                <a:cs typeface="Lucida Sans Unicode"/>
              </a:rPr>
              <a:t>грн</a:t>
            </a:r>
            <a:r>
              <a:rPr sz="4800" spc="-30" dirty="0">
                <a:latin typeface="Trebuchet MS"/>
                <a:cs typeface="Trebuchet MS"/>
              </a:rPr>
              <a:t>)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71281" y="4185957"/>
            <a:ext cx="8222615" cy="4576445"/>
          </a:xfrm>
          <a:prstGeom prst="rect">
            <a:avLst/>
          </a:prstGeom>
          <a:solidFill>
            <a:srgbClr val="5999D3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65"/>
              </a:spcBef>
            </a:pPr>
            <a:endParaRPr sz="1550">
              <a:latin typeface="Times New Roman"/>
              <a:cs typeface="Times New Roman"/>
            </a:endParaRPr>
          </a:p>
          <a:p>
            <a:pPr marL="69850" algn="ctr">
              <a:lnSpc>
                <a:spcPct val="100000"/>
              </a:lnSpc>
            </a:pPr>
            <a:r>
              <a:rPr sz="1550" b="1" spc="365" dirty="0">
                <a:solidFill>
                  <a:srgbClr val="FFFFFF"/>
                </a:solidFill>
                <a:latin typeface="Courier New"/>
                <a:cs typeface="Courier New"/>
              </a:rPr>
              <a:t>ВИКОРИСТАНО</a:t>
            </a:r>
            <a:r>
              <a:rPr sz="155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459" dirty="0">
                <a:solidFill>
                  <a:srgbClr val="FFFFFF"/>
                </a:solidFill>
                <a:latin typeface="Courier New"/>
                <a:cs typeface="Courier New"/>
              </a:rPr>
              <a:t>КОШТИ</a:t>
            </a:r>
            <a:r>
              <a:rPr sz="155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125" dirty="0">
                <a:solidFill>
                  <a:srgbClr val="FFFFFF"/>
                </a:solidFill>
                <a:latin typeface="Courier New"/>
                <a:cs typeface="Courier New"/>
              </a:rPr>
              <a:t>В</a:t>
            </a:r>
            <a:r>
              <a:rPr sz="155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245" dirty="0">
                <a:solidFill>
                  <a:srgbClr val="FFFFFF"/>
                </a:solidFill>
                <a:latin typeface="Courier New"/>
                <a:cs typeface="Courier New"/>
              </a:rPr>
              <a:t>СУМІ</a:t>
            </a:r>
            <a:r>
              <a:rPr sz="155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-254" dirty="0">
                <a:latin typeface="Tahoma"/>
                <a:cs typeface="Tahoma"/>
              </a:rPr>
              <a:t>11</a:t>
            </a:r>
            <a:r>
              <a:rPr sz="1550" b="1" spc="300" dirty="0">
                <a:latin typeface="Tahoma"/>
                <a:cs typeface="Tahoma"/>
              </a:rPr>
              <a:t> </a:t>
            </a:r>
            <a:r>
              <a:rPr sz="1550" b="1" spc="110" dirty="0">
                <a:latin typeface="Tahoma"/>
                <a:cs typeface="Tahoma"/>
              </a:rPr>
              <a:t>798</a:t>
            </a:r>
            <a:r>
              <a:rPr sz="1550" b="1" spc="300" dirty="0">
                <a:latin typeface="Tahoma"/>
                <a:cs typeface="Tahoma"/>
              </a:rPr>
              <a:t> </a:t>
            </a:r>
            <a:r>
              <a:rPr sz="1550" b="1" spc="215" dirty="0">
                <a:latin typeface="Courier New"/>
                <a:cs typeface="Courier New"/>
              </a:rPr>
              <a:t>ТИС</a:t>
            </a:r>
            <a:r>
              <a:rPr sz="1550" b="1" spc="215" dirty="0">
                <a:latin typeface="Tahoma"/>
                <a:cs typeface="Tahoma"/>
              </a:rPr>
              <a:t>.</a:t>
            </a:r>
            <a:r>
              <a:rPr sz="1550" b="1" spc="300" dirty="0">
                <a:latin typeface="Tahoma"/>
                <a:cs typeface="Tahoma"/>
              </a:rPr>
              <a:t> </a:t>
            </a:r>
            <a:r>
              <a:rPr sz="1550" b="1" spc="180" dirty="0">
                <a:latin typeface="Courier New"/>
                <a:cs typeface="Courier New"/>
              </a:rPr>
              <a:t>ГРН</a:t>
            </a:r>
            <a:r>
              <a:rPr sz="1550" b="1" spc="18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550" b="1" spc="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50" b="1" spc="665" dirty="0">
                <a:solidFill>
                  <a:srgbClr val="FFFFFF"/>
                </a:solidFill>
                <a:latin typeface="Courier New"/>
                <a:cs typeface="Courier New"/>
              </a:rPr>
              <a:t>ЩО</a:t>
            </a:r>
            <a:r>
              <a:rPr sz="155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05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55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dirty="0">
                <a:solidFill>
                  <a:srgbClr val="FFFFFF"/>
                </a:solidFill>
                <a:latin typeface="Tahoma"/>
                <a:cs typeface="Tahoma"/>
              </a:rPr>
              <a:t>23</a:t>
            </a:r>
            <a:r>
              <a:rPr sz="1550" b="1" spc="-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50" b="1" spc="-12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550" b="1" spc="-2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50" b="1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1550" b="1" spc="-2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50" b="1" spc="-315" dirty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endParaRPr sz="15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550" b="1" spc="285" dirty="0">
                <a:solidFill>
                  <a:srgbClr val="FFFFFF"/>
                </a:solidFill>
                <a:latin typeface="Courier New"/>
                <a:cs typeface="Courier New"/>
              </a:rPr>
              <a:t>БІЛЬШЕ</a:t>
            </a:r>
            <a:r>
              <a:rPr sz="155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295" dirty="0">
                <a:solidFill>
                  <a:srgbClr val="FFFFFF"/>
                </a:solidFill>
                <a:latin typeface="Courier New"/>
                <a:cs typeface="Courier New"/>
              </a:rPr>
              <a:t>НІЖ</a:t>
            </a:r>
            <a:r>
              <a:rPr sz="155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120" dirty="0">
                <a:solidFill>
                  <a:srgbClr val="FFFFFF"/>
                </a:solidFill>
                <a:latin typeface="Courier New"/>
                <a:cs typeface="Courier New"/>
              </a:rPr>
              <a:t>У</a:t>
            </a:r>
            <a:r>
              <a:rPr sz="155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130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r>
              <a:rPr sz="1550" b="1" spc="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50" b="1" spc="180" dirty="0">
                <a:solidFill>
                  <a:srgbClr val="FFFFFF"/>
                </a:solidFill>
                <a:latin typeface="Courier New"/>
                <a:cs typeface="Courier New"/>
              </a:rPr>
              <a:t>РОЦІ</a:t>
            </a:r>
            <a:r>
              <a:rPr sz="1550" b="1" spc="18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550">
              <a:latin typeface="Tahoma"/>
              <a:cs typeface="Tahoma"/>
            </a:endParaRPr>
          </a:p>
          <a:p>
            <a:pPr marL="93980" marR="15875" algn="ctr">
              <a:lnSpc>
                <a:spcPct val="112900"/>
              </a:lnSpc>
            </a:pPr>
            <a:r>
              <a:rPr sz="1550" b="1" spc="85" dirty="0">
                <a:solidFill>
                  <a:srgbClr val="FFFFFF"/>
                </a:solidFill>
                <a:latin typeface="Courier New"/>
                <a:cs typeface="Courier New"/>
              </a:rPr>
              <a:t>ВСІ</a:t>
            </a:r>
            <a:r>
              <a:rPr sz="155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459" dirty="0">
                <a:solidFill>
                  <a:srgbClr val="FFFFFF"/>
                </a:solidFill>
                <a:latin typeface="Courier New"/>
                <a:cs typeface="Courier New"/>
              </a:rPr>
              <a:t>КОШТИ</a:t>
            </a:r>
            <a:r>
              <a:rPr sz="155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40" dirty="0">
                <a:solidFill>
                  <a:srgbClr val="FFFFFF"/>
                </a:solidFill>
                <a:latin typeface="Courier New"/>
                <a:cs typeface="Courier New"/>
              </a:rPr>
              <a:t>БУЛИ</a:t>
            </a:r>
            <a:r>
              <a:rPr sz="155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30" dirty="0">
                <a:solidFill>
                  <a:srgbClr val="FFFFFF"/>
                </a:solidFill>
                <a:latin typeface="Courier New"/>
                <a:cs typeface="Courier New"/>
              </a:rPr>
              <a:t>СПРЯМОВАНІ</a:t>
            </a:r>
            <a:r>
              <a:rPr sz="155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05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55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00" dirty="0">
                <a:solidFill>
                  <a:srgbClr val="FFFFFF"/>
                </a:solidFill>
                <a:latin typeface="Courier New"/>
                <a:cs typeface="Courier New"/>
              </a:rPr>
              <a:t>ОРГАНІЗАЦІЮ</a:t>
            </a:r>
            <a:r>
              <a:rPr sz="155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160" dirty="0">
                <a:solidFill>
                  <a:srgbClr val="FFFFFF"/>
                </a:solidFill>
                <a:latin typeface="Courier New"/>
                <a:cs typeface="Courier New"/>
              </a:rPr>
              <a:t>ТА</a:t>
            </a:r>
            <a:r>
              <a:rPr sz="155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15" dirty="0">
                <a:solidFill>
                  <a:srgbClr val="FFFFFF"/>
                </a:solidFill>
                <a:latin typeface="Courier New"/>
                <a:cs typeface="Courier New"/>
              </a:rPr>
              <a:t>ПРОВЕДЕННЯ </a:t>
            </a:r>
            <a:r>
              <a:rPr sz="1550" b="1" spc="345" dirty="0">
                <a:solidFill>
                  <a:srgbClr val="FFFFFF"/>
                </a:solidFill>
                <a:latin typeface="Courier New"/>
                <a:cs typeface="Courier New"/>
              </a:rPr>
              <a:t>НАВЧАЛЬНО</a:t>
            </a:r>
            <a:r>
              <a:rPr sz="1550" b="1" spc="345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550" b="1" spc="-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50" b="1" spc="315" dirty="0">
                <a:solidFill>
                  <a:srgbClr val="FFFFFF"/>
                </a:solidFill>
                <a:latin typeface="Courier New"/>
                <a:cs typeface="Courier New"/>
              </a:rPr>
              <a:t>ТРЕНУВАЛЬНИХ</a:t>
            </a:r>
            <a:r>
              <a:rPr sz="155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215" dirty="0">
                <a:solidFill>
                  <a:srgbClr val="FFFFFF"/>
                </a:solidFill>
                <a:latin typeface="Courier New"/>
                <a:cs typeface="Courier New"/>
              </a:rPr>
              <a:t>ЗБОРІВ</a:t>
            </a:r>
            <a:r>
              <a:rPr sz="155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160" dirty="0">
                <a:solidFill>
                  <a:srgbClr val="FFFFFF"/>
                </a:solidFill>
                <a:latin typeface="Courier New"/>
                <a:cs typeface="Courier New"/>
              </a:rPr>
              <a:t>ТА</a:t>
            </a:r>
            <a:r>
              <a:rPr sz="155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35" dirty="0">
                <a:solidFill>
                  <a:srgbClr val="FFFFFF"/>
                </a:solidFill>
                <a:latin typeface="Courier New"/>
                <a:cs typeface="Courier New"/>
              </a:rPr>
              <a:t>ЗМАГАНЬ</a:t>
            </a:r>
            <a:r>
              <a:rPr sz="155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05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55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120" dirty="0">
                <a:solidFill>
                  <a:srgbClr val="FFFFFF"/>
                </a:solidFill>
                <a:latin typeface="Courier New"/>
                <a:cs typeface="Courier New"/>
              </a:rPr>
              <a:t>БАЗІ</a:t>
            </a:r>
            <a:endParaRPr sz="1550">
              <a:latin typeface="Courier New"/>
              <a:cs typeface="Courier New"/>
            </a:endParaRPr>
          </a:p>
          <a:p>
            <a:pPr marL="457200" marR="449580" algn="ctr">
              <a:lnSpc>
                <a:spcPct val="112900"/>
              </a:lnSpc>
            </a:pPr>
            <a:r>
              <a:rPr sz="1550" b="1" spc="330" dirty="0">
                <a:solidFill>
                  <a:srgbClr val="FFFFFF"/>
                </a:solidFill>
                <a:latin typeface="Courier New"/>
                <a:cs typeface="Courier New"/>
              </a:rPr>
              <a:t>ДИТЯЧО</a:t>
            </a:r>
            <a:r>
              <a:rPr sz="1550" b="1" spc="33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550" b="1" spc="-2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50" b="1" spc="375" dirty="0">
                <a:solidFill>
                  <a:srgbClr val="FFFFFF"/>
                </a:solidFill>
                <a:latin typeface="Courier New"/>
                <a:cs typeface="Courier New"/>
              </a:rPr>
              <a:t>ЮНАЦЬКОЇ</a:t>
            </a:r>
            <a:r>
              <a:rPr sz="1550" b="1" spc="-1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10" dirty="0">
                <a:solidFill>
                  <a:srgbClr val="FFFFFF"/>
                </a:solidFill>
                <a:latin typeface="Courier New"/>
                <a:cs typeface="Courier New"/>
              </a:rPr>
              <a:t>СПОРТИВНОЇ</a:t>
            </a:r>
            <a:r>
              <a:rPr sz="155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515" dirty="0">
                <a:solidFill>
                  <a:srgbClr val="FFFFFF"/>
                </a:solidFill>
                <a:latin typeface="Courier New"/>
                <a:cs typeface="Courier New"/>
              </a:rPr>
              <a:t>ШКОЛИ</a:t>
            </a:r>
            <a:r>
              <a:rPr sz="1550" b="1" spc="-1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10" dirty="0">
                <a:solidFill>
                  <a:srgbClr val="FFFFFF"/>
                </a:solidFill>
                <a:latin typeface="Courier New"/>
                <a:cs typeface="Courier New"/>
              </a:rPr>
              <a:t>ОЛІМПІЙСЬКОГО </a:t>
            </a:r>
            <a:r>
              <a:rPr sz="1550" b="1" spc="210" dirty="0">
                <a:solidFill>
                  <a:srgbClr val="FFFFFF"/>
                </a:solidFill>
                <a:latin typeface="Courier New"/>
                <a:cs typeface="Courier New"/>
              </a:rPr>
              <a:t>РЕЗЕРВУ</a:t>
            </a:r>
            <a:r>
              <a:rPr sz="1550" b="1" spc="-2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690" dirty="0">
                <a:solidFill>
                  <a:srgbClr val="FFFFFF"/>
                </a:solidFill>
                <a:latin typeface="Courier New"/>
                <a:cs typeface="Courier New"/>
              </a:rPr>
              <a:t>№</a:t>
            </a:r>
            <a:r>
              <a:rPr sz="1550" b="1" spc="-7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1550" b="1" spc="-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50" b="1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550" b="1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50" b="1" spc="215" dirty="0">
                <a:solidFill>
                  <a:srgbClr val="FFFFFF"/>
                </a:solidFill>
                <a:latin typeface="Courier New"/>
                <a:cs typeface="Courier New"/>
              </a:rPr>
              <a:t>ДІЯЛЬНІСТЬ</a:t>
            </a:r>
            <a:r>
              <a:rPr sz="155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270" dirty="0">
                <a:solidFill>
                  <a:srgbClr val="FFFFFF"/>
                </a:solidFill>
                <a:latin typeface="Courier New"/>
                <a:cs typeface="Courier New"/>
              </a:rPr>
              <a:t>ЦЕНТРУ</a:t>
            </a:r>
            <a:r>
              <a:rPr sz="155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50" dirty="0">
                <a:solidFill>
                  <a:srgbClr val="FFFFFF"/>
                </a:solidFill>
                <a:latin typeface="Courier New"/>
                <a:cs typeface="Courier New"/>
              </a:rPr>
              <a:t>ФІЗИЧНОГО</a:t>
            </a:r>
            <a:r>
              <a:rPr sz="155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25" dirty="0">
                <a:solidFill>
                  <a:srgbClr val="FFFFFF"/>
                </a:solidFill>
                <a:latin typeface="Courier New"/>
                <a:cs typeface="Courier New"/>
              </a:rPr>
              <a:t>ЗДОРОВ</a:t>
            </a:r>
            <a:r>
              <a:rPr sz="1550" b="1" spc="325" dirty="0">
                <a:solidFill>
                  <a:srgbClr val="FFFFFF"/>
                </a:solidFill>
                <a:latin typeface="Tahoma"/>
                <a:cs typeface="Tahoma"/>
              </a:rPr>
              <a:t>’</a:t>
            </a:r>
            <a:r>
              <a:rPr sz="1550" b="1" spc="-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50" b="1" spc="70" dirty="0">
                <a:solidFill>
                  <a:srgbClr val="FFFFFF"/>
                </a:solidFill>
                <a:latin typeface="Courier New"/>
                <a:cs typeface="Courier New"/>
              </a:rPr>
              <a:t>Я</a:t>
            </a:r>
            <a:endParaRPr sz="1550">
              <a:latin typeface="Courier New"/>
              <a:cs typeface="Courier New"/>
            </a:endParaRPr>
          </a:p>
          <a:p>
            <a:pPr marL="38735" marR="31115" algn="ctr">
              <a:lnSpc>
                <a:spcPct val="112900"/>
              </a:lnSpc>
            </a:pPr>
            <a:r>
              <a:rPr sz="1550" b="1" spc="310" dirty="0">
                <a:solidFill>
                  <a:srgbClr val="FFFFFF"/>
                </a:solidFill>
                <a:latin typeface="Courier New"/>
                <a:cs typeface="Courier New"/>
              </a:rPr>
              <a:t>НАСЕЛЕННЯ</a:t>
            </a:r>
            <a:r>
              <a:rPr sz="155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-305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1550" b="1" spc="-2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50" b="1" spc="285" dirty="0">
                <a:solidFill>
                  <a:srgbClr val="FFFFFF"/>
                </a:solidFill>
                <a:latin typeface="Courier New"/>
                <a:cs typeface="Courier New"/>
              </a:rPr>
              <a:t>СПОРТ</a:t>
            </a:r>
            <a:r>
              <a:rPr sz="155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35" dirty="0">
                <a:solidFill>
                  <a:srgbClr val="FFFFFF"/>
                </a:solidFill>
                <a:latin typeface="Courier New"/>
                <a:cs typeface="Courier New"/>
              </a:rPr>
              <a:t>ДЛЯ</a:t>
            </a:r>
            <a:r>
              <a:rPr sz="155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85" dirty="0">
                <a:solidFill>
                  <a:srgbClr val="FFFFFF"/>
                </a:solidFill>
                <a:latin typeface="Courier New"/>
                <a:cs typeface="Courier New"/>
              </a:rPr>
              <a:t>ВСІХ</a:t>
            </a:r>
            <a:r>
              <a:rPr sz="1550" b="1" spc="85" dirty="0">
                <a:solidFill>
                  <a:srgbClr val="FFFFFF"/>
                </a:solidFill>
                <a:latin typeface="Tahoma"/>
                <a:cs typeface="Tahoma"/>
              </a:rPr>
              <a:t>»,</a:t>
            </a:r>
            <a:r>
              <a:rPr sz="1550" b="1" spc="3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50" b="1" spc="155" dirty="0">
                <a:solidFill>
                  <a:srgbClr val="FFFFFF"/>
                </a:solidFill>
                <a:latin typeface="Courier New"/>
                <a:cs typeface="Courier New"/>
              </a:rPr>
              <a:t>А</a:t>
            </a:r>
            <a:r>
              <a:rPr sz="155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75" dirty="0">
                <a:solidFill>
                  <a:srgbClr val="FFFFFF"/>
                </a:solidFill>
                <a:latin typeface="Courier New"/>
                <a:cs typeface="Courier New"/>
              </a:rPr>
              <a:t>ТАКОЖ</a:t>
            </a:r>
            <a:r>
              <a:rPr sz="155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25" dirty="0">
                <a:solidFill>
                  <a:srgbClr val="FFFFFF"/>
                </a:solidFill>
                <a:latin typeface="Courier New"/>
                <a:cs typeface="Courier New"/>
              </a:rPr>
              <a:t>ПРОВЕДЕННЯ</a:t>
            </a:r>
            <a:r>
              <a:rPr sz="155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95" dirty="0">
                <a:solidFill>
                  <a:srgbClr val="FFFFFF"/>
                </a:solidFill>
                <a:latin typeface="Courier New"/>
                <a:cs typeface="Courier New"/>
              </a:rPr>
              <a:t>РАЙОННИХ </a:t>
            </a:r>
            <a:r>
              <a:rPr sz="1550" b="1" spc="360" dirty="0">
                <a:solidFill>
                  <a:srgbClr val="FFFFFF"/>
                </a:solidFill>
                <a:latin typeface="Courier New"/>
                <a:cs typeface="Courier New"/>
              </a:rPr>
              <a:t>СПОРТИВНИХ</a:t>
            </a:r>
            <a:r>
              <a:rPr sz="1550" b="1" spc="-1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235" dirty="0">
                <a:solidFill>
                  <a:srgbClr val="FFFFFF"/>
                </a:solidFill>
                <a:latin typeface="Courier New"/>
                <a:cs typeface="Courier New"/>
              </a:rPr>
              <a:t>ЗАХОДІВ</a:t>
            </a:r>
            <a:r>
              <a:rPr sz="1550" b="1" spc="23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550">
              <a:latin typeface="Tahoma"/>
              <a:cs typeface="Tahoma"/>
            </a:endParaRPr>
          </a:p>
          <a:p>
            <a:pPr marL="69850" algn="ctr">
              <a:lnSpc>
                <a:spcPct val="100000"/>
              </a:lnSpc>
              <a:spcBef>
                <a:spcPts val="240"/>
              </a:spcBef>
            </a:pPr>
            <a:r>
              <a:rPr sz="1550" b="1" spc="245" dirty="0">
                <a:solidFill>
                  <a:srgbClr val="FFFFFF"/>
                </a:solidFill>
                <a:latin typeface="Courier New"/>
                <a:cs typeface="Courier New"/>
              </a:rPr>
              <a:t>ВЛАСНІ</a:t>
            </a:r>
            <a:r>
              <a:rPr sz="155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405" dirty="0">
                <a:solidFill>
                  <a:srgbClr val="FFFFFF"/>
                </a:solidFill>
                <a:latin typeface="Courier New"/>
                <a:cs typeface="Courier New"/>
              </a:rPr>
              <a:t>НАДХОДЖЕННЯ</a:t>
            </a:r>
            <a:r>
              <a:rPr sz="155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10" dirty="0">
                <a:solidFill>
                  <a:srgbClr val="FFFFFF"/>
                </a:solidFill>
                <a:latin typeface="Courier New"/>
                <a:cs typeface="Courier New"/>
              </a:rPr>
              <a:t>УСТАНОВ</a:t>
            </a:r>
            <a:r>
              <a:rPr sz="155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215" dirty="0">
                <a:solidFill>
                  <a:srgbClr val="FFFFFF"/>
                </a:solidFill>
                <a:latin typeface="Courier New"/>
                <a:cs typeface="Courier New"/>
              </a:rPr>
              <a:t>ЗА</a:t>
            </a:r>
            <a:r>
              <a:rPr sz="155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285" dirty="0">
                <a:solidFill>
                  <a:srgbClr val="FFFFFF"/>
                </a:solidFill>
                <a:latin typeface="Courier New"/>
                <a:cs typeface="Courier New"/>
              </a:rPr>
              <a:t>ЗВІТНИЙ</a:t>
            </a:r>
            <a:r>
              <a:rPr sz="155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235" dirty="0">
                <a:solidFill>
                  <a:srgbClr val="FFFFFF"/>
                </a:solidFill>
                <a:latin typeface="Courier New"/>
                <a:cs typeface="Courier New"/>
              </a:rPr>
              <a:t>ПЕРІОД</a:t>
            </a:r>
            <a:endParaRPr sz="1550">
              <a:latin typeface="Courier New"/>
              <a:cs typeface="Courier New"/>
            </a:endParaRPr>
          </a:p>
          <a:p>
            <a:pPr marL="390525" marR="383540" algn="ctr">
              <a:lnSpc>
                <a:spcPct val="112900"/>
              </a:lnSpc>
            </a:pPr>
            <a:r>
              <a:rPr sz="1550" b="1" spc="365" dirty="0">
                <a:solidFill>
                  <a:srgbClr val="FFFFFF"/>
                </a:solidFill>
                <a:latin typeface="Courier New"/>
                <a:cs typeface="Courier New"/>
              </a:rPr>
              <a:t>ВИКОРИСТАНО</a:t>
            </a:r>
            <a:r>
              <a:rPr sz="155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05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55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05" dirty="0">
                <a:solidFill>
                  <a:srgbClr val="FFFFFF"/>
                </a:solidFill>
                <a:latin typeface="Courier New"/>
                <a:cs typeface="Courier New"/>
              </a:rPr>
              <a:t>ФІЗИЧНЕ</a:t>
            </a:r>
            <a:r>
              <a:rPr sz="155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75" dirty="0">
                <a:solidFill>
                  <a:srgbClr val="FFFFFF"/>
                </a:solidFill>
                <a:latin typeface="Courier New"/>
                <a:cs typeface="Courier New"/>
              </a:rPr>
              <a:t>ВИХОВАННЯ</a:t>
            </a:r>
            <a:r>
              <a:rPr sz="155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200" dirty="0">
                <a:solidFill>
                  <a:srgbClr val="FFFFFF"/>
                </a:solidFill>
                <a:latin typeface="Courier New"/>
                <a:cs typeface="Courier New"/>
              </a:rPr>
              <a:t>ДІТЕЙ</a:t>
            </a:r>
            <a:r>
              <a:rPr sz="155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160" dirty="0">
                <a:solidFill>
                  <a:srgbClr val="FFFFFF"/>
                </a:solidFill>
                <a:latin typeface="Courier New"/>
                <a:cs typeface="Courier New"/>
              </a:rPr>
              <a:t>ТА</a:t>
            </a:r>
            <a:r>
              <a:rPr sz="155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80" dirty="0">
                <a:solidFill>
                  <a:srgbClr val="FFFFFF"/>
                </a:solidFill>
                <a:latin typeface="Courier New"/>
                <a:cs typeface="Courier New"/>
              </a:rPr>
              <a:t>МОЛОДІ </a:t>
            </a:r>
            <a:r>
              <a:rPr sz="1550" b="1" spc="370" dirty="0">
                <a:solidFill>
                  <a:srgbClr val="FFFFFF"/>
                </a:solidFill>
                <a:latin typeface="Courier New"/>
                <a:cs typeface="Courier New"/>
              </a:rPr>
              <a:t>РАЙОНУ</a:t>
            </a:r>
            <a:r>
              <a:rPr sz="155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05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55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140" dirty="0">
                <a:solidFill>
                  <a:srgbClr val="FFFFFF"/>
                </a:solidFill>
                <a:latin typeface="Courier New"/>
                <a:cs typeface="Courier New"/>
              </a:rPr>
              <a:t>БАЗІ</a:t>
            </a:r>
            <a:r>
              <a:rPr sz="155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270" dirty="0">
                <a:solidFill>
                  <a:srgbClr val="FFFFFF"/>
                </a:solidFill>
                <a:latin typeface="Courier New"/>
                <a:cs typeface="Courier New"/>
              </a:rPr>
              <a:t>ЦЕНТРУ</a:t>
            </a:r>
            <a:r>
              <a:rPr sz="155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50" dirty="0">
                <a:solidFill>
                  <a:srgbClr val="FFFFFF"/>
                </a:solidFill>
                <a:latin typeface="Courier New"/>
                <a:cs typeface="Courier New"/>
              </a:rPr>
              <a:t>ФІЗИЧНОГО</a:t>
            </a:r>
            <a:r>
              <a:rPr sz="155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25" dirty="0">
                <a:solidFill>
                  <a:srgbClr val="FFFFFF"/>
                </a:solidFill>
                <a:latin typeface="Courier New"/>
                <a:cs typeface="Courier New"/>
              </a:rPr>
              <a:t>ЗДОРОВ</a:t>
            </a:r>
            <a:r>
              <a:rPr sz="1550" b="1" spc="325" dirty="0">
                <a:solidFill>
                  <a:srgbClr val="FFFFFF"/>
                </a:solidFill>
                <a:latin typeface="Tahoma"/>
                <a:cs typeface="Tahoma"/>
              </a:rPr>
              <a:t>’</a:t>
            </a:r>
            <a:r>
              <a:rPr sz="1550" b="1" spc="-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50" b="1" spc="120" dirty="0">
                <a:solidFill>
                  <a:srgbClr val="FFFFFF"/>
                </a:solidFill>
                <a:latin typeface="Courier New"/>
                <a:cs typeface="Courier New"/>
              </a:rPr>
              <a:t>Я</a:t>
            </a:r>
            <a:r>
              <a:rPr sz="155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00" dirty="0">
                <a:solidFill>
                  <a:srgbClr val="FFFFFF"/>
                </a:solidFill>
                <a:latin typeface="Courier New"/>
                <a:cs typeface="Courier New"/>
              </a:rPr>
              <a:t>НАСЕЛЕННЯ</a:t>
            </a:r>
            <a:endParaRPr sz="1550">
              <a:latin typeface="Courier New"/>
              <a:cs typeface="Courier New"/>
            </a:endParaRPr>
          </a:p>
          <a:p>
            <a:pPr marL="280670" marR="273685" algn="ctr">
              <a:lnSpc>
                <a:spcPct val="112900"/>
              </a:lnSpc>
            </a:pPr>
            <a:r>
              <a:rPr sz="1550" b="1" spc="-305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1550" b="1" spc="-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50" b="1" spc="285" dirty="0">
                <a:solidFill>
                  <a:srgbClr val="FFFFFF"/>
                </a:solidFill>
                <a:latin typeface="Courier New"/>
                <a:cs typeface="Courier New"/>
              </a:rPr>
              <a:t>СПОРТ</a:t>
            </a:r>
            <a:r>
              <a:rPr sz="155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35" dirty="0">
                <a:solidFill>
                  <a:srgbClr val="FFFFFF"/>
                </a:solidFill>
                <a:latin typeface="Courier New"/>
                <a:cs typeface="Courier New"/>
              </a:rPr>
              <a:t>ДЛЯ</a:t>
            </a:r>
            <a:r>
              <a:rPr sz="155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90" dirty="0">
                <a:solidFill>
                  <a:srgbClr val="FFFFFF"/>
                </a:solidFill>
                <a:latin typeface="Courier New"/>
                <a:cs typeface="Courier New"/>
              </a:rPr>
              <a:t>ВСІХ</a:t>
            </a:r>
            <a:r>
              <a:rPr sz="1550" b="1" spc="90" dirty="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r>
              <a:rPr sz="1550" b="1" spc="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50" b="1" spc="125" dirty="0">
                <a:solidFill>
                  <a:srgbClr val="FFFFFF"/>
                </a:solidFill>
                <a:latin typeface="Courier New"/>
                <a:cs typeface="Courier New"/>
              </a:rPr>
              <a:t>В</a:t>
            </a:r>
            <a:r>
              <a:rPr sz="155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245" dirty="0">
                <a:solidFill>
                  <a:srgbClr val="FFFFFF"/>
                </a:solidFill>
                <a:latin typeface="Courier New"/>
                <a:cs typeface="Courier New"/>
              </a:rPr>
              <a:t>СУМІ</a:t>
            </a:r>
            <a:r>
              <a:rPr sz="155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-30" dirty="0">
                <a:latin typeface="Tahoma"/>
                <a:cs typeface="Tahoma"/>
              </a:rPr>
              <a:t>341</a:t>
            </a:r>
            <a:r>
              <a:rPr sz="1550" b="1" spc="-265" dirty="0">
                <a:latin typeface="Tahoma"/>
                <a:cs typeface="Tahoma"/>
              </a:rPr>
              <a:t> </a:t>
            </a:r>
            <a:r>
              <a:rPr sz="1550" b="1" spc="-120" dirty="0">
                <a:latin typeface="Tahoma"/>
                <a:cs typeface="Tahoma"/>
              </a:rPr>
              <a:t>,</a:t>
            </a:r>
            <a:r>
              <a:rPr sz="1550" b="1" spc="-270" dirty="0">
                <a:latin typeface="Tahoma"/>
                <a:cs typeface="Tahoma"/>
              </a:rPr>
              <a:t> </a:t>
            </a:r>
            <a:r>
              <a:rPr sz="1550" b="1" dirty="0">
                <a:latin typeface="Tahoma"/>
                <a:cs typeface="Tahoma"/>
              </a:rPr>
              <a:t>3</a:t>
            </a:r>
            <a:r>
              <a:rPr sz="1550" b="1" spc="290" dirty="0">
                <a:latin typeface="Tahoma"/>
                <a:cs typeface="Tahoma"/>
              </a:rPr>
              <a:t> </a:t>
            </a:r>
            <a:r>
              <a:rPr sz="1550" b="1" spc="215" dirty="0">
                <a:latin typeface="Courier New"/>
                <a:cs typeface="Courier New"/>
              </a:rPr>
              <a:t>ТИС</a:t>
            </a:r>
            <a:r>
              <a:rPr sz="1550" b="1" spc="215" dirty="0">
                <a:latin typeface="Tahoma"/>
                <a:cs typeface="Tahoma"/>
              </a:rPr>
              <a:t>.</a:t>
            </a:r>
            <a:r>
              <a:rPr sz="1550" b="1" spc="295" dirty="0">
                <a:latin typeface="Tahoma"/>
                <a:cs typeface="Tahoma"/>
              </a:rPr>
              <a:t> </a:t>
            </a:r>
            <a:r>
              <a:rPr sz="1550" b="1" spc="160" dirty="0">
                <a:latin typeface="Courier New"/>
                <a:cs typeface="Courier New"/>
              </a:rPr>
              <a:t>ГРН</a:t>
            </a:r>
            <a:r>
              <a:rPr sz="1550" b="1" spc="160" dirty="0">
                <a:solidFill>
                  <a:srgbClr val="FFFFFF"/>
                </a:solidFill>
                <a:latin typeface="Tahoma"/>
                <a:cs typeface="Tahoma"/>
              </a:rPr>
              <a:t>.,</a:t>
            </a:r>
            <a:r>
              <a:rPr sz="1550" b="1" spc="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50" b="1" spc="665" dirty="0">
                <a:solidFill>
                  <a:srgbClr val="FFFFFF"/>
                </a:solidFill>
                <a:latin typeface="Courier New"/>
                <a:cs typeface="Courier New"/>
              </a:rPr>
              <a:t>ЩО</a:t>
            </a:r>
            <a:r>
              <a:rPr sz="155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305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55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dirty="0">
                <a:solidFill>
                  <a:srgbClr val="FFFFFF"/>
                </a:solidFill>
                <a:latin typeface="Tahoma"/>
                <a:cs typeface="Tahoma"/>
              </a:rPr>
              <a:t>57</a:t>
            </a:r>
            <a:r>
              <a:rPr sz="1550" b="1" spc="-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50" b="1" spc="-265" dirty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r>
              <a:rPr sz="1550" b="1" spc="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50" b="1" spc="275" dirty="0">
                <a:solidFill>
                  <a:srgbClr val="FFFFFF"/>
                </a:solidFill>
                <a:latin typeface="Courier New"/>
                <a:cs typeface="Courier New"/>
              </a:rPr>
              <a:t>БІЛЬШЕ </a:t>
            </a:r>
            <a:r>
              <a:rPr sz="1550" b="1" spc="370" dirty="0">
                <a:solidFill>
                  <a:srgbClr val="FFFFFF"/>
                </a:solidFill>
                <a:latin typeface="Courier New"/>
                <a:cs typeface="Courier New"/>
              </a:rPr>
              <a:t>ПОКАЗНИКА</a:t>
            </a:r>
            <a:r>
              <a:rPr sz="155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50" b="1" spc="130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r>
              <a:rPr sz="1550" b="1" spc="3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50" b="1" spc="229" dirty="0">
                <a:solidFill>
                  <a:srgbClr val="FFFFFF"/>
                </a:solidFill>
                <a:latin typeface="Courier New"/>
                <a:cs typeface="Courier New"/>
              </a:rPr>
              <a:t>РОКУ</a:t>
            </a:r>
            <a:r>
              <a:rPr sz="1550" b="1" spc="229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5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3048000"/>
            <a:chOff x="0" y="0"/>
            <a:chExt cx="18288000" cy="304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36225" cy="304787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1"/>
              <a:ext cx="18288000" cy="3044825"/>
            </a:xfrm>
            <a:custGeom>
              <a:avLst/>
              <a:gdLst/>
              <a:ahLst/>
              <a:cxnLst/>
              <a:rect l="l" t="t" r="r" b="b"/>
              <a:pathLst>
                <a:path w="18288000" h="3044825">
                  <a:moveTo>
                    <a:pt x="1923503" y="0"/>
                  </a:moveTo>
                  <a:lnTo>
                    <a:pt x="0" y="0"/>
                  </a:lnTo>
                  <a:lnTo>
                    <a:pt x="0" y="3044482"/>
                  </a:lnTo>
                  <a:lnTo>
                    <a:pt x="1923503" y="3044482"/>
                  </a:lnTo>
                  <a:lnTo>
                    <a:pt x="1923503" y="0"/>
                  </a:lnTo>
                  <a:close/>
                </a:path>
                <a:path w="18288000" h="3044825">
                  <a:moveTo>
                    <a:pt x="18287988" y="0"/>
                  </a:moveTo>
                  <a:lnTo>
                    <a:pt x="5009604" y="0"/>
                  </a:lnTo>
                  <a:lnTo>
                    <a:pt x="5009604" y="3044482"/>
                  </a:lnTo>
                  <a:lnTo>
                    <a:pt x="18287988" y="3044482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3F3C2E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923515" y="8904144"/>
            <a:ext cx="3086100" cy="1379220"/>
          </a:xfrm>
          <a:custGeom>
            <a:avLst/>
            <a:gdLst/>
            <a:ahLst/>
            <a:cxnLst/>
            <a:rect l="l" t="t" r="r" b="b"/>
            <a:pathLst>
              <a:path w="3086100" h="1379220">
                <a:moveTo>
                  <a:pt x="0" y="1378836"/>
                </a:moveTo>
                <a:lnTo>
                  <a:pt x="3086099" y="1378836"/>
                </a:lnTo>
                <a:lnTo>
                  <a:pt x="3086099" y="0"/>
                </a:lnTo>
                <a:lnTo>
                  <a:pt x="0" y="0"/>
                </a:lnTo>
                <a:lnTo>
                  <a:pt x="0" y="1378836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416744" y="0"/>
            <a:ext cx="6790055" cy="8961755"/>
            <a:chOff x="416744" y="0"/>
            <a:chExt cx="6790055" cy="8961755"/>
          </a:xfrm>
        </p:grpSpPr>
        <p:sp>
          <p:nvSpPr>
            <p:cNvPr id="7" name="object 7"/>
            <p:cNvSpPr/>
            <p:nvPr/>
          </p:nvSpPr>
          <p:spPr>
            <a:xfrm>
              <a:off x="1923515" y="0"/>
              <a:ext cx="3086100" cy="2820670"/>
            </a:xfrm>
            <a:custGeom>
              <a:avLst/>
              <a:gdLst/>
              <a:ahLst/>
              <a:cxnLst/>
              <a:rect l="l" t="t" r="r" b="b"/>
              <a:pathLst>
                <a:path w="3086100" h="2820670">
                  <a:moveTo>
                    <a:pt x="0" y="2820435"/>
                  </a:moveTo>
                  <a:lnTo>
                    <a:pt x="3086099" y="2820435"/>
                  </a:lnTo>
                  <a:lnTo>
                    <a:pt x="3086099" y="0"/>
                  </a:lnTo>
                  <a:lnTo>
                    <a:pt x="0" y="0"/>
                  </a:lnTo>
                  <a:lnTo>
                    <a:pt x="0" y="2820435"/>
                  </a:lnTo>
                  <a:close/>
                </a:path>
              </a:pathLst>
            </a:custGeom>
            <a:solidFill>
              <a:srgbClr val="3F3C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3894" y="2820435"/>
              <a:ext cx="6678295" cy="6083935"/>
            </a:xfrm>
            <a:custGeom>
              <a:avLst/>
              <a:gdLst/>
              <a:ahLst/>
              <a:cxnLst/>
              <a:rect l="l" t="t" r="r" b="b"/>
              <a:pathLst>
                <a:path w="6678295" h="6083934">
                  <a:moveTo>
                    <a:pt x="6677821" y="6083709"/>
                  </a:moveTo>
                  <a:lnTo>
                    <a:pt x="0" y="6083709"/>
                  </a:lnTo>
                  <a:lnTo>
                    <a:pt x="0" y="0"/>
                  </a:lnTo>
                  <a:lnTo>
                    <a:pt x="6677821" y="0"/>
                  </a:lnTo>
                  <a:lnTo>
                    <a:pt x="6677821" y="60837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3894" y="2820468"/>
              <a:ext cx="6675755" cy="6083935"/>
            </a:xfrm>
            <a:custGeom>
              <a:avLst/>
              <a:gdLst/>
              <a:ahLst/>
              <a:cxnLst/>
              <a:rect l="l" t="t" r="r" b="b"/>
              <a:pathLst>
                <a:path w="6675755" h="6083934">
                  <a:moveTo>
                    <a:pt x="0" y="0"/>
                  </a:moveTo>
                  <a:lnTo>
                    <a:pt x="6675684" y="0"/>
                  </a:lnTo>
                  <a:lnTo>
                    <a:pt x="6675684" y="6083581"/>
                  </a:lnTo>
                  <a:lnTo>
                    <a:pt x="0" y="6083581"/>
                  </a:lnTo>
                  <a:lnTo>
                    <a:pt x="0" y="0"/>
                  </a:lnTo>
                  <a:close/>
                </a:path>
              </a:pathLst>
            </a:custGeom>
            <a:ln w="114299">
              <a:solidFill>
                <a:srgbClr val="3F3C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3446" y="1028700"/>
              <a:ext cx="1904999" cy="2457449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7698713" y="3216919"/>
            <a:ext cx="8543925" cy="5342890"/>
            <a:chOff x="7698713" y="3216919"/>
            <a:chExt cx="8543925" cy="534289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28896" y="3341908"/>
              <a:ext cx="7513357" cy="521762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698713" y="3216919"/>
              <a:ext cx="3921760" cy="153670"/>
            </a:xfrm>
            <a:custGeom>
              <a:avLst/>
              <a:gdLst/>
              <a:ahLst/>
              <a:cxnLst/>
              <a:rect l="l" t="t" r="r" b="b"/>
              <a:pathLst>
                <a:path w="3921759" h="153670">
                  <a:moveTo>
                    <a:pt x="3921346" y="153355"/>
                  </a:moveTo>
                  <a:lnTo>
                    <a:pt x="0" y="153355"/>
                  </a:lnTo>
                  <a:lnTo>
                    <a:pt x="0" y="0"/>
                  </a:lnTo>
                  <a:lnTo>
                    <a:pt x="3921346" y="0"/>
                  </a:lnTo>
                  <a:lnTo>
                    <a:pt x="3921346" y="1533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8888" y="3418447"/>
            <a:ext cx="104775" cy="10477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8888" y="5485372"/>
            <a:ext cx="104775" cy="104774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0654855" y="252306"/>
            <a:ext cx="2966085" cy="728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600" spc="520" dirty="0"/>
              <a:t>ВИДАТКИ</a:t>
            </a:r>
            <a:endParaRPr sz="4600"/>
          </a:p>
        </p:txBody>
      </p:sp>
      <p:sp>
        <p:nvSpPr>
          <p:cNvPr id="17" name="object 17"/>
          <p:cNvSpPr txBox="1"/>
          <p:nvPr/>
        </p:nvSpPr>
        <p:spPr>
          <a:xfrm>
            <a:off x="7882402" y="759379"/>
            <a:ext cx="8601075" cy="17424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4755"/>
              </a:lnSpc>
              <a:spcBef>
                <a:spcPts val="110"/>
              </a:spcBef>
            </a:pPr>
            <a:r>
              <a:rPr sz="4600" b="1" spc="560" dirty="0">
                <a:solidFill>
                  <a:srgbClr val="FFFFFF"/>
                </a:solidFill>
                <a:latin typeface="Courier New"/>
                <a:cs typeface="Courier New"/>
              </a:rPr>
              <a:t>ЖИТЛОВО</a:t>
            </a:r>
            <a:r>
              <a:rPr sz="4600" spc="56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4600" b="1" spc="695" dirty="0">
                <a:solidFill>
                  <a:srgbClr val="FFFFFF"/>
                </a:solidFill>
                <a:latin typeface="Courier New"/>
                <a:cs typeface="Courier New"/>
              </a:rPr>
              <a:t>КОМУНАЛЬНОМУ</a:t>
            </a:r>
            <a:endParaRPr sz="4600">
              <a:latin typeface="Courier New"/>
              <a:cs typeface="Courier New"/>
            </a:endParaRPr>
          </a:p>
          <a:p>
            <a:pPr marR="82550" algn="ctr">
              <a:lnSpc>
                <a:spcPts val="3995"/>
              </a:lnSpc>
            </a:pPr>
            <a:r>
              <a:rPr sz="4600" b="1" spc="240" dirty="0">
                <a:solidFill>
                  <a:srgbClr val="FFFFFF"/>
                </a:solidFill>
                <a:latin typeface="Courier New"/>
                <a:cs typeface="Courier New"/>
              </a:rPr>
              <a:t>ГОСПОДАРСТВІ</a:t>
            </a:r>
            <a:endParaRPr sz="4600">
              <a:latin typeface="Courier New"/>
              <a:cs typeface="Courier New"/>
            </a:endParaRPr>
          </a:p>
          <a:p>
            <a:pPr marR="82550" algn="ctr">
              <a:lnSpc>
                <a:spcPts val="4755"/>
              </a:lnSpc>
            </a:pPr>
            <a:r>
              <a:rPr sz="4600" spc="-770" dirty="0">
                <a:solidFill>
                  <a:srgbClr val="FFFFFF"/>
                </a:solidFill>
                <a:latin typeface="Trebuchet MS"/>
                <a:cs typeface="Trebuchet MS"/>
              </a:rPr>
              <a:t>2022-</a:t>
            </a:r>
            <a:r>
              <a:rPr sz="4600" spc="-810" dirty="0">
                <a:solidFill>
                  <a:srgbClr val="FFFFFF"/>
                </a:solidFill>
                <a:latin typeface="Trebuchet MS"/>
                <a:cs typeface="Trebuchet MS"/>
              </a:rPr>
              <a:t>2023</a:t>
            </a:r>
            <a:r>
              <a:rPr sz="4600" spc="-6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600" b="1" spc="560" dirty="0">
                <a:solidFill>
                  <a:srgbClr val="FFFFFF"/>
                </a:solidFill>
                <a:latin typeface="Courier New"/>
                <a:cs typeface="Courier New"/>
              </a:rPr>
              <a:t>РОКИ</a:t>
            </a:r>
            <a:endParaRPr sz="4600">
              <a:latin typeface="Courier New"/>
              <a:cs typeface="Courier Ne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11251" y="3262206"/>
            <a:ext cx="16294100" cy="694690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10630535">
              <a:lnSpc>
                <a:spcPts val="2330"/>
              </a:lnSpc>
              <a:spcBef>
                <a:spcPts val="565"/>
              </a:spcBef>
            </a:pPr>
            <a:r>
              <a:rPr sz="2300" spc="220" dirty="0">
                <a:latin typeface="Cambria"/>
                <a:cs typeface="Cambria"/>
              </a:rPr>
              <a:t>На</a:t>
            </a:r>
            <a:r>
              <a:rPr sz="2300" spc="13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2023</a:t>
            </a:r>
            <a:r>
              <a:rPr sz="2300" spc="130" dirty="0">
                <a:latin typeface="Cambria"/>
                <a:cs typeface="Cambria"/>
              </a:rPr>
              <a:t> </a:t>
            </a:r>
            <a:r>
              <a:rPr sz="2300" spc="140" dirty="0">
                <a:latin typeface="Cambria"/>
                <a:cs typeface="Cambria"/>
              </a:rPr>
              <a:t>рік</a:t>
            </a:r>
            <a:r>
              <a:rPr sz="2300" spc="130" dirty="0">
                <a:latin typeface="Cambria"/>
                <a:cs typeface="Cambria"/>
              </a:rPr>
              <a:t> </a:t>
            </a:r>
            <a:r>
              <a:rPr sz="2300" spc="150" dirty="0">
                <a:latin typeface="Cambria"/>
                <a:cs typeface="Cambria"/>
              </a:rPr>
              <a:t>затверджено</a:t>
            </a:r>
            <a:r>
              <a:rPr sz="2300" spc="130" dirty="0">
                <a:latin typeface="Cambria"/>
                <a:cs typeface="Cambria"/>
              </a:rPr>
              <a:t> </a:t>
            </a:r>
            <a:r>
              <a:rPr sz="2300" spc="150" dirty="0">
                <a:latin typeface="Cambria"/>
                <a:cs typeface="Cambria"/>
              </a:rPr>
              <a:t>бюджетні </a:t>
            </a:r>
            <a:r>
              <a:rPr sz="2300" spc="180" dirty="0">
                <a:latin typeface="Cambria"/>
                <a:cs typeface="Cambria"/>
              </a:rPr>
              <a:t>призначення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80" dirty="0">
                <a:latin typeface="Cambria"/>
                <a:cs typeface="Cambria"/>
              </a:rPr>
              <a:t>в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60" dirty="0">
                <a:latin typeface="Cambria"/>
                <a:cs typeface="Cambria"/>
              </a:rPr>
              <a:t>сумі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b="1" spc="125" dirty="0">
                <a:latin typeface="Calibri"/>
                <a:cs typeface="Calibri"/>
              </a:rPr>
              <a:t>1245,3</a:t>
            </a:r>
            <a:r>
              <a:rPr sz="2300" b="1" spc="90" dirty="0">
                <a:latin typeface="Calibri"/>
                <a:cs typeface="Calibri"/>
              </a:rPr>
              <a:t> </a:t>
            </a:r>
            <a:r>
              <a:rPr sz="2300" b="1" spc="260" dirty="0">
                <a:latin typeface="Calibri"/>
                <a:cs typeface="Calibri"/>
              </a:rPr>
              <a:t>тис.</a:t>
            </a:r>
            <a:r>
              <a:rPr sz="2300" b="1" spc="100" dirty="0">
                <a:latin typeface="Calibri"/>
                <a:cs typeface="Calibri"/>
              </a:rPr>
              <a:t> </a:t>
            </a:r>
            <a:r>
              <a:rPr sz="2300" b="1" spc="295" dirty="0">
                <a:latin typeface="Calibri"/>
                <a:cs typeface="Calibri"/>
              </a:rPr>
              <a:t>грн </a:t>
            </a:r>
            <a:r>
              <a:rPr sz="2300" spc="90" dirty="0">
                <a:latin typeface="Cambria"/>
                <a:cs typeface="Cambria"/>
              </a:rPr>
              <a:t>для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45" dirty="0">
                <a:latin typeface="Cambria"/>
                <a:cs typeface="Cambria"/>
              </a:rPr>
              <a:t>забезпечення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65" dirty="0">
                <a:latin typeface="Cambria"/>
                <a:cs typeface="Cambria"/>
              </a:rPr>
              <a:t>утримання </a:t>
            </a:r>
            <a:r>
              <a:rPr sz="2300" spc="175" dirty="0">
                <a:latin typeface="Cambria"/>
                <a:cs typeface="Cambria"/>
              </a:rPr>
              <a:t>внутрішньоквартальних</a:t>
            </a:r>
            <a:r>
              <a:rPr sz="2300" spc="170" dirty="0">
                <a:latin typeface="Cambria"/>
                <a:cs typeface="Cambria"/>
              </a:rPr>
              <a:t> </a:t>
            </a:r>
            <a:r>
              <a:rPr sz="2300" spc="110" dirty="0">
                <a:latin typeface="Cambria"/>
                <a:cs typeface="Cambria"/>
              </a:rPr>
              <a:t>проїздів. </a:t>
            </a:r>
            <a:r>
              <a:rPr sz="2300" spc="175" dirty="0">
                <a:latin typeface="Cambria"/>
                <a:cs typeface="Cambria"/>
              </a:rPr>
              <a:t>Кошти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60" dirty="0">
                <a:latin typeface="Cambria"/>
                <a:cs typeface="Cambria"/>
              </a:rPr>
              <a:t>використані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80" dirty="0">
                <a:latin typeface="Cambria"/>
                <a:cs typeface="Cambria"/>
              </a:rPr>
              <a:t>в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60" dirty="0">
                <a:latin typeface="Cambria"/>
                <a:cs typeface="Cambria"/>
              </a:rPr>
              <a:t>сумі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b="1" spc="125" dirty="0">
                <a:latin typeface="Calibri"/>
                <a:cs typeface="Calibri"/>
              </a:rPr>
              <a:t>1219,3</a:t>
            </a:r>
            <a:r>
              <a:rPr sz="2300" b="1" spc="95" dirty="0">
                <a:latin typeface="Calibri"/>
                <a:cs typeface="Calibri"/>
              </a:rPr>
              <a:t> </a:t>
            </a:r>
            <a:r>
              <a:rPr sz="2300" b="1" spc="240" dirty="0">
                <a:latin typeface="Calibri"/>
                <a:cs typeface="Calibri"/>
              </a:rPr>
              <a:t>тис. </a:t>
            </a:r>
            <a:r>
              <a:rPr sz="2300" spc="130" dirty="0">
                <a:latin typeface="Cambria"/>
                <a:cs typeface="Cambria"/>
              </a:rPr>
              <a:t>грн,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225" dirty="0">
                <a:latin typeface="Cambria"/>
                <a:cs typeface="Cambria"/>
              </a:rPr>
              <a:t>що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55" dirty="0">
                <a:latin typeface="Cambria"/>
                <a:cs typeface="Cambria"/>
              </a:rPr>
              <a:t>становить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98%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80" dirty="0">
                <a:latin typeface="Cambria"/>
                <a:cs typeface="Cambria"/>
              </a:rPr>
              <a:t>до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30" dirty="0">
                <a:latin typeface="Cambria"/>
                <a:cs typeface="Cambria"/>
              </a:rPr>
              <a:t>річного </a:t>
            </a:r>
            <a:r>
              <a:rPr sz="2300" spc="165" dirty="0">
                <a:latin typeface="Cambria"/>
                <a:cs typeface="Cambria"/>
              </a:rPr>
              <a:t>плану.</a:t>
            </a:r>
            <a:endParaRPr sz="2300">
              <a:latin typeface="Cambria"/>
              <a:cs typeface="Cambria"/>
            </a:endParaRPr>
          </a:p>
          <a:p>
            <a:pPr marL="89535">
              <a:lnSpc>
                <a:spcPts val="2070"/>
              </a:lnSpc>
            </a:pPr>
            <a:r>
              <a:rPr sz="2300" spc="160" dirty="0">
                <a:latin typeface="Cambria"/>
                <a:cs typeface="Cambria"/>
              </a:rPr>
              <a:t>По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70" dirty="0">
                <a:latin typeface="Cambria"/>
                <a:cs typeface="Cambria"/>
              </a:rPr>
              <a:t>бюджетній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50" dirty="0">
                <a:latin typeface="Cambria"/>
                <a:cs typeface="Cambria"/>
              </a:rPr>
              <a:t>програмі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25" dirty="0">
                <a:latin typeface="Cambria"/>
                <a:cs typeface="Cambria"/>
              </a:rPr>
              <a:t>«Організація</a:t>
            </a:r>
            <a:endParaRPr sz="2300">
              <a:latin typeface="Cambria"/>
              <a:cs typeface="Cambria"/>
            </a:endParaRPr>
          </a:p>
          <a:p>
            <a:pPr marL="12700" marR="10817860">
              <a:lnSpc>
                <a:spcPts val="2320"/>
              </a:lnSpc>
              <a:spcBef>
                <a:spcPts val="225"/>
              </a:spcBef>
            </a:pPr>
            <a:r>
              <a:rPr sz="2300" spc="125" dirty="0">
                <a:latin typeface="Cambria"/>
                <a:cs typeface="Cambria"/>
              </a:rPr>
              <a:t>благоустрою</a:t>
            </a:r>
            <a:r>
              <a:rPr sz="2300" spc="130" dirty="0">
                <a:latin typeface="Cambria"/>
                <a:cs typeface="Cambria"/>
              </a:rPr>
              <a:t> </a:t>
            </a:r>
            <a:r>
              <a:rPr sz="2300" spc="175" dirty="0">
                <a:latin typeface="Cambria"/>
                <a:cs typeface="Cambria"/>
              </a:rPr>
              <a:t>населених</a:t>
            </a:r>
            <a:r>
              <a:rPr sz="2300" spc="130" dirty="0">
                <a:latin typeface="Cambria"/>
                <a:cs typeface="Cambria"/>
              </a:rPr>
              <a:t> </a:t>
            </a:r>
            <a:r>
              <a:rPr sz="2300" spc="150" dirty="0">
                <a:latin typeface="Cambria"/>
                <a:cs typeface="Cambria"/>
              </a:rPr>
              <a:t>пунктів»</a:t>
            </a:r>
            <a:r>
              <a:rPr sz="2300" spc="130" dirty="0">
                <a:latin typeface="Cambria"/>
                <a:cs typeface="Cambria"/>
              </a:rPr>
              <a:t> </a:t>
            </a:r>
            <a:r>
              <a:rPr sz="2300" spc="65" dirty="0">
                <a:latin typeface="Cambria"/>
                <a:cs typeface="Cambria"/>
              </a:rPr>
              <a:t>із </a:t>
            </a:r>
            <a:r>
              <a:rPr sz="2300" spc="130" dirty="0">
                <a:latin typeface="Cambria"/>
                <a:cs typeface="Cambria"/>
              </a:rPr>
              <a:t>загального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25" dirty="0">
                <a:latin typeface="Cambria"/>
                <a:cs typeface="Cambria"/>
              </a:rPr>
              <a:t>фонду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45" dirty="0">
                <a:latin typeface="Cambria"/>
                <a:cs typeface="Cambria"/>
              </a:rPr>
              <a:t>бюджету </a:t>
            </a:r>
            <a:r>
              <a:rPr sz="2300" spc="160" dirty="0">
                <a:latin typeface="Cambria"/>
                <a:cs typeface="Cambria"/>
              </a:rPr>
              <a:t>використано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b="1" spc="125" dirty="0">
                <a:latin typeface="Calibri"/>
                <a:cs typeface="Calibri"/>
              </a:rPr>
              <a:t>288,2</a:t>
            </a:r>
            <a:r>
              <a:rPr sz="2300" b="1" spc="100" dirty="0">
                <a:latin typeface="Calibri"/>
                <a:cs typeface="Calibri"/>
              </a:rPr>
              <a:t> </a:t>
            </a:r>
            <a:r>
              <a:rPr sz="2300" b="1" spc="260" dirty="0">
                <a:latin typeface="Calibri"/>
                <a:cs typeface="Calibri"/>
              </a:rPr>
              <a:t>тис.</a:t>
            </a:r>
            <a:r>
              <a:rPr sz="2300" b="1" spc="100" dirty="0">
                <a:latin typeface="Calibri"/>
                <a:cs typeface="Calibri"/>
              </a:rPr>
              <a:t> </a:t>
            </a:r>
            <a:r>
              <a:rPr sz="2300" b="1" spc="320" dirty="0">
                <a:latin typeface="Calibri"/>
                <a:cs typeface="Calibri"/>
              </a:rPr>
              <a:t>грн</a:t>
            </a:r>
            <a:r>
              <a:rPr sz="2300" b="1" spc="105" dirty="0">
                <a:latin typeface="Calibri"/>
                <a:cs typeface="Calibri"/>
              </a:rPr>
              <a:t> </a:t>
            </a:r>
            <a:r>
              <a:rPr sz="2300" spc="180" dirty="0">
                <a:latin typeface="Cambria"/>
                <a:cs typeface="Cambria"/>
              </a:rPr>
              <a:t>на </a:t>
            </a:r>
            <a:r>
              <a:rPr sz="2300" spc="175" dirty="0">
                <a:latin typeface="Cambria"/>
                <a:cs typeface="Cambria"/>
              </a:rPr>
              <a:t>утримання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30" dirty="0">
                <a:latin typeface="Cambria"/>
                <a:cs typeface="Cambria"/>
              </a:rPr>
              <a:t>та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60" dirty="0">
                <a:latin typeface="Cambria"/>
                <a:cs typeface="Cambria"/>
              </a:rPr>
              <a:t>ремонт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45" dirty="0">
                <a:latin typeface="Cambria"/>
                <a:cs typeface="Cambria"/>
              </a:rPr>
              <a:t>систем </a:t>
            </a:r>
            <a:r>
              <a:rPr sz="2300" spc="165" dirty="0">
                <a:latin typeface="Cambria"/>
                <a:cs typeface="Cambria"/>
              </a:rPr>
              <a:t>автоматизованих</a:t>
            </a:r>
            <a:r>
              <a:rPr sz="2300" spc="160" dirty="0">
                <a:latin typeface="Cambria"/>
                <a:cs typeface="Cambria"/>
              </a:rPr>
              <a:t> </a:t>
            </a:r>
            <a:r>
              <a:rPr sz="2300" spc="165" dirty="0">
                <a:latin typeface="Cambria"/>
                <a:cs typeface="Cambria"/>
              </a:rPr>
              <a:t>механізмів </a:t>
            </a:r>
            <a:r>
              <a:rPr sz="2300" spc="130" dirty="0">
                <a:latin typeface="Cambria"/>
                <a:cs typeface="Cambria"/>
              </a:rPr>
              <a:t>доступу</a:t>
            </a:r>
            <a:r>
              <a:rPr sz="2300" spc="95" dirty="0">
                <a:latin typeface="Cambria"/>
                <a:cs typeface="Cambria"/>
              </a:rPr>
              <a:t> </a:t>
            </a:r>
            <a:r>
              <a:rPr sz="2300" spc="85" dirty="0">
                <a:latin typeface="Cambria"/>
                <a:cs typeface="Cambria"/>
              </a:rPr>
              <a:t>(болардів)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30" dirty="0">
                <a:latin typeface="Cambria"/>
                <a:cs typeface="Cambria"/>
              </a:rPr>
              <a:t>та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65" dirty="0">
                <a:latin typeface="Cambria"/>
                <a:cs typeface="Cambria"/>
              </a:rPr>
              <a:t>системи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70" dirty="0">
                <a:latin typeface="Cambria"/>
                <a:cs typeface="Cambria"/>
              </a:rPr>
              <a:t>відео- </a:t>
            </a:r>
            <a:r>
              <a:rPr sz="2300" spc="160" dirty="0">
                <a:latin typeface="Cambria"/>
                <a:cs typeface="Cambria"/>
              </a:rPr>
              <a:t>спостереження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80" dirty="0">
                <a:latin typeface="Cambria"/>
                <a:cs typeface="Cambria"/>
              </a:rPr>
              <a:t>в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65" dirty="0">
                <a:latin typeface="Cambria"/>
                <a:cs typeface="Cambria"/>
              </a:rPr>
              <a:t>центральній </a:t>
            </a:r>
            <a:r>
              <a:rPr sz="2300" spc="170" dirty="0">
                <a:latin typeface="Cambria"/>
                <a:cs typeface="Cambria"/>
              </a:rPr>
              <a:t>частині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25" dirty="0">
                <a:latin typeface="Cambria"/>
                <a:cs typeface="Cambria"/>
              </a:rPr>
              <a:t>Подолу,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225" dirty="0">
                <a:latin typeface="Cambria"/>
                <a:cs typeface="Cambria"/>
              </a:rPr>
              <a:t>що</a:t>
            </a:r>
            <a:r>
              <a:rPr sz="2300" spc="120" dirty="0">
                <a:latin typeface="Cambria"/>
                <a:cs typeface="Cambria"/>
              </a:rPr>
              <a:t> </a:t>
            </a:r>
            <a:r>
              <a:rPr sz="2300" spc="155" dirty="0">
                <a:latin typeface="Cambria"/>
                <a:cs typeface="Cambria"/>
              </a:rPr>
              <a:t>становить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48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55" dirty="0">
                <a:latin typeface="Cambria"/>
                <a:cs typeface="Cambria"/>
              </a:rPr>
              <a:t>до </a:t>
            </a:r>
            <a:r>
              <a:rPr sz="2300" spc="140" dirty="0">
                <a:latin typeface="Cambria"/>
                <a:cs typeface="Cambria"/>
              </a:rPr>
              <a:t>річного</a:t>
            </a:r>
            <a:r>
              <a:rPr sz="2300" spc="100" dirty="0">
                <a:latin typeface="Cambria"/>
                <a:cs typeface="Cambria"/>
              </a:rPr>
              <a:t> </a:t>
            </a:r>
            <a:r>
              <a:rPr sz="2300" spc="165" dirty="0">
                <a:latin typeface="Cambria"/>
                <a:cs typeface="Cambria"/>
              </a:rPr>
              <a:t>плану.</a:t>
            </a:r>
            <a:endParaRPr sz="23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945"/>
              </a:spcBef>
            </a:pPr>
            <a:endParaRPr sz="2300">
              <a:latin typeface="Cambria"/>
              <a:cs typeface="Cambria"/>
            </a:endParaRPr>
          </a:p>
          <a:p>
            <a:pPr marL="6254115" marR="5080" indent="54610" algn="ctr">
              <a:lnSpc>
                <a:spcPts val="1650"/>
              </a:lnSpc>
            </a:pPr>
            <a:r>
              <a:rPr sz="1650" spc="110" dirty="0">
                <a:latin typeface="Cambria"/>
                <a:cs typeface="Cambria"/>
              </a:rPr>
              <a:t>За</a:t>
            </a:r>
            <a:r>
              <a:rPr sz="1650" spc="90" dirty="0">
                <a:latin typeface="Cambria"/>
                <a:cs typeface="Cambria"/>
              </a:rPr>
              <a:t> </a:t>
            </a:r>
            <a:r>
              <a:rPr sz="1650" spc="114" dirty="0">
                <a:latin typeface="Cambria"/>
                <a:cs typeface="Cambria"/>
              </a:rPr>
              <a:t>бюджетною</a:t>
            </a:r>
            <a:r>
              <a:rPr sz="1650" spc="95" dirty="0">
                <a:latin typeface="Cambria"/>
                <a:cs typeface="Cambria"/>
              </a:rPr>
              <a:t> </a:t>
            </a:r>
            <a:r>
              <a:rPr sz="1650" spc="105" dirty="0">
                <a:latin typeface="Cambria"/>
                <a:cs typeface="Cambria"/>
              </a:rPr>
              <a:t>програмою</a:t>
            </a:r>
            <a:r>
              <a:rPr sz="1650" spc="95" dirty="0">
                <a:latin typeface="Cambria"/>
                <a:cs typeface="Cambria"/>
              </a:rPr>
              <a:t> </a:t>
            </a:r>
            <a:r>
              <a:rPr sz="1650" b="1" spc="170" dirty="0">
                <a:latin typeface="Calibri"/>
                <a:cs typeface="Calibri"/>
              </a:rPr>
              <a:t>«Забезпечення</a:t>
            </a:r>
            <a:r>
              <a:rPr sz="1650" b="1" spc="85" dirty="0">
                <a:latin typeface="Calibri"/>
                <a:cs typeface="Calibri"/>
              </a:rPr>
              <a:t> </a:t>
            </a:r>
            <a:r>
              <a:rPr sz="1650" b="1" spc="200" dirty="0">
                <a:latin typeface="Calibri"/>
                <a:cs typeface="Calibri"/>
              </a:rPr>
              <a:t>функціонування</a:t>
            </a:r>
            <a:r>
              <a:rPr sz="1650" b="1" spc="85" dirty="0">
                <a:latin typeface="Calibri"/>
                <a:cs typeface="Calibri"/>
              </a:rPr>
              <a:t> </a:t>
            </a:r>
            <a:r>
              <a:rPr sz="1650" b="1" spc="180" dirty="0">
                <a:latin typeface="Calibri"/>
                <a:cs typeface="Calibri"/>
              </a:rPr>
              <a:t>підприємств,</a:t>
            </a:r>
            <a:r>
              <a:rPr sz="1650" b="1" spc="80" dirty="0">
                <a:latin typeface="Calibri"/>
                <a:cs typeface="Calibri"/>
              </a:rPr>
              <a:t> </a:t>
            </a:r>
            <a:r>
              <a:rPr sz="1650" b="1" spc="170" dirty="0">
                <a:latin typeface="Calibri"/>
                <a:cs typeface="Calibri"/>
              </a:rPr>
              <a:t>установ, </a:t>
            </a:r>
            <a:r>
              <a:rPr sz="1650" b="1" spc="175" dirty="0">
                <a:latin typeface="Calibri"/>
                <a:cs typeface="Calibri"/>
              </a:rPr>
              <a:t>організацій,</a:t>
            </a:r>
            <a:r>
              <a:rPr sz="1650" b="1" spc="75" dirty="0">
                <a:latin typeface="Calibri"/>
                <a:cs typeface="Calibri"/>
              </a:rPr>
              <a:t> </a:t>
            </a:r>
            <a:r>
              <a:rPr sz="1650" b="1" spc="240" dirty="0">
                <a:latin typeface="Calibri"/>
                <a:cs typeface="Calibri"/>
              </a:rPr>
              <a:t>що</a:t>
            </a:r>
            <a:r>
              <a:rPr sz="1650" b="1" spc="80" dirty="0">
                <a:latin typeface="Calibri"/>
                <a:cs typeface="Calibri"/>
              </a:rPr>
              <a:t> </a:t>
            </a:r>
            <a:r>
              <a:rPr sz="1650" b="1" spc="185" dirty="0">
                <a:latin typeface="Calibri"/>
                <a:cs typeface="Calibri"/>
              </a:rPr>
              <a:t>виробляють,</a:t>
            </a:r>
            <a:r>
              <a:rPr sz="1650" b="1" spc="80" dirty="0">
                <a:latin typeface="Calibri"/>
                <a:cs typeface="Calibri"/>
              </a:rPr>
              <a:t> </a:t>
            </a:r>
            <a:r>
              <a:rPr sz="1650" b="1" spc="215" dirty="0">
                <a:latin typeface="Calibri"/>
                <a:cs typeface="Calibri"/>
              </a:rPr>
              <a:t>виконують</a:t>
            </a:r>
            <a:r>
              <a:rPr sz="1650" b="1" spc="75" dirty="0">
                <a:latin typeface="Calibri"/>
                <a:cs typeface="Calibri"/>
              </a:rPr>
              <a:t> </a:t>
            </a:r>
            <a:r>
              <a:rPr sz="1650" b="1" spc="110" dirty="0">
                <a:latin typeface="Calibri"/>
                <a:cs typeface="Calibri"/>
              </a:rPr>
              <a:t>та/або</a:t>
            </a:r>
            <a:r>
              <a:rPr sz="1650" b="1" spc="80" dirty="0">
                <a:latin typeface="Calibri"/>
                <a:cs typeface="Calibri"/>
              </a:rPr>
              <a:t> </a:t>
            </a:r>
            <a:r>
              <a:rPr sz="1650" b="1" spc="200" dirty="0">
                <a:latin typeface="Calibri"/>
                <a:cs typeface="Calibri"/>
              </a:rPr>
              <a:t>надають</a:t>
            </a:r>
            <a:r>
              <a:rPr sz="1650" b="1" spc="80" dirty="0">
                <a:latin typeface="Calibri"/>
                <a:cs typeface="Calibri"/>
              </a:rPr>
              <a:t> </a:t>
            </a:r>
            <a:r>
              <a:rPr sz="1650" b="1" spc="185" dirty="0">
                <a:latin typeface="Calibri"/>
                <a:cs typeface="Calibri"/>
              </a:rPr>
              <a:t>житлово-</a:t>
            </a:r>
            <a:r>
              <a:rPr sz="1650" b="1" spc="200" dirty="0">
                <a:latin typeface="Calibri"/>
                <a:cs typeface="Calibri"/>
              </a:rPr>
              <a:t>комунальні</a:t>
            </a:r>
            <a:r>
              <a:rPr sz="1650" b="1" spc="80" dirty="0">
                <a:latin typeface="Calibri"/>
                <a:cs typeface="Calibri"/>
              </a:rPr>
              <a:t> </a:t>
            </a:r>
            <a:r>
              <a:rPr sz="1650" b="1" spc="175" dirty="0">
                <a:latin typeface="Calibri"/>
                <a:cs typeface="Calibri"/>
              </a:rPr>
              <a:t>послуги»</a:t>
            </a:r>
            <a:r>
              <a:rPr sz="1650" b="1" spc="75" dirty="0">
                <a:latin typeface="Calibri"/>
                <a:cs typeface="Calibri"/>
              </a:rPr>
              <a:t> </a:t>
            </a:r>
            <a:r>
              <a:rPr sz="1650" spc="50" dirty="0">
                <a:latin typeface="Cambria"/>
                <a:cs typeface="Cambria"/>
              </a:rPr>
              <a:t>у </a:t>
            </a:r>
            <a:r>
              <a:rPr sz="1650" dirty="0">
                <a:latin typeface="Cambria"/>
                <a:cs typeface="Cambria"/>
              </a:rPr>
              <a:t>2023</a:t>
            </a:r>
            <a:r>
              <a:rPr sz="1650" spc="80" dirty="0">
                <a:latin typeface="Cambria"/>
                <a:cs typeface="Cambria"/>
              </a:rPr>
              <a:t> </a:t>
            </a:r>
            <a:r>
              <a:rPr sz="1650" spc="100" dirty="0">
                <a:latin typeface="Cambria"/>
                <a:cs typeface="Cambria"/>
              </a:rPr>
              <a:t>році</a:t>
            </a:r>
            <a:r>
              <a:rPr sz="1650" spc="85" dirty="0">
                <a:latin typeface="Cambria"/>
                <a:cs typeface="Cambria"/>
              </a:rPr>
              <a:t> </a:t>
            </a:r>
            <a:r>
              <a:rPr sz="1650" spc="114" dirty="0">
                <a:latin typeface="Cambria"/>
                <a:cs typeface="Cambria"/>
              </a:rPr>
              <a:t>продовжувались</a:t>
            </a:r>
            <a:r>
              <a:rPr sz="1650" spc="85" dirty="0">
                <a:latin typeface="Cambria"/>
                <a:cs typeface="Cambria"/>
              </a:rPr>
              <a:t> </a:t>
            </a:r>
            <a:r>
              <a:rPr sz="1650" spc="95" dirty="0">
                <a:latin typeface="Cambria"/>
                <a:cs typeface="Cambria"/>
              </a:rPr>
              <a:t>розпочаті</a:t>
            </a:r>
            <a:r>
              <a:rPr sz="1650" spc="85" dirty="0">
                <a:latin typeface="Cambria"/>
                <a:cs typeface="Cambria"/>
              </a:rPr>
              <a:t> </a:t>
            </a:r>
            <a:r>
              <a:rPr sz="1650" spc="100" dirty="0">
                <a:latin typeface="Cambria"/>
                <a:cs typeface="Cambria"/>
              </a:rPr>
              <a:t>у</a:t>
            </a:r>
            <a:r>
              <a:rPr sz="1650" spc="85" dirty="0">
                <a:latin typeface="Cambria"/>
                <a:cs typeface="Cambria"/>
              </a:rPr>
              <a:t> </a:t>
            </a:r>
            <a:r>
              <a:rPr sz="1650" dirty="0">
                <a:latin typeface="Cambria"/>
                <a:cs typeface="Cambria"/>
              </a:rPr>
              <a:t>2022</a:t>
            </a:r>
            <a:r>
              <a:rPr sz="1650" spc="85" dirty="0">
                <a:latin typeface="Cambria"/>
                <a:cs typeface="Cambria"/>
              </a:rPr>
              <a:t> </a:t>
            </a:r>
            <a:r>
              <a:rPr sz="1650" spc="100" dirty="0">
                <a:latin typeface="Cambria"/>
                <a:cs typeface="Cambria"/>
              </a:rPr>
              <a:t>році</a:t>
            </a:r>
            <a:r>
              <a:rPr sz="1650" spc="80" dirty="0">
                <a:latin typeface="Cambria"/>
                <a:cs typeface="Cambria"/>
              </a:rPr>
              <a:t> </a:t>
            </a:r>
            <a:r>
              <a:rPr sz="1650" spc="85" dirty="0">
                <a:latin typeface="Cambria"/>
                <a:cs typeface="Cambria"/>
              </a:rPr>
              <a:t>роботи </a:t>
            </a:r>
            <a:r>
              <a:rPr sz="1650" spc="60" dirty="0">
                <a:latin typeface="Cambria"/>
                <a:cs typeface="Cambria"/>
              </a:rPr>
              <a:t>з</a:t>
            </a:r>
            <a:r>
              <a:rPr sz="1650" spc="85" dirty="0">
                <a:latin typeface="Cambria"/>
                <a:cs typeface="Cambria"/>
              </a:rPr>
              <a:t> </a:t>
            </a:r>
            <a:r>
              <a:rPr sz="1650" spc="100" dirty="0">
                <a:latin typeface="Cambria"/>
                <a:cs typeface="Cambria"/>
              </a:rPr>
              <a:t>капітального</a:t>
            </a:r>
            <a:r>
              <a:rPr sz="1650" spc="85" dirty="0">
                <a:latin typeface="Cambria"/>
                <a:cs typeface="Cambria"/>
              </a:rPr>
              <a:t> </a:t>
            </a:r>
            <a:r>
              <a:rPr sz="1650" spc="105" dirty="0">
                <a:latin typeface="Cambria"/>
                <a:cs typeface="Cambria"/>
              </a:rPr>
              <a:t>ремонту</a:t>
            </a:r>
            <a:r>
              <a:rPr sz="1650" spc="85" dirty="0">
                <a:latin typeface="Cambria"/>
                <a:cs typeface="Cambria"/>
              </a:rPr>
              <a:t> </a:t>
            </a:r>
            <a:r>
              <a:rPr sz="1650" dirty="0">
                <a:latin typeface="Cambria"/>
                <a:cs typeface="Cambria"/>
              </a:rPr>
              <a:t>5</a:t>
            </a:r>
            <a:r>
              <a:rPr sz="1650" spc="85" dirty="0">
                <a:latin typeface="Cambria"/>
                <a:cs typeface="Cambria"/>
              </a:rPr>
              <a:t> </a:t>
            </a:r>
            <a:r>
              <a:rPr sz="1650" spc="125" dirty="0">
                <a:latin typeface="Cambria"/>
                <a:cs typeface="Cambria"/>
              </a:rPr>
              <a:t>сховищ </a:t>
            </a:r>
            <a:r>
              <a:rPr sz="1650" spc="105" dirty="0">
                <a:latin typeface="Cambria"/>
                <a:cs typeface="Cambria"/>
              </a:rPr>
              <a:t>цивільного</a:t>
            </a:r>
            <a:r>
              <a:rPr sz="1650" spc="75" dirty="0">
                <a:latin typeface="Cambria"/>
                <a:cs typeface="Cambria"/>
              </a:rPr>
              <a:t> </a:t>
            </a:r>
            <a:r>
              <a:rPr sz="1650" spc="100" dirty="0">
                <a:latin typeface="Cambria"/>
                <a:cs typeface="Cambria"/>
              </a:rPr>
              <a:t>захисту,</a:t>
            </a:r>
            <a:r>
              <a:rPr sz="1650" spc="75" dirty="0">
                <a:latin typeface="Cambria"/>
                <a:cs typeface="Cambria"/>
              </a:rPr>
              <a:t> </a:t>
            </a:r>
            <a:r>
              <a:rPr sz="1650" spc="140" dirty="0">
                <a:latin typeface="Cambria"/>
                <a:cs typeface="Cambria"/>
              </a:rPr>
              <a:t>на</a:t>
            </a:r>
            <a:r>
              <a:rPr sz="1650" spc="75" dirty="0">
                <a:latin typeface="Cambria"/>
                <a:cs typeface="Cambria"/>
              </a:rPr>
              <a:t> </a:t>
            </a:r>
            <a:r>
              <a:rPr sz="1650" spc="155" dirty="0">
                <a:latin typeface="Cambria"/>
                <a:cs typeface="Cambria"/>
              </a:rPr>
              <a:t>що</a:t>
            </a:r>
            <a:r>
              <a:rPr sz="1650" spc="75" dirty="0">
                <a:latin typeface="Cambria"/>
                <a:cs typeface="Cambria"/>
              </a:rPr>
              <a:t> </a:t>
            </a:r>
            <a:r>
              <a:rPr sz="1650" spc="114" dirty="0">
                <a:latin typeface="Cambria"/>
                <a:cs typeface="Cambria"/>
              </a:rPr>
              <a:t>заплановано</a:t>
            </a:r>
            <a:r>
              <a:rPr sz="1650" spc="80" dirty="0">
                <a:latin typeface="Cambria"/>
                <a:cs typeface="Cambria"/>
              </a:rPr>
              <a:t> </a:t>
            </a:r>
            <a:r>
              <a:rPr sz="1650" spc="110" dirty="0">
                <a:latin typeface="Cambria"/>
                <a:cs typeface="Cambria"/>
              </a:rPr>
              <a:t>видатки</a:t>
            </a:r>
            <a:r>
              <a:rPr sz="1650" spc="75" dirty="0">
                <a:latin typeface="Cambria"/>
                <a:cs typeface="Cambria"/>
              </a:rPr>
              <a:t> </a:t>
            </a:r>
            <a:r>
              <a:rPr sz="1650" spc="120" dirty="0">
                <a:latin typeface="Cambria"/>
                <a:cs typeface="Cambria"/>
              </a:rPr>
              <a:t>в</a:t>
            </a:r>
            <a:r>
              <a:rPr sz="1650" spc="75" dirty="0">
                <a:latin typeface="Cambria"/>
                <a:cs typeface="Cambria"/>
              </a:rPr>
              <a:t> </a:t>
            </a:r>
            <a:r>
              <a:rPr sz="1650" spc="105" dirty="0">
                <a:latin typeface="Cambria"/>
                <a:cs typeface="Cambria"/>
              </a:rPr>
              <a:t>сумі</a:t>
            </a:r>
            <a:r>
              <a:rPr sz="1650" spc="75" dirty="0">
                <a:latin typeface="Cambria"/>
                <a:cs typeface="Cambria"/>
              </a:rPr>
              <a:t> </a:t>
            </a:r>
            <a:r>
              <a:rPr sz="1650" b="1" spc="80" dirty="0">
                <a:latin typeface="Calibri"/>
                <a:cs typeface="Calibri"/>
              </a:rPr>
              <a:t>30</a:t>
            </a:r>
            <a:r>
              <a:rPr sz="1650" b="1" spc="65" dirty="0">
                <a:latin typeface="Calibri"/>
                <a:cs typeface="Calibri"/>
              </a:rPr>
              <a:t> </a:t>
            </a:r>
            <a:r>
              <a:rPr sz="1650" b="1" spc="70" dirty="0">
                <a:latin typeface="Calibri"/>
                <a:cs typeface="Calibri"/>
              </a:rPr>
              <a:t>596,7 </a:t>
            </a:r>
            <a:r>
              <a:rPr sz="1650" b="1" spc="185" dirty="0">
                <a:latin typeface="Calibri"/>
                <a:cs typeface="Calibri"/>
              </a:rPr>
              <a:t>тис.</a:t>
            </a:r>
            <a:r>
              <a:rPr sz="1650" b="1" spc="65" dirty="0">
                <a:latin typeface="Calibri"/>
                <a:cs typeface="Calibri"/>
              </a:rPr>
              <a:t> </a:t>
            </a:r>
            <a:r>
              <a:rPr sz="1650" b="1" spc="180" dirty="0">
                <a:latin typeface="Calibri"/>
                <a:cs typeface="Calibri"/>
              </a:rPr>
              <a:t>грн</a:t>
            </a:r>
            <a:r>
              <a:rPr sz="1650" spc="180" dirty="0">
                <a:latin typeface="Cambria"/>
                <a:cs typeface="Cambria"/>
              </a:rPr>
              <a:t>,</a:t>
            </a:r>
            <a:r>
              <a:rPr sz="1650" spc="75" dirty="0">
                <a:latin typeface="Cambria"/>
                <a:cs typeface="Cambria"/>
              </a:rPr>
              <a:t> </a:t>
            </a:r>
            <a:r>
              <a:rPr sz="1650" spc="125" dirty="0">
                <a:latin typeface="Cambria"/>
                <a:cs typeface="Cambria"/>
              </a:rPr>
              <a:t>виконано</a:t>
            </a:r>
            <a:r>
              <a:rPr sz="1650" spc="75" dirty="0">
                <a:latin typeface="Cambria"/>
                <a:cs typeface="Cambria"/>
              </a:rPr>
              <a:t> </a:t>
            </a:r>
            <a:r>
              <a:rPr sz="1650" spc="60" dirty="0">
                <a:latin typeface="Cambria"/>
                <a:cs typeface="Cambria"/>
              </a:rPr>
              <a:t>робіт</a:t>
            </a:r>
            <a:endParaRPr sz="1650">
              <a:latin typeface="Cambria"/>
              <a:cs typeface="Cambria"/>
            </a:endParaRPr>
          </a:p>
          <a:p>
            <a:pPr marL="6395720" marR="146050" algn="ctr">
              <a:lnSpc>
                <a:spcPts val="1650"/>
              </a:lnSpc>
            </a:pPr>
            <a:r>
              <a:rPr sz="1650" spc="140" dirty="0">
                <a:latin typeface="Cambria"/>
                <a:cs typeface="Cambria"/>
              </a:rPr>
              <a:t>на</a:t>
            </a:r>
            <a:r>
              <a:rPr sz="1650" spc="80" dirty="0">
                <a:latin typeface="Cambria"/>
                <a:cs typeface="Cambria"/>
              </a:rPr>
              <a:t> </a:t>
            </a:r>
            <a:r>
              <a:rPr sz="1650" b="1" spc="80" dirty="0">
                <a:latin typeface="Calibri"/>
                <a:cs typeface="Calibri"/>
              </a:rPr>
              <a:t>11</a:t>
            </a:r>
            <a:r>
              <a:rPr sz="1650" b="1" spc="70" dirty="0">
                <a:latin typeface="Calibri"/>
                <a:cs typeface="Calibri"/>
              </a:rPr>
              <a:t> 737,8 </a:t>
            </a:r>
            <a:r>
              <a:rPr sz="1650" b="1" spc="185" dirty="0">
                <a:latin typeface="Calibri"/>
                <a:cs typeface="Calibri"/>
              </a:rPr>
              <a:t>тис.</a:t>
            </a:r>
            <a:r>
              <a:rPr sz="1650" b="1" spc="75" dirty="0">
                <a:latin typeface="Calibri"/>
                <a:cs typeface="Calibri"/>
              </a:rPr>
              <a:t> </a:t>
            </a:r>
            <a:r>
              <a:rPr sz="1650" b="1" spc="180" dirty="0">
                <a:latin typeface="Calibri"/>
                <a:cs typeface="Calibri"/>
              </a:rPr>
              <a:t>грн</a:t>
            </a:r>
            <a:r>
              <a:rPr sz="1650" spc="180" dirty="0">
                <a:latin typeface="Cambria"/>
                <a:cs typeface="Cambria"/>
              </a:rPr>
              <a:t>,</a:t>
            </a:r>
            <a:r>
              <a:rPr sz="1650" spc="80" dirty="0">
                <a:latin typeface="Cambria"/>
                <a:cs typeface="Cambria"/>
              </a:rPr>
              <a:t> </a:t>
            </a:r>
            <a:r>
              <a:rPr sz="1650" spc="110" dirty="0">
                <a:latin typeface="Cambria"/>
                <a:cs typeface="Cambria"/>
              </a:rPr>
              <a:t>використано</a:t>
            </a:r>
            <a:r>
              <a:rPr sz="1650" spc="80" dirty="0">
                <a:latin typeface="Cambria"/>
                <a:cs typeface="Cambria"/>
              </a:rPr>
              <a:t> </a:t>
            </a:r>
            <a:r>
              <a:rPr sz="1650" spc="130" dirty="0">
                <a:latin typeface="Cambria"/>
                <a:cs typeface="Cambria"/>
              </a:rPr>
              <a:t>кошти</a:t>
            </a:r>
            <a:r>
              <a:rPr sz="1650" spc="80" dirty="0">
                <a:latin typeface="Cambria"/>
                <a:cs typeface="Cambria"/>
              </a:rPr>
              <a:t> </a:t>
            </a:r>
            <a:r>
              <a:rPr sz="1650" spc="105" dirty="0">
                <a:latin typeface="Cambria"/>
                <a:cs typeface="Cambria"/>
              </a:rPr>
              <a:t>бюджету</a:t>
            </a:r>
            <a:r>
              <a:rPr sz="1650" spc="85" dirty="0">
                <a:latin typeface="Cambria"/>
                <a:cs typeface="Cambria"/>
              </a:rPr>
              <a:t> </a:t>
            </a:r>
            <a:r>
              <a:rPr sz="1650" spc="120" dirty="0">
                <a:latin typeface="Cambria"/>
                <a:cs typeface="Cambria"/>
              </a:rPr>
              <a:t>в</a:t>
            </a:r>
            <a:r>
              <a:rPr sz="1650" spc="80" dirty="0">
                <a:latin typeface="Cambria"/>
                <a:cs typeface="Cambria"/>
              </a:rPr>
              <a:t> </a:t>
            </a:r>
            <a:r>
              <a:rPr sz="1650" spc="105" dirty="0">
                <a:latin typeface="Cambria"/>
                <a:cs typeface="Cambria"/>
              </a:rPr>
              <a:t>сумі</a:t>
            </a:r>
            <a:r>
              <a:rPr sz="1650" spc="80" dirty="0">
                <a:latin typeface="Cambria"/>
                <a:cs typeface="Cambria"/>
              </a:rPr>
              <a:t> </a:t>
            </a:r>
            <a:r>
              <a:rPr sz="1650" b="1" spc="80" dirty="0">
                <a:latin typeface="Calibri"/>
                <a:cs typeface="Calibri"/>
              </a:rPr>
              <a:t>6</a:t>
            </a:r>
            <a:r>
              <a:rPr sz="1650" b="1" spc="75" dirty="0">
                <a:latin typeface="Calibri"/>
                <a:cs typeface="Calibri"/>
              </a:rPr>
              <a:t> </a:t>
            </a:r>
            <a:r>
              <a:rPr sz="1650" b="1" spc="70" dirty="0">
                <a:latin typeface="Calibri"/>
                <a:cs typeface="Calibri"/>
              </a:rPr>
              <a:t>704,6 </a:t>
            </a:r>
            <a:r>
              <a:rPr sz="1650" b="1" spc="185" dirty="0">
                <a:latin typeface="Calibri"/>
                <a:cs typeface="Calibri"/>
              </a:rPr>
              <a:t>тис.</a:t>
            </a:r>
            <a:r>
              <a:rPr sz="1650" b="1" spc="70" dirty="0">
                <a:latin typeface="Calibri"/>
                <a:cs typeface="Calibri"/>
              </a:rPr>
              <a:t> </a:t>
            </a:r>
            <a:r>
              <a:rPr sz="1650" b="1" spc="220" dirty="0">
                <a:latin typeface="Calibri"/>
                <a:cs typeface="Calibri"/>
              </a:rPr>
              <a:t>грн</a:t>
            </a:r>
            <a:r>
              <a:rPr sz="1650" b="1" spc="70" dirty="0">
                <a:latin typeface="Calibri"/>
                <a:cs typeface="Calibri"/>
              </a:rPr>
              <a:t> </a:t>
            </a:r>
            <a:r>
              <a:rPr sz="1650" spc="85" dirty="0">
                <a:latin typeface="Cambria"/>
                <a:cs typeface="Cambria"/>
              </a:rPr>
              <a:t>або </a:t>
            </a:r>
            <a:r>
              <a:rPr sz="1650" dirty="0">
                <a:latin typeface="Cambria"/>
                <a:cs typeface="Cambria"/>
              </a:rPr>
              <a:t>21,9</a:t>
            </a:r>
            <a:r>
              <a:rPr sz="1650" spc="80" dirty="0">
                <a:latin typeface="Cambria"/>
                <a:cs typeface="Cambria"/>
              </a:rPr>
              <a:t> </a:t>
            </a:r>
            <a:r>
              <a:rPr sz="1650" dirty="0">
                <a:latin typeface="Cambria"/>
                <a:cs typeface="Cambria"/>
              </a:rPr>
              <a:t>%</a:t>
            </a:r>
            <a:r>
              <a:rPr sz="1650" spc="80" dirty="0">
                <a:latin typeface="Cambria"/>
                <a:cs typeface="Cambria"/>
              </a:rPr>
              <a:t> річного </a:t>
            </a:r>
            <a:r>
              <a:rPr sz="1650" spc="110" dirty="0">
                <a:latin typeface="Cambria"/>
                <a:cs typeface="Cambria"/>
              </a:rPr>
              <a:t>плану.</a:t>
            </a:r>
            <a:endParaRPr sz="165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57950" y="7385411"/>
            <a:ext cx="7430134" cy="2901950"/>
          </a:xfrm>
          <a:custGeom>
            <a:avLst/>
            <a:gdLst/>
            <a:ahLst/>
            <a:cxnLst/>
            <a:rect l="l" t="t" r="r" b="b"/>
            <a:pathLst>
              <a:path w="7430134" h="2901950">
                <a:moveTo>
                  <a:pt x="0" y="2901587"/>
                </a:moveTo>
                <a:lnTo>
                  <a:pt x="7430049" y="2901587"/>
                </a:lnTo>
                <a:lnTo>
                  <a:pt x="7430049" y="0"/>
                </a:lnTo>
                <a:lnTo>
                  <a:pt x="0" y="0"/>
                </a:lnTo>
                <a:lnTo>
                  <a:pt x="0" y="2901587"/>
                </a:lnTo>
                <a:close/>
              </a:path>
            </a:pathLst>
          </a:custGeom>
          <a:solidFill>
            <a:srgbClr val="A08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857950" y="0"/>
            <a:ext cx="7430134" cy="3832860"/>
            <a:chOff x="10857950" y="0"/>
            <a:chExt cx="7430134" cy="3832860"/>
          </a:xfrm>
        </p:grpSpPr>
        <p:sp>
          <p:nvSpPr>
            <p:cNvPr id="4" name="object 4"/>
            <p:cNvSpPr/>
            <p:nvPr/>
          </p:nvSpPr>
          <p:spPr>
            <a:xfrm>
              <a:off x="10857950" y="0"/>
              <a:ext cx="7430134" cy="3832860"/>
            </a:xfrm>
            <a:custGeom>
              <a:avLst/>
              <a:gdLst/>
              <a:ahLst/>
              <a:cxnLst/>
              <a:rect l="l" t="t" r="r" b="b"/>
              <a:pathLst>
                <a:path w="7430134" h="3832860">
                  <a:moveTo>
                    <a:pt x="0" y="3832586"/>
                  </a:moveTo>
                  <a:lnTo>
                    <a:pt x="7430049" y="3832586"/>
                  </a:lnTo>
                  <a:lnTo>
                    <a:pt x="7430049" y="0"/>
                  </a:lnTo>
                  <a:lnTo>
                    <a:pt x="0" y="0"/>
                  </a:lnTo>
                  <a:lnTo>
                    <a:pt x="0" y="3832586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92138" y="402672"/>
              <a:ext cx="2257424" cy="2905124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224535"/>
            <a:ext cx="10293120" cy="528133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4781" y="370642"/>
            <a:ext cx="2147570" cy="45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spc="655" dirty="0">
                <a:solidFill>
                  <a:srgbClr val="000000"/>
                </a:solidFill>
                <a:latin typeface="Calibri"/>
                <a:cs typeface="Calibri"/>
              </a:rPr>
              <a:t>ВИДАТКИ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34050" y="370642"/>
            <a:ext cx="637540" cy="45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b="1" spc="610" dirty="0">
                <a:latin typeface="Calibri"/>
                <a:cs typeface="Calibri"/>
              </a:rPr>
              <a:t>НА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43915" y="370642"/>
            <a:ext cx="2874645" cy="45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b="1" spc="720" dirty="0">
                <a:latin typeface="Calibri"/>
                <a:cs typeface="Calibri"/>
              </a:rPr>
              <a:t>ВИКОНАННЯ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4781" y="804868"/>
            <a:ext cx="9003665" cy="1482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800"/>
              </a:lnSpc>
              <a:spcBef>
                <a:spcPts val="100"/>
              </a:spcBef>
              <a:tabLst>
                <a:tab pos="3524250" algn="l"/>
                <a:tab pos="3636645" algn="l"/>
                <a:tab pos="4369435" algn="l"/>
                <a:tab pos="6219190" algn="l"/>
                <a:tab pos="7404734" algn="l"/>
              </a:tabLst>
            </a:pPr>
            <a:r>
              <a:rPr sz="2850" b="1" spc="720" dirty="0">
                <a:latin typeface="Calibri"/>
                <a:cs typeface="Calibri"/>
              </a:rPr>
              <a:t>БЮДЖЕТНИХ</a:t>
            </a:r>
            <a:r>
              <a:rPr sz="2850" b="1" dirty="0">
                <a:latin typeface="Calibri"/>
                <a:cs typeface="Calibri"/>
              </a:rPr>
              <a:t>	</a:t>
            </a:r>
            <a:r>
              <a:rPr sz="2850" b="1" spc="635" dirty="0">
                <a:latin typeface="Calibri"/>
                <a:cs typeface="Calibri"/>
              </a:rPr>
              <a:t>ПРОГРАМ</a:t>
            </a:r>
            <a:r>
              <a:rPr sz="2850" b="1" dirty="0">
                <a:latin typeface="Calibri"/>
                <a:cs typeface="Calibri"/>
              </a:rPr>
              <a:t>	</a:t>
            </a:r>
            <a:r>
              <a:rPr sz="2850" b="1" spc="550" dirty="0">
                <a:latin typeface="Calibri"/>
                <a:cs typeface="Calibri"/>
              </a:rPr>
              <a:t>ПО</a:t>
            </a:r>
            <a:r>
              <a:rPr sz="2850" b="1" dirty="0">
                <a:latin typeface="Calibri"/>
                <a:cs typeface="Calibri"/>
              </a:rPr>
              <a:t>	</a:t>
            </a:r>
            <a:r>
              <a:rPr sz="2850" b="1" spc="650" dirty="0">
                <a:latin typeface="Calibri"/>
                <a:cs typeface="Calibri"/>
              </a:rPr>
              <a:t>ГАЛУЗІ </a:t>
            </a:r>
            <a:r>
              <a:rPr sz="2850" b="1" spc="185" dirty="0">
                <a:latin typeface="Calibri"/>
                <a:cs typeface="Calibri"/>
              </a:rPr>
              <a:t>"</a:t>
            </a:r>
            <a:r>
              <a:rPr sz="2850" b="1" spc="-305" dirty="0">
                <a:latin typeface="Calibri"/>
                <a:cs typeface="Calibri"/>
              </a:rPr>
              <a:t> </a:t>
            </a:r>
            <a:r>
              <a:rPr sz="2850" b="1" spc="650" dirty="0">
                <a:latin typeface="Calibri"/>
                <a:cs typeface="Calibri"/>
              </a:rPr>
              <a:t>БУДІВНИЦТВО</a:t>
            </a:r>
            <a:r>
              <a:rPr sz="2850" b="1" dirty="0">
                <a:latin typeface="Calibri"/>
                <a:cs typeface="Calibri"/>
              </a:rPr>
              <a:t>		</a:t>
            </a:r>
            <a:r>
              <a:rPr sz="2850" b="1" spc="570" dirty="0">
                <a:latin typeface="Calibri"/>
                <a:cs typeface="Calibri"/>
              </a:rPr>
              <a:t>ТА</a:t>
            </a:r>
            <a:r>
              <a:rPr sz="2850" b="1" dirty="0">
                <a:latin typeface="Calibri"/>
                <a:cs typeface="Calibri"/>
              </a:rPr>
              <a:t>	</a:t>
            </a:r>
            <a:r>
              <a:rPr sz="2850" b="1" spc="685" dirty="0">
                <a:latin typeface="Calibri"/>
                <a:cs typeface="Calibri"/>
              </a:rPr>
              <a:t>РЕКОНСТРУКЦІЯ"</a:t>
            </a:r>
            <a:endParaRPr sz="2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  <a:tabLst>
                <a:tab pos="732155" algn="l"/>
                <a:tab pos="2990850" algn="l"/>
                <a:tab pos="4374515" algn="l"/>
                <a:tab pos="5754370" algn="l"/>
              </a:tabLst>
            </a:pPr>
            <a:r>
              <a:rPr sz="2850" b="1" spc="535" dirty="0">
                <a:latin typeface="Calibri"/>
                <a:cs typeface="Calibri"/>
              </a:rPr>
              <a:t>ЗА</a:t>
            </a:r>
            <a:r>
              <a:rPr sz="2850" b="1" dirty="0">
                <a:latin typeface="Calibri"/>
                <a:cs typeface="Calibri"/>
              </a:rPr>
              <a:t>	</a:t>
            </a:r>
            <a:r>
              <a:rPr sz="2850" b="1" spc="385" dirty="0">
                <a:latin typeface="Calibri"/>
                <a:cs typeface="Calibri"/>
              </a:rPr>
              <a:t>2022</a:t>
            </a:r>
            <a:r>
              <a:rPr sz="2850" b="1" spc="-305" dirty="0">
                <a:latin typeface="Calibri"/>
                <a:cs typeface="Calibri"/>
              </a:rPr>
              <a:t> </a:t>
            </a:r>
            <a:r>
              <a:rPr sz="2850" b="1" dirty="0">
                <a:latin typeface="Calibri"/>
                <a:cs typeface="Calibri"/>
              </a:rPr>
              <a:t>-</a:t>
            </a:r>
            <a:r>
              <a:rPr sz="2850" b="1" spc="-305" dirty="0">
                <a:latin typeface="Calibri"/>
                <a:cs typeface="Calibri"/>
              </a:rPr>
              <a:t> </a:t>
            </a:r>
            <a:r>
              <a:rPr sz="2850" b="1" spc="365" dirty="0">
                <a:latin typeface="Calibri"/>
                <a:cs typeface="Calibri"/>
              </a:rPr>
              <a:t>2023</a:t>
            </a:r>
            <a:r>
              <a:rPr sz="2850" b="1" dirty="0">
                <a:latin typeface="Calibri"/>
                <a:cs typeface="Calibri"/>
              </a:rPr>
              <a:t>	</a:t>
            </a:r>
            <a:r>
              <a:rPr sz="2850" b="1" spc="615" dirty="0">
                <a:latin typeface="Calibri"/>
                <a:cs typeface="Calibri"/>
              </a:rPr>
              <a:t>РОКИ</a:t>
            </a:r>
            <a:r>
              <a:rPr sz="2850" b="1" dirty="0">
                <a:latin typeface="Calibri"/>
                <a:cs typeface="Calibri"/>
              </a:rPr>
              <a:t>	</a:t>
            </a:r>
            <a:r>
              <a:rPr sz="2850" b="1" spc="245" dirty="0">
                <a:latin typeface="Calibri"/>
                <a:cs typeface="Calibri"/>
              </a:rPr>
              <a:t>(</a:t>
            </a:r>
            <a:r>
              <a:rPr sz="2850" b="1" spc="-305" dirty="0">
                <a:latin typeface="Calibri"/>
                <a:cs typeface="Calibri"/>
              </a:rPr>
              <a:t> </a:t>
            </a:r>
            <a:r>
              <a:rPr sz="2850" b="1" spc="570" dirty="0">
                <a:latin typeface="Calibri"/>
                <a:cs typeface="Calibri"/>
              </a:rPr>
              <a:t>ТИС.</a:t>
            </a:r>
            <a:r>
              <a:rPr sz="2850" b="1" dirty="0">
                <a:latin typeface="Calibri"/>
                <a:cs typeface="Calibri"/>
              </a:rPr>
              <a:t>	</a:t>
            </a:r>
            <a:r>
              <a:rPr sz="2850" b="1" spc="575" dirty="0">
                <a:latin typeface="Calibri"/>
                <a:cs typeface="Calibri"/>
              </a:rPr>
              <a:t>ГРН.)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531072" y="4257586"/>
            <a:ext cx="6176010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2080" marR="124460" indent="281940">
              <a:lnSpc>
                <a:spcPct val="112500"/>
              </a:lnSpc>
              <a:spcBef>
                <a:spcPts val="100"/>
              </a:spcBef>
            </a:pPr>
            <a:r>
              <a:rPr sz="2000" b="1" spc="120" dirty="0">
                <a:solidFill>
                  <a:srgbClr val="3F3C2E"/>
                </a:solidFill>
                <a:latin typeface="Courier New"/>
                <a:cs typeface="Courier New"/>
              </a:rPr>
              <a:t>У</a:t>
            </a:r>
            <a:r>
              <a:rPr sz="2000" b="1" spc="-254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2000" b="1" spc="120" dirty="0">
                <a:solidFill>
                  <a:srgbClr val="3F3C2E"/>
                </a:solidFill>
                <a:latin typeface="Tahoma"/>
                <a:cs typeface="Tahoma"/>
              </a:rPr>
              <a:t>2023</a:t>
            </a:r>
            <a:r>
              <a:rPr sz="2000" b="1" spc="365" dirty="0">
                <a:solidFill>
                  <a:srgbClr val="3F3C2E"/>
                </a:solidFill>
                <a:latin typeface="Tahoma"/>
                <a:cs typeface="Tahoma"/>
              </a:rPr>
              <a:t> </a:t>
            </a:r>
            <a:r>
              <a:rPr sz="2000" b="1" spc="260" dirty="0">
                <a:solidFill>
                  <a:srgbClr val="3F3C2E"/>
                </a:solidFill>
                <a:latin typeface="Courier New"/>
                <a:cs typeface="Courier New"/>
              </a:rPr>
              <a:t>РОЦІ</a:t>
            </a:r>
            <a:r>
              <a:rPr sz="2000" b="1" spc="-25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2000" b="1" spc="360" dirty="0">
                <a:solidFill>
                  <a:srgbClr val="3F3C2E"/>
                </a:solidFill>
                <a:latin typeface="Courier New"/>
                <a:cs typeface="Courier New"/>
              </a:rPr>
              <a:t>ПЛАНОВІ</a:t>
            </a:r>
            <a:r>
              <a:rPr sz="2000" b="1" spc="-25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2000" b="1" spc="459" dirty="0">
                <a:solidFill>
                  <a:srgbClr val="3F3C2E"/>
                </a:solidFill>
                <a:latin typeface="Courier New"/>
                <a:cs typeface="Courier New"/>
              </a:rPr>
              <a:t>ПОКАЗНИКИ </a:t>
            </a:r>
            <a:r>
              <a:rPr sz="2000" b="1" spc="310" dirty="0">
                <a:solidFill>
                  <a:srgbClr val="3F3C2E"/>
                </a:solidFill>
                <a:latin typeface="Courier New"/>
                <a:cs typeface="Courier New"/>
              </a:rPr>
              <a:t>ВИДАТКІВ</a:t>
            </a:r>
            <a:r>
              <a:rPr sz="2000" b="1" spc="-29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2000" b="1" spc="355" dirty="0">
                <a:solidFill>
                  <a:srgbClr val="3F3C2E"/>
                </a:solidFill>
                <a:latin typeface="Courier New"/>
                <a:cs typeface="Courier New"/>
              </a:rPr>
              <a:t>СТАНОВЛЯТЬ</a:t>
            </a:r>
            <a:r>
              <a:rPr sz="2000" b="1" spc="-275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2000" b="1" dirty="0">
                <a:latin typeface="Tahoma"/>
                <a:cs typeface="Tahoma"/>
              </a:rPr>
              <a:t>146</a:t>
            </a:r>
            <a:r>
              <a:rPr sz="2000" b="1" spc="335" dirty="0">
                <a:latin typeface="Tahoma"/>
                <a:cs typeface="Tahoma"/>
              </a:rPr>
              <a:t> </a:t>
            </a:r>
            <a:r>
              <a:rPr sz="2000" b="1" spc="-65" dirty="0">
                <a:latin typeface="Tahoma"/>
                <a:cs typeface="Tahoma"/>
              </a:rPr>
              <a:t>152</a:t>
            </a:r>
            <a:r>
              <a:rPr sz="2000" b="1" spc="-350" dirty="0">
                <a:latin typeface="Tahoma"/>
                <a:cs typeface="Tahoma"/>
              </a:rPr>
              <a:t> </a:t>
            </a:r>
            <a:r>
              <a:rPr sz="2000" b="1" spc="-150" dirty="0">
                <a:latin typeface="Tahoma"/>
                <a:cs typeface="Tahoma"/>
              </a:rPr>
              <a:t>,</a:t>
            </a:r>
            <a:r>
              <a:rPr sz="2000" b="1" spc="-350" dirty="0">
                <a:latin typeface="Tahoma"/>
                <a:cs typeface="Tahoma"/>
              </a:rPr>
              <a:t> </a:t>
            </a:r>
            <a:r>
              <a:rPr sz="2000" b="1" dirty="0">
                <a:latin typeface="Tahoma"/>
                <a:cs typeface="Tahoma"/>
              </a:rPr>
              <a:t>5</a:t>
            </a:r>
            <a:r>
              <a:rPr sz="2000" b="1" spc="340" dirty="0">
                <a:latin typeface="Tahoma"/>
                <a:cs typeface="Tahoma"/>
              </a:rPr>
              <a:t> </a:t>
            </a:r>
            <a:r>
              <a:rPr sz="2000" b="1" spc="229" dirty="0">
                <a:latin typeface="Courier New"/>
                <a:cs typeface="Courier New"/>
              </a:rPr>
              <a:t>ТИС</a:t>
            </a:r>
            <a:r>
              <a:rPr sz="2000" b="1" spc="229" dirty="0">
                <a:latin typeface="Tahoma"/>
                <a:cs typeface="Tahoma"/>
              </a:rPr>
              <a:t>.</a:t>
            </a:r>
            <a:endParaRPr sz="2000">
              <a:latin typeface="Tahoma"/>
              <a:cs typeface="Tahoma"/>
            </a:endParaRPr>
          </a:p>
          <a:p>
            <a:pPr marL="433705" marR="426084" algn="ctr">
              <a:lnSpc>
                <a:spcPct val="112500"/>
              </a:lnSpc>
            </a:pPr>
            <a:r>
              <a:rPr sz="2000" b="1" spc="185" dirty="0">
                <a:latin typeface="Courier New"/>
                <a:cs typeface="Courier New"/>
              </a:rPr>
              <a:t>ГРН</a:t>
            </a:r>
            <a:r>
              <a:rPr sz="2000" b="1" spc="185" dirty="0">
                <a:latin typeface="Tahoma"/>
                <a:cs typeface="Tahoma"/>
              </a:rPr>
              <a:t>.</a:t>
            </a:r>
            <a:r>
              <a:rPr sz="2000" b="1" spc="185" dirty="0">
                <a:solidFill>
                  <a:srgbClr val="3F3C2E"/>
                </a:solidFill>
                <a:latin typeface="Tahoma"/>
                <a:cs typeface="Tahoma"/>
              </a:rPr>
              <a:t>.</a:t>
            </a:r>
            <a:r>
              <a:rPr sz="2000" b="1" spc="310" dirty="0">
                <a:solidFill>
                  <a:srgbClr val="3F3C2E"/>
                </a:solidFill>
                <a:latin typeface="Tahoma"/>
                <a:cs typeface="Tahoma"/>
              </a:rPr>
              <a:t> </a:t>
            </a:r>
            <a:r>
              <a:rPr sz="2000" b="1" spc="240" dirty="0">
                <a:solidFill>
                  <a:srgbClr val="3F3C2E"/>
                </a:solidFill>
                <a:latin typeface="Courier New"/>
                <a:cs typeface="Courier New"/>
              </a:rPr>
              <a:t>ЗА</a:t>
            </a:r>
            <a:r>
              <a:rPr sz="2000" b="1" spc="-30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2000" b="1" dirty="0">
                <a:solidFill>
                  <a:srgbClr val="3F3C2E"/>
                </a:solidFill>
                <a:latin typeface="Tahoma"/>
                <a:cs typeface="Tahoma"/>
              </a:rPr>
              <a:t>12</a:t>
            </a:r>
            <a:r>
              <a:rPr sz="2000" b="1" spc="315" dirty="0">
                <a:solidFill>
                  <a:srgbClr val="3F3C2E"/>
                </a:solidFill>
                <a:latin typeface="Tahoma"/>
                <a:cs typeface="Tahoma"/>
              </a:rPr>
              <a:t> </a:t>
            </a:r>
            <a:r>
              <a:rPr sz="2000" b="1" spc="265" dirty="0">
                <a:solidFill>
                  <a:srgbClr val="3F3C2E"/>
                </a:solidFill>
                <a:latin typeface="Courier New"/>
                <a:cs typeface="Courier New"/>
              </a:rPr>
              <a:t>МІСЯЦІВ</a:t>
            </a:r>
            <a:r>
              <a:rPr sz="2000" b="1" spc="-30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2000" b="1" spc="120" dirty="0">
                <a:solidFill>
                  <a:srgbClr val="3F3C2E"/>
                </a:solidFill>
                <a:latin typeface="Tahoma"/>
                <a:cs typeface="Tahoma"/>
              </a:rPr>
              <a:t>2023</a:t>
            </a:r>
            <a:r>
              <a:rPr sz="2000" b="1" spc="310" dirty="0">
                <a:solidFill>
                  <a:srgbClr val="3F3C2E"/>
                </a:solidFill>
                <a:latin typeface="Tahoma"/>
                <a:cs typeface="Tahoma"/>
              </a:rPr>
              <a:t> </a:t>
            </a:r>
            <a:r>
              <a:rPr sz="2000" b="1" spc="345" dirty="0">
                <a:solidFill>
                  <a:srgbClr val="3F3C2E"/>
                </a:solidFill>
                <a:latin typeface="Courier New"/>
                <a:cs typeface="Courier New"/>
              </a:rPr>
              <a:t>РОКУ</a:t>
            </a:r>
            <a:r>
              <a:rPr sz="2000" b="1" spc="-30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2000" b="1" spc="215" dirty="0">
                <a:solidFill>
                  <a:srgbClr val="3F3C2E"/>
                </a:solidFill>
                <a:latin typeface="Courier New"/>
                <a:cs typeface="Courier New"/>
              </a:rPr>
              <a:t>ЗА </a:t>
            </a:r>
            <a:r>
              <a:rPr sz="2000" b="1" spc="385" dirty="0">
                <a:solidFill>
                  <a:srgbClr val="3F3C2E"/>
                </a:solidFill>
                <a:latin typeface="Courier New"/>
                <a:cs typeface="Courier New"/>
              </a:rPr>
              <a:t>РАХУНОК</a:t>
            </a:r>
            <a:r>
              <a:rPr sz="2000" b="1" spc="-25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2000" b="1" spc="380" dirty="0">
                <a:solidFill>
                  <a:srgbClr val="3F3C2E"/>
                </a:solidFill>
                <a:latin typeface="Courier New"/>
                <a:cs typeface="Courier New"/>
              </a:rPr>
              <a:t>КОШТІВ</a:t>
            </a:r>
            <a:r>
              <a:rPr sz="2000" b="1" spc="-25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2000" b="1" spc="345" dirty="0">
                <a:solidFill>
                  <a:srgbClr val="3F3C2E"/>
                </a:solidFill>
                <a:latin typeface="Courier New"/>
                <a:cs typeface="Courier New"/>
              </a:rPr>
              <a:t>СПЕЦІАЛЬНОГО</a:t>
            </a:r>
            <a:endParaRPr sz="2000">
              <a:latin typeface="Courier New"/>
              <a:cs typeface="Courier New"/>
            </a:endParaRPr>
          </a:p>
          <a:p>
            <a:pPr marL="12700" marR="5080" algn="ctr">
              <a:lnSpc>
                <a:spcPct val="112500"/>
              </a:lnSpc>
            </a:pPr>
            <a:r>
              <a:rPr sz="2000" b="1" spc="520" dirty="0">
                <a:solidFill>
                  <a:srgbClr val="3F3C2E"/>
                </a:solidFill>
                <a:latin typeface="Courier New"/>
                <a:cs typeface="Courier New"/>
              </a:rPr>
              <a:t>ФОНДУ</a:t>
            </a:r>
            <a:r>
              <a:rPr sz="2000" b="1" spc="-25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2000" b="1" spc="484" dirty="0">
                <a:solidFill>
                  <a:srgbClr val="3F3C2E"/>
                </a:solidFill>
                <a:latin typeface="Courier New"/>
                <a:cs typeface="Courier New"/>
              </a:rPr>
              <a:t>БЮДЖЕТУ</a:t>
            </a:r>
            <a:r>
              <a:rPr sz="2000" b="1" spc="-245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2000" b="1" spc="305" dirty="0">
                <a:solidFill>
                  <a:srgbClr val="3F3C2E"/>
                </a:solidFill>
                <a:latin typeface="Courier New"/>
                <a:cs typeface="Courier New"/>
              </a:rPr>
              <a:t>ПРОВЕДЕНІ</a:t>
            </a:r>
            <a:r>
              <a:rPr sz="2000" b="1" spc="-25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2000" b="1" spc="415" dirty="0">
                <a:solidFill>
                  <a:srgbClr val="3F3C2E"/>
                </a:solidFill>
                <a:latin typeface="Courier New"/>
                <a:cs typeface="Courier New"/>
              </a:rPr>
              <a:t>ВИДАТКИ </a:t>
            </a:r>
            <a:r>
              <a:rPr sz="2000" b="1" spc="360" dirty="0">
                <a:solidFill>
                  <a:srgbClr val="3F3C2E"/>
                </a:solidFill>
                <a:latin typeface="Courier New"/>
                <a:cs typeface="Courier New"/>
              </a:rPr>
              <a:t>НА</a:t>
            </a:r>
            <a:r>
              <a:rPr sz="2000" b="1" spc="-25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2000" b="1" spc="415" dirty="0">
                <a:solidFill>
                  <a:srgbClr val="3F3C2E"/>
                </a:solidFill>
                <a:latin typeface="Courier New"/>
                <a:cs typeface="Courier New"/>
              </a:rPr>
              <a:t>СУМУ</a:t>
            </a:r>
            <a:r>
              <a:rPr sz="2000" b="1" spc="-25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2000" b="1" dirty="0">
                <a:solidFill>
                  <a:srgbClr val="3F3C2E"/>
                </a:solidFill>
                <a:latin typeface="Tahoma"/>
                <a:cs typeface="Tahoma"/>
              </a:rPr>
              <a:t>105</a:t>
            </a:r>
            <a:r>
              <a:rPr sz="2000" b="1" spc="365" dirty="0">
                <a:solidFill>
                  <a:srgbClr val="3F3C2E"/>
                </a:solidFill>
                <a:latin typeface="Tahoma"/>
                <a:cs typeface="Tahoma"/>
              </a:rPr>
              <a:t> </a:t>
            </a:r>
            <a:r>
              <a:rPr sz="2000" b="1" spc="165" dirty="0">
                <a:latin typeface="Tahoma"/>
                <a:cs typeface="Tahoma"/>
              </a:rPr>
              <a:t>708</a:t>
            </a:r>
            <a:r>
              <a:rPr sz="2000" b="1" spc="-345" dirty="0">
                <a:latin typeface="Tahoma"/>
                <a:cs typeface="Tahoma"/>
              </a:rPr>
              <a:t> </a:t>
            </a:r>
            <a:r>
              <a:rPr sz="2000" b="1" spc="-150" dirty="0">
                <a:latin typeface="Tahoma"/>
                <a:cs typeface="Tahoma"/>
              </a:rPr>
              <a:t>,</a:t>
            </a:r>
            <a:r>
              <a:rPr sz="2000" b="1" spc="-345" dirty="0">
                <a:latin typeface="Tahoma"/>
                <a:cs typeface="Tahoma"/>
              </a:rPr>
              <a:t> </a:t>
            </a:r>
            <a:r>
              <a:rPr sz="2000" b="1" dirty="0">
                <a:latin typeface="Tahoma"/>
                <a:cs typeface="Tahoma"/>
              </a:rPr>
              <a:t>9</a:t>
            </a:r>
            <a:r>
              <a:rPr sz="2000" b="1" spc="365" dirty="0">
                <a:latin typeface="Tahoma"/>
                <a:cs typeface="Tahoma"/>
              </a:rPr>
              <a:t> </a:t>
            </a:r>
            <a:r>
              <a:rPr sz="2000" b="1" spc="250" dirty="0">
                <a:latin typeface="Courier New"/>
                <a:cs typeface="Courier New"/>
              </a:rPr>
              <a:t>ТИС</a:t>
            </a:r>
            <a:r>
              <a:rPr sz="2000" b="1" spc="250" dirty="0">
                <a:latin typeface="Tahoma"/>
                <a:cs typeface="Tahoma"/>
              </a:rPr>
              <a:t>.</a:t>
            </a:r>
            <a:r>
              <a:rPr sz="2000" b="1" spc="365" dirty="0">
                <a:latin typeface="Tahoma"/>
                <a:cs typeface="Tahoma"/>
              </a:rPr>
              <a:t> </a:t>
            </a:r>
            <a:r>
              <a:rPr sz="2000" b="1" spc="210" dirty="0">
                <a:latin typeface="Courier New"/>
                <a:cs typeface="Courier New"/>
              </a:rPr>
              <a:t>ГРН</a:t>
            </a:r>
            <a:r>
              <a:rPr sz="2000" b="1" spc="210" dirty="0">
                <a:solidFill>
                  <a:srgbClr val="3F3C2E"/>
                </a:solidFill>
                <a:latin typeface="Tahoma"/>
                <a:cs typeface="Tahoma"/>
              </a:rPr>
              <a:t>,</a:t>
            </a:r>
            <a:r>
              <a:rPr sz="2000" b="1" spc="365" dirty="0">
                <a:solidFill>
                  <a:srgbClr val="3F3C2E"/>
                </a:solidFill>
                <a:latin typeface="Tahoma"/>
                <a:cs typeface="Tahoma"/>
              </a:rPr>
              <a:t> </a:t>
            </a:r>
            <a:r>
              <a:rPr sz="2000" b="1" spc="790" dirty="0">
                <a:solidFill>
                  <a:srgbClr val="3F3C2E"/>
                </a:solidFill>
                <a:latin typeface="Courier New"/>
                <a:cs typeface="Courier New"/>
              </a:rPr>
              <a:t>ЩО</a:t>
            </a:r>
            <a:endParaRPr sz="2000">
              <a:latin typeface="Courier New"/>
              <a:cs typeface="Courier New"/>
            </a:endParaRPr>
          </a:p>
          <a:p>
            <a:pPr marL="168910" marR="161290" algn="ctr">
              <a:lnSpc>
                <a:spcPct val="112500"/>
              </a:lnSpc>
            </a:pPr>
            <a:r>
              <a:rPr sz="2000" b="1" spc="370" dirty="0">
                <a:solidFill>
                  <a:srgbClr val="3F3C2E"/>
                </a:solidFill>
                <a:latin typeface="Courier New"/>
                <a:cs typeface="Courier New"/>
              </a:rPr>
              <a:t>СТАНОВИТЬ</a:t>
            </a:r>
            <a:r>
              <a:rPr sz="2000" b="1" spc="-235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2000" b="1" dirty="0">
                <a:solidFill>
                  <a:srgbClr val="3F3C2E"/>
                </a:solidFill>
                <a:latin typeface="Tahoma"/>
                <a:cs typeface="Tahoma"/>
              </a:rPr>
              <a:t>72</a:t>
            </a:r>
            <a:r>
              <a:rPr sz="2000" b="1" spc="-345" dirty="0">
                <a:solidFill>
                  <a:srgbClr val="3F3C2E"/>
                </a:solidFill>
                <a:latin typeface="Tahoma"/>
                <a:cs typeface="Tahoma"/>
              </a:rPr>
              <a:t> </a:t>
            </a:r>
            <a:r>
              <a:rPr sz="2000" b="1" spc="-150" dirty="0">
                <a:solidFill>
                  <a:srgbClr val="3F3C2E"/>
                </a:solidFill>
                <a:latin typeface="Tahoma"/>
                <a:cs typeface="Tahoma"/>
              </a:rPr>
              <a:t>,</a:t>
            </a:r>
            <a:r>
              <a:rPr sz="2000" b="1" spc="-340" dirty="0">
                <a:solidFill>
                  <a:srgbClr val="3F3C2E"/>
                </a:solidFill>
                <a:latin typeface="Tahoma"/>
                <a:cs typeface="Tahoma"/>
              </a:rPr>
              <a:t> </a:t>
            </a:r>
            <a:r>
              <a:rPr sz="2000" b="1" spc="-175" dirty="0">
                <a:solidFill>
                  <a:srgbClr val="3F3C2E"/>
                </a:solidFill>
                <a:latin typeface="Tahoma"/>
                <a:cs typeface="Tahoma"/>
              </a:rPr>
              <a:t>3</a:t>
            </a:r>
            <a:r>
              <a:rPr sz="2000" b="1" spc="-345" dirty="0">
                <a:solidFill>
                  <a:srgbClr val="3F3C2E"/>
                </a:solidFill>
                <a:latin typeface="Tahoma"/>
                <a:cs typeface="Tahoma"/>
              </a:rPr>
              <a:t> </a:t>
            </a:r>
            <a:r>
              <a:rPr sz="2000" b="1" spc="-360" dirty="0">
                <a:solidFill>
                  <a:srgbClr val="3F3C2E"/>
                </a:solidFill>
                <a:latin typeface="Tahoma"/>
                <a:cs typeface="Tahoma"/>
              </a:rPr>
              <a:t>%</a:t>
            </a:r>
            <a:r>
              <a:rPr sz="2000" b="1" spc="380" dirty="0">
                <a:solidFill>
                  <a:srgbClr val="3F3C2E"/>
                </a:solidFill>
                <a:latin typeface="Tahoma"/>
                <a:cs typeface="Tahoma"/>
              </a:rPr>
              <a:t> </a:t>
            </a:r>
            <a:r>
              <a:rPr sz="2000" b="1" spc="325" dirty="0">
                <a:solidFill>
                  <a:srgbClr val="3F3C2E"/>
                </a:solidFill>
                <a:latin typeface="Courier New"/>
                <a:cs typeface="Courier New"/>
              </a:rPr>
              <a:t>РІЧНОГО</a:t>
            </a:r>
            <a:r>
              <a:rPr sz="2000" b="1" spc="-235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2000" b="1" spc="360" dirty="0">
                <a:solidFill>
                  <a:srgbClr val="3F3C2E"/>
                </a:solidFill>
                <a:latin typeface="Courier New"/>
                <a:cs typeface="Courier New"/>
              </a:rPr>
              <a:t>ПЛАНУ</a:t>
            </a:r>
            <a:r>
              <a:rPr sz="2000" b="1" spc="360" dirty="0">
                <a:solidFill>
                  <a:srgbClr val="3F3C2E"/>
                </a:solidFill>
                <a:latin typeface="Tahoma"/>
                <a:cs typeface="Tahoma"/>
              </a:rPr>
              <a:t>,</a:t>
            </a:r>
            <a:r>
              <a:rPr sz="2000" b="1" spc="385" dirty="0">
                <a:solidFill>
                  <a:srgbClr val="3F3C2E"/>
                </a:solidFill>
                <a:latin typeface="Tahoma"/>
                <a:cs typeface="Tahoma"/>
              </a:rPr>
              <a:t> </a:t>
            </a:r>
            <a:r>
              <a:rPr sz="2000" b="1" spc="80" dirty="0">
                <a:solidFill>
                  <a:srgbClr val="3F3C2E"/>
                </a:solidFill>
                <a:latin typeface="Courier New"/>
                <a:cs typeface="Courier New"/>
              </a:rPr>
              <a:t>В </a:t>
            </a:r>
            <a:r>
              <a:rPr sz="2000" b="1" spc="455" dirty="0">
                <a:solidFill>
                  <a:srgbClr val="3F3C2E"/>
                </a:solidFill>
                <a:latin typeface="Courier New"/>
                <a:cs typeface="Courier New"/>
              </a:rPr>
              <a:t>ТОМУ</a:t>
            </a:r>
            <a:r>
              <a:rPr sz="2000" b="1" spc="-25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2000" b="1" spc="295" dirty="0">
                <a:solidFill>
                  <a:srgbClr val="3F3C2E"/>
                </a:solidFill>
                <a:latin typeface="Courier New"/>
                <a:cs typeface="Courier New"/>
              </a:rPr>
              <a:t>ЧИСЛІ</a:t>
            </a:r>
            <a:endParaRPr sz="20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7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53046"/>
              <a:ext cx="18288000" cy="10034270"/>
            </a:xfrm>
            <a:custGeom>
              <a:avLst/>
              <a:gdLst/>
              <a:ahLst/>
              <a:cxnLst/>
              <a:rect l="l" t="t" r="r" b="b"/>
              <a:pathLst>
                <a:path w="18288000" h="10034270">
                  <a:moveTo>
                    <a:pt x="18288000" y="6418072"/>
                  </a:moveTo>
                  <a:lnTo>
                    <a:pt x="0" y="6418072"/>
                  </a:lnTo>
                  <a:lnTo>
                    <a:pt x="0" y="10033965"/>
                  </a:lnTo>
                  <a:lnTo>
                    <a:pt x="18288000" y="10033965"/>
                  </a:lnTo>
                  <a:lnTo>
                    <a:pt x="18288000" y="6418072"/>
                  </a:lnTo>
                  <a:close/>
                </a:path>
                <a:path w="18288000" h="10034270">
                  <a:moveTo>
                    <a:pt x="18288000" y="0"/>
                  </a:moveTo>
                  <a:lnTo>
                    <a:pt x="0" y="0"/>
                  </a:lnTo>
                  <a:lnTo>
                    <a:pt x="0" y="3868928"/>
                  </a:lnTo>
                  <a:lnTo>
                    <a:pt x="18288000" y="3868928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3F3C2E">
                <a:alpha val="43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4121965"/>
              <a:ext cx="18288000" cy="2549525"/>
            </a:xfrm>
            <a:custGeom>
              <a:avLst/>
              <a:gdLst/>
              <a:ahLst/>
              <a:cxnLst/>
              <a:rect l="l" t="t" r="r" b="b"/>
              <a:pathLst>
                <a:path w="18288000" h="2549525">
                  <a:moveTo>
                    <a:pt x="0" y="0"/>
                  </a:moveTo>
                  <a:lnTo>
                    <a:pt x="18287998" y="0"/>
                  </a:lnTo>
                  <a:lnTo>
                    <a:pt x="18287998" y="2549147"/>
                  </a:lnTo>
                  <a:lnTo>
                    <a:pt x="0" y="2549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77317" y="1631525"/>
            <a:ext cx="7756525" cy="1056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750" spc="525" dirty="0">
                <a:latin typeface="Cambria"/>
                <a:cs typeface="Cambria"/>
              </a:rPr>
              <a:t>ІНШІ</a:t>
            </a:r>
            <a:r>
              <a:rPr sz="6750" spc="280" dirty="0">
                <a:latin typeface="Cambria"/>
                <a:cs typeface="Cambria"/>
              </a:rPr>
              <a:t> </a:t>
            </a:r>
            <a:r>
              <a:rPr sz="6750" spc="470" dirty="0">
                <a:latin typeface="Cambria"/>
                <a:cs typeface="Cambria"/>
              </a:rPr>
              <a:t>ПРОГРАМИ</a:t>
            </a:r>
            <a:endParaRPr sz="675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47639" y="4390114"/>
            <a:ext cx="12175490" cy="197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480" marR="22860" algn="ctr">
              <a:lnSpc>
                <a:spcPct val="111400"/>
              </a:lnSpc>
              <a:spcBef>
                <a:spcPts val="95"/>
              </a:spcBef>
              <a:tabLst>
                <a:tab pos="7631430" algn="l"/>
                <a:tab pos="9135745" algn="l"/>
                <a:tab pos="10051415" algn="l"/>
                <a:tab pos="10941050" algn="l"/>
              </a:tabLst>
            </a:pPr>
            <a:r>
              <a:rPr sz="2300" b="1" spc="440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2300" b="1" spc="-2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459" dirty="0">
                <a:solidFill>
                  <a:srgbClr val="FFFFFF"/>
                </a:solidFill>
                <a:latin typeface="Courier New"/>
                <a:cs typeface="Courier New"/>
              </a:rPr>
              <a:t>ЗБІЛЬШЕННЯ</a:t>
            </a:r>
            <a:r>
              <a:rPr sz="2300" b="1" spc="-2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400" dirty="0">
                <a:solidFill>
                  <a:srgbClr val="FFFFFF"/>
                </a:solidFill>
                <a:latin typeface="Courier New"/>
                <a:cs typeface="Courier New"/>
              </a:rPr>
              <a:t>РОЗМІРУ</a:t>
            </a:r>
            <a:r>
              <a:rPr sz="2300" b="1" spc="-2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400" dirty="0">
                <a:solidFill>
                  <a:srgbClr val="FFFFFF"/>
                </a:solidFill>
                <a:latin typeface="Courier New"/>
                <a:cs typeface="Courier New"/>
              </a:rPr>
              <a:t>СТАТУТНОГО</a:t>
            </a:r>
            <a:r>
              <a:rPr sz="2300" b="1" spc="-2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355" dirty="0">
                <a:solidFill>
                  <a:srgbClr val="FFFFFF"/>
                </a:solidFill>
                <a:latin typeface="Courier New"/>
                <a:cs typeface="Courier New"/>
              </a:rPr>
              <a:t>КАПІТАЛУ</a:t>
            </a:r>
            <a:r>
              <a:rPr sz="2300" b="1" spc="-2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560" dirty="0">
                <a:solidFill>
                  <a:srgbClr val="FFFFFF"/>
                </a:solidFill>
                <a:latin typeface="Courier New"/>
                <a:cs typeface="Courier New"/>
              </a:rPr>
              <a:t>КОМУНАЛЬНОГО </a:t>
            </a:r>
            <a:r>
              <a:rPr sz="2300" b="1" spc="465" dirty="0">
                <a:solidFill>
                  <a:srgbClr val="FFFFFF"/>
                </a:solidFill>
                <a:latin typeface="Courier New"/>
                <a:cs typeface="Courier New"/>
              </a:rPr>
              <a:t>ПІДПРИЄМСТВА</a:t>
            </a:r>
            <a:r>
              <a:rPr sz="2300" b="1" spc="-254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-455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2300" b="1" spc="-3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b="1" spc="455" dirty="0">
                <a:solidFill>
                  <a:srgbClr val="FFFFFF"/>
                </a:solidFill>
                <a:latin typeface="Courier New"/>
                <a:cs typeface="Courier New"/>
              </a:rPr>
              <a:t>ШКІЛЬНЕ</a:t>
            </a:r>
            <a:r>
              <a:rPr sz="2300" b="1" spc="-254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400" dirty="0">
                <a:solidFill>
                  <a:srgbClr val="FFFFFF"/>
                </a:solidFill>
                <a:latin typeface="Courier New"/>
                <a:cs typeface="Courier New"/>
              </a:rPr>
              <a:t>ХАРЧУВАННЯ</a:t>
            </a:r>
            <a:r>
              <a:rPr sz="2300" b="1" spc="400" dirty="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r>
              <a:rPr sz="23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300" b="1" spc="120" dirty="0">
                <a:solidFill>
                  <a:srgbClr val="FFFFFF"/>
                </a:solidFill>
                <a:latin typeface="Courier New"/>
                <a:cs typeface="Courier New"/>
              </a:rPr>
              <a:t>З</a:t>
            </a:r>
            <a:r>
              <a:rPr sz="2300" b="1" spc="-2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575" dirty="0">
                <a:solidFill>
                  <a:srgbClr val="FFFFFF"/>
                </a:solidFill>
                <a:latin typeface="Courier New"/>
                <a:cs typeface="Courier New"/>
              </a:rPr>
              <a:t>БЮДЖЕТУ</a:t>
            </a:r>
            <a:r>
              <a:rPr sz="2300" b="1" spc="-2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434" dirty="0">
                <a:solidFill>
                  <a:srgbClr val="FFFFFF"/>
                </a:solidFill>
                <a:latin typeface="Courier New"/>
                <a:cs typeface="Courier New"/>
              </a:rPr>
              <a:t>РОЗВИТКУ </a:t>
            </a:r>
            <a:r>
              <a:rPr sz="2300" b="1" spc="335" dirty="0">
                <a:solidFill>
                  <a:srgbClr val="FFFFFF"/>
                </a:solidFill>
                <a:latin typeface="Courier New"/>
                <a:cs typeface="Courier New"/>
              </a:rPr>
              <a:t>МІСТА</a:t>
            </a:r>
            <a:r>
              <a:rPr sz="2300" b="1" spc="-2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475" dirty="0">
                <a:solidFill>
                  <a:srgbClr val="FFFFFF"/>
                </a:solidFill>
                <a:latin typeface="Courier New"/>
                <a:cs typeface="Courier New"/>
              </a:rPr>
              <a:t>КИЄВА</a:t>
            </a:r>
            <a:r>
              <a:rPr sz="2300" b="1" spc="-2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430" dirty="0">
                <a:solidFill>
                  <a:srgbClr val="FFFFFF"/>
                </a:solidFill>
                <a:latin typeface="Courier New"/>
                <a:cs typeface="Courier New"/>
              </a:rPr>
              <a:t>ПЕРЕДБАЧЕНО</a:t>
            </a:r>
            <a:r>
              <a:rPr sz="2300" b="1" spc="-2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665" dirty="0">
                <a:solidFill>
                  <a:srgbClr val="FFFFFF"/>
                </a:solidFill>
                <a:latin typeface="Courier New"/>
                <a:cs typeface="Courier New"/>
              </a:rPr>
              <a:t>КОШТИ</a:t>
            </a:r>
            <a:r>
              <a:rPr sz="2300" b="1" spc="-2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175" dirty="0">
                <a:solidFill>
                  <a:srgbClr val="FFFFFF"/>
                </a:solidFill>
                <a:latin typeface="Courier New"/>
                <a:cs typeface="Courier New"/>
              </a:rPr>
              <a:t>В</a:t>
            </a:r>
            <a:r>
              <a:rPr sz="2300" b="1" spc="-2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345" dirty="0">
                <a:solidFill>
                  <a:srgbClr val="FFFFFF"/>
                </a:solidFill>
                <a:latin typeface="Courier New"/>
                <a:cs typeface="Courier New"/>
              </a:rPr>
              <a:t>СУМІ</a:t>
            </a:r>
            <a:r>
              <a:rPr sz="2300" b="1" spc="-2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150" dirty="0">
                <a:solidFill>
                  <a:srgbClr val="FFFFFF"/>
                </a:solidFill>
                <a:latin typeface="Tahoma"/>
                <a:cs typeface="Tahoma"/>
              </a:rPr>
              <a:t>454</a:t>
            </a:r>
            <a:r>
              <a:rPr sz="2300" b="1" spc="-3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b="1" spc="-18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2300" b="1" spc="-3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b="1" spc="-50" dirty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r>
              <a:rPr sz="23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300" b="1" spc="285" dirty="0">
                <a:solidFill>
                  <a:srgbClr val="FFFFFF"/>
                </a:solidFill>
                <a:latin typeface="Courier New"/>
                <a:cs typeface="Courier New"/>
              </a:rPr>
              <a:t>ТИС</a:t>
            </a:r>
            <a:r>
              <a:rPr sz="2300" b="1" spc="28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23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300" b="1" spc="235" dirty="0">
                <a:solidFill>
                  <a:srgbClr val="FFFFFF"/>
                </a:solidFill>
                <a:latin typeface="Courier New"/>
                <a:cs typeface="Courier New"/>
              </a:rPr>
              <a:t>ГРН</a:t>
            </a:r>
            <a:r>
              <a:rPr sz="2300" b="1" spc="23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23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300" b="1" spc="105" dirty="0">
                <a:solidFill>
                  <a:srgbClr val="FFFFFF"/>
                </a:solidFill>
                <a:latin typeface="Courier New"/>
                <a:cs typeface="Courier New"/>
              </a:rPr>
              <a:t>ЯКІ</a:t>
            </a:r>
            <a:endParaRPr sz="2300" dirty="0">
              <a:latin typeface="Courier New"/>
              <a:cs typeface="Courier New"/>
            </a:endParaRPr>
          </a:p>
          <a:p>
            <a:pPr marL="12700" marR="5080" algn="ctr">
              <a:lnSpc>
                <a:spcPct val="111400"/>
              </a:lnSpc>
            </a:pPr>
            <a:r>
              <a:rPr sz="2300" b="1" spc="465" dirty="0">
                <a:solidFill>
                  <a:srgbClr val="FFFFFF"/>
                </a:solidFill>
                <a:latin typeface="Courier New"/>
                <a:cs typeface="Courier New"/>
              </a:rPr>
              <a:t>БУЛО</a:t>
            </a:r>
            <a:r>
              <a:rPr sz="2300" b="1" spc="-2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525" dirty="0">
                <a:solidFill>
                  <a:srgbClr val="FFFFFF"/>
                </a:solidFill>
                <a:latin typeface="Courier New"/>
                <a:cs typeface="Courier New"/>
              </a:rPr>
              <a:t>ВИКОРИСТАНО</a:t>
            </a:r>
            <a:r>
              <a:rPr sz="2300" b="1" spc="-2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150" dirty="0">
                <a:solidFill>
                  <a:srgbClr val="FFFFFF"/>
                </a:solidFill>
                <a:latin typeface="Courier New"/>
                <a:cs typeface="Courier New"/>
              </a:rPr>
              <a:t>У</a:t>
            </a:r>
            <a:r>
              <a:rPr sz="2300" b="1" spc="-2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630" dirty="0">
                <a:solidFill>
                  <a:srgbClr val="FFFFFF"/>
                </a:solidFill>
                <a:latin typeface="Courier New"/>
                <a:cs typeface="Courier New"/>
              </a:rPr>
              <a:t>ПОВНОМУ</a:t>
            </a:r>
            <a:r>
              <a:rPr sz="2300" b="1" spc="-2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300" dirty="0">
                <a:solidFill>
                  <a:srgbClr val="FFFFFF"/>
                </a:solidFill>
                <a:latin typeface="Courier New"/>
                <a:cs typeface="Courier New"/>
              </a:rPr>
              <a:t>ОБСЯЗІ</a:t>
            </a:r>
            <a:r>
              <a:rPr sz="2300" b="1" spc="-2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440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2300" b="1" spc="-2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480" dirty="0">
                <a:solidFill>
                  <a:srgbClr val="FFFFFF"/>
                </a:solidFill>
                <a:latin typeface="Courier New"/>
                <a:cs typeface="Courier New"/>
              </a:rPr>
              <a:t>ВИПЛАТУ</a:t>
            </a:r>
            <a:r>
              <a:rPr sz="2300" b="1" spc="-2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315" dirty="0">
                <a:solidFill>
                  <a:srgbClr val="FFFFFF"/>
                </a:solidFill>
                <a:latin typeface="Courier New"/>
                <a:cs typeface="Courier New"/>
              </a:rPr>
              <a:t>ЗАРОБІТНОЇ </a:t>
            </a:r>
            <a:r>
              <a:rPr sz="2300" b="1" spc="495" dirty="0">
                <a:solidFill>
                  <a:srgbClr val="FFFFFF"/>
                </a:solidFill>
                <a:latin typeface="Courier New"/>
                <a:cs typeface="Courier New"/>
              </a:rPr>
              <a:t>ПЛАТИ</a:t>
            </a:r>
            <a:r>
              <a:rPr sz="2300" b="1" spc="-2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509" dirty="0">
                <a:solidFill>
                  <a:srgbClr val="FFFFFF"/>
                </a:solidFill>
                <a:latin typeface="Courier New"/>
                <a:cs typeface="Courier New"/>
              </a:rPr>
              <a:t>ПРАЦІВНИКАМ</a:t>
            </a:r>
            <a:r>
              <a:rPr sz="2300" b="1" spc="-2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430" dirty="0">
                <a:solidFill>
                  <a:srgbClr val="FFFFFF"/>
                </a:solidFill>
                <a:latin typeface="Courier New"/>
                <a:cs typeface="Courier New"/>
              </a:rPr>
              <a:t>ПІДПРИЄМСТВА</a:t>
            </a:r>
            <a:r>
              <a:rPr sz="2300" b="1" spc="43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2300" dirty="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67096" y="7437109"/>
            <a:ext cx="1752599" cy="225742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95145">
              <a:lnSpc>
                <a:spcPct val="113599"/>
              </a:lnSpc>
              <a:spcBef>
                <a:spcPts val="100"/>
              </a:spcBef>
              <a:tabLst>
                <a:tab pos="6103620" algn="l"/>
                <a:tab pos="6130290" algn="l"/>
              </a:tabLst>
            </a:pPr>
            <a:r>
              <a:rPr sz="5500" spc="1065" dirty="0">
                <a:latin typeface="Cambria"/>
                <a:cs typeface="Cambria"/>
              </a:rPr>
              <a:t>ОСНОВН</a:t>
            </a:r>
            <a:r>
              <a:rPr sz="5500" spc="405" dirty="0">
                <a:latin typeface="Cambria"/>
                <a:cs typeface="Cambria"/>
              </a:rPr>
              <a:t>І</a:t>
            </a:r>
            <a:r>
              <a:rPr sz="5500" dirty="0">
                <a:latin typeface="Cambria"/>
                <a:cs typeface="Cambria"/>
              </a:rPr>
              <a:t>		</a:t>
            </a:r>
            <a:r>
              <a:rPr sz="5500" spc="969" dirty="0">
                <a:latin typeface="Cambria"/>
                <a:cs typeface="Cambria"/>
              </a:rPr>
              <a:t>СОЦІАЛЬНО</a:t>
            </a:r>
            <a:r>
              <a:rPr sz="5500" spc="310" dirty="0">
                <a:latin typeface="Cambria"/>
                <a:cs typeface="Cambria"/>
              </a:rPr>
              <a:t>-</a:t>
            </a:r>
            <a:r>
              <a:rPr sz="5500" spc="900" dirty="0">
                <a:latin typeface="Cambria"/>
                <a:cs typeface="Cambria"/>
              </a:rPr>
              <a:t> </a:t>
            </a:r>
            <a:r>
              <a:rPr sz="5500" spc="1080" dirty="0">
                <a:latin typeface="Cambria"/>
                <a:cs typeface="Cambria"/>
              </a:rPr>
              <a:t>ЕКОНОМІЧН</a:t>
            </a:r>
            <a:r>
              <a:rPr sz="5500" spc="420" dirty="0">
                <a:latin typeface="Cambria"/>
                <a:cs typeface="Cambria"/>
              </a:rPr>
              <a:t>І</a:t>
            </a:r>
            <a:r>
              <a:rPr sz="5500" dirty="0">
                <a:latin typeface="Cambria"/>
                <a:cs typeface="Cambria"/>
              </a:rPr>
              <a:t>	</a:t>
            </a:r>
            <a:r>
              <a:rPr sz="5500" spc="1095" dirty="0">
                <a:latin typeface="Cambria"/>
                <a:cs typeface="Cambria"/>
              </a:rPr>
              <a:t>ПОКАЗНИК</a:t>
            </a:r>
            <a:r>
              <a:rPr sz="5500" spc="434" dirty="0">
                <a:latin typeface="Cambria"/>
                <a:cs typeface="Cambria"/>
              </a:rPr>
              <a:t>И</a:t>
            </a:r>
            <a:endParaRPr sz="55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A08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3048000"/>
            <a:chOff x="0" y="0"/>
            <a:chExt cx="18288000" cy="304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36225" cy="30478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8000" cy="3044825"/>
            </a:xfrm>
            <a:custGeom>
              <a:avLst/>
              <a:gdLst/>
              <a:ahLst/>
              <a:cxnLst/>
              <a:rect l="l" t="t" r="r" b="b"/>
              <a:pathLst>
                <a:path w="18288000" h="3044825">
                  <a:moveTo>
                    <a:pt x="0" y="0"/>
                  </a:moveTo>
                  <a:lnTo>
                    <a:pt x="18287999" y="0"/>
                  </a:lnTo>
                  <a:lnTo>
                    <a:pt x="18287999" y="3044489"/>
                  </a:lnTo>
                  <a:lnTo>
                    <a:pt x="0" y="30444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3C2E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2451736" y="5456500"/>
            <a:ext cx="13140055" cy="1543050"/>
          </a:xfrm>
          <a:custGeom>
            <a:avLst/>
            <a:gdLst/>
            <a:ahLst/>
            <a:cxnLst/>
            <a:rect l="l" t="t" r="r" b="b"/>
            <a:pathLst>
              <a:path w="13140055" h="1543050">
                <a:moveTo>
                  <a:pt x="12655527" y="1543049"/>
                </a:moveTo>
                <a:lnTo>
                  <a:pt x="485773" y="1543049"/>
                </a:lnTo>
                <a:lnTo>
                  <a:pt x="437762" y="1540672"/>
                </a:lnTo>
                <a:lnTo>
                  <a:pt x="390562" y="1533629"/>
                </a:lnTo>
                <a:lnTo>
                  <a:pt x="344494" y="1522052"/>
                </a:lnTo>
                <a:lnTo>
                  <a:pt x="299876" y="1506072"/>
                </a:lnTo>
                <a:lnTo>
                  <a:pt x="257028" y="1485822"/>
                </a:lnTo>
                <a:lnTo>
                  <a:pt x="216266" y="1461433"/>
                </a:lnTo>
                <a:lnTo>
                  <a:pt x="177911" y="1433039"/>
                </a:lnTo>
                <a:lnTo>
                  <a:pt x="142280" y="1400769"/>
                </a:lnTo>
                <a:lnTo>
                  <a:pt x="110010" y="1365138"/>
                </a:lnTo>
                <a:lnTo>
                  <a:pt x="81615" y="1326783"/>
                </a:lnTo>
                <a:lnTo>
                  <a:pt x="57227" y="1286021"/>
                </a:lnTo>
                <a:lnTo>
                  <a:pt x="36977" y="1243173"/>
                </a:lnTo>
                <a:lnTo>
                  <a:pt x="20997" y="1198555"/>
                </a:lnTo>
                <a:lnTo>
                  <a:pt x="9420" y="1152487"/>
                </a:lnTo>
                <a:lnTo>
                  <a:pt x="2377" y="1105287"/>
                </a:lnTo>
                <a:lnTo>
                  <a:pt x="0" y="1057274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12655526" y="0"/>
                </a:lnTo>
                <a:lnTo>
                  <a:pt x="12703538" y="2377"/>
                </a:lnTo>
                <a:lnTo>
                  <a:pt x="12750737" y="9420"/>
                </a:lnTo>
                <a:lnTo>
                  <a:pt x="12796805" y="20997"/>
                </a:lnTo>
                <a:lnTo>
                  <a:pt x="12841423" y="36977"/>
                </a:lnTo>
                <a:lnTo>
                  <a:pt x="12884271" y="57227"/>
                </a:lnTo>
                <a:lnTo>
                  <a:pt x="12925033" y="81615"/>
                </a:lnTo>
                <a:lnTo>
                  <a:pt x="12963388" y="110010"/>
                </a:lnTo>
                <a:lnTo>
                  <a:pt x="12999019" y="142280"/>
                </a:lnTo>
                <a:lnTo>
                  <a:pt x="13031289" y="177911"/>
                </a:lnTo>
                <a:lnTo>
                  <a:pt x="13059684" y="216266"/>
                </a:lnTo>
                <a:lnTo>
                  <a:pt x="13084072" y="257028"/>
                </a:lnTo>
                <a:lnTo>
                  <a:pt x="13104322" y="299876"/>
                </a:lnTo>
                <a:lnTo>
                  <a:pt x="13120302" y="344494"/>
                </a:lnTo>
                <a:lnTo>
                  <a:pt x="13131879" y="390562"/>
                </a:lnTo>
                <a:lnTo>
                  <a:pt x="13138922" y="437762"/>
                </a:lnTo>
                <a:lnTo>
                  <a:pt x="13140034" y="460219"/>
                </a:lnTo>
                <a:lnTo>
                  <a:pt x="13140034" y="1082830"/>
                </a:lnTo>
                <a:lnTo>
                  <a:pt x="13131879" y="1152487"/>
                </a:lnTo>
                <a:lnTo>
                  <a:pt x="13120302" y="1198555"/>
                </a:lnTo>
                <a:lnTo>
                  <a:pt x="13104322" y="1243173"/>
                </a:lnTo>
                <a:lnTo>
                  <a:pt x="13084072" y="1286021"/>
                </a:lnTo>
                <a:lnTo>
                  <a:pt x="13059684" y="1326783"/>
                </a:lnTo>
                <a:lnTo>
                  <a:pt x="13031289" y="1365138"/>
                </a:lnTo>
                <a:lnTo>
                  <a:pt x="12999019" y="1400769"/>
                </a:lnTo>
                <a:lnTo>
                  <a:pt x="12963388" y="1433039"/>
                </a:lnTo>
                <a:lnTo>
                  <a:pt x="12925033" y="1461433"/>
                </a:lnTo>
                <a:lnTo>
                  <a:pt x="12884271" y="1485822"/>
                </a:lnTo>
                <a:lnTo>
                  <a:pt x="12841423" y="1506072"/>
                </a:lnTo>
                <a:lnTo>
                  <a:pt x="12796805" y="1522052"/>
                </a:lnTo>
                <a:lnTo>
                  <a:pt x="12750737" y="1533629"/>
                </a:lnTo>
                <a:lnTo>
                  <a:pt x="12703538" y="1540672"/>
                </a:lnTo>
                <a:lnTo>
                  <a:pt x="12655527" y="15430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51736" y="7885375"/>
            <a:ext cx="13373735" cy="1543050"/>
          </a:xfrm>
          <a:custGeom>
            <a:avLst/>
            <a:gdLst/>
            <a:ahLst/>
            <a:cxnLst/>
            <a:rect l="l" t="t" r="r" b="b"/>
            <a:pathLst>
              <a:path w="13373735" h="1543050">
                <a:moveTo>
                  <a:pt x="12887800" y="1543049"/>
                </a:moveTo>
                <a:lnTo>
                  <a:pt x="485772" y="1543049"/>
                </a:lnTo>
                <a:lnTo>
                  <a:pt x="437762" y="1540672"/>
                </a:lnTo>
                <a:lnTo>
                  <a:pt x="390562" y="1533629"/>
                </a:lnTo>
                <a:lnTo>
                  <a:pt x="344494" y="1522052"/>
                </a:lnTo>
                <a:lnTo>
                  <a:pt x="299876" y="1506072"/>
                </a:lnTo>
                <a:lnTo>
                  <a:pt x="257028" y="1485822"/>
                </a:lnTo>
                <a:lnTo>
                  <a:pt x="216266" y="1461433"/>
                </a:lnTo>
                <a:lnTo>
                  <a:pt x="177911" y="1433039"/>
                </a:lnTo>
                <a:lnTo>
                  <a:pt x="142280" y="1400769"/>
                </a:lnTo>
                <a:lnTo>
                  <a:pt x="110010" y="1365138"/>
                </a:lnTo>
                <a:lnTo>
                  <a:pt x="81615" y="1326783"/>
                </a:lnTo>
                <a:lnTo>
                  <a:pt x="57227" y="1286021"/>
                </a:lnTo>
                <a:lnTo>
                  <a:pt x="36977" y="1243173"/>
                </a:lnTo>
                <a:lnTo>
                  <a:pt x="20997" y="1198555"/>
                </a:lnTo>
                <a:lnTo>
                  <a:pt x="9420" y="1152487"/>
                </a:lnTo>
                <a:lnTo>
                  <a:pt x="2377" y="1105287"/>
                </a:lnTo>
                <a:lnTo>
                  <a:pt x="0" y="1057274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1"/>
                </a:lnTo>
                <a:lnTo>
                  <a:pt x="216266" y="81616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12887797" y="0"/>
                </a:lnTo>
                <a:lnTo>
                  <a:pt x="12935810" y="2377"/>
                </a:lnTo>
                <a:lnTo>
                  <a:pt x="12983010" y="9420"/>
                </a:lnTo>
                <a:lnTo>
                  <a:pt x="13029078" y="20997"/>
                </a:lnTo>
                <a:lnTo>
                  <a:pt x="13073695" y="36977"/>
                </a:lnTo>
                <a:lnTo>
                  <a:pt x="13116544" y="57227"/>
                </a:lnTo>
                <a:lnTo>
                  <a:pt x="13157306" y="81616"/>
                </a:lnTo>
                <a:lnTo>
                  <a:pt x="13195661" y="110011"/>
                </a:lnTo>
                <a:lnTo>
                  <a:pt x="13231292" y="142280"/>
                </a:lnTo>
                <a:lnTo>
                  <a:pt x="13263562" y="177911"/>
                </a:lnTo>
                <a:lnTo>
                  <a:pt x="13291957" y="216266"/>
                </a:lnTo>
                <a:lnTo>
                  <a:pt x="13316345" y="257028"/>
                </a:lnTo>
                <a:lnTo>
                  <a:pt x="13336596" y="299876"/>
                </a:lnTo>
                <a:lnTo>
                  <a:pt x="13352576" y="344494"/>
                </a:lnTo>
                <a:lnTo>
                  <a:pt x="13364153" y="390562"/>
                </a:lnTo>
                <a:lnTo>
                  <a:pt x="13371197" y="437762"/>
                </a:lnTo>
                <a:lnTo>
                  <a:pt x="13373574" y="485774"/>
                </a:lnTo>
                <a:lnTo>
                  <a:pt x="13373574" y="1057274"/>
                </a:lnTo>
                <a:lnTo>
                  <a:pt x="13371197" y="1105287"/>
                </a:lnTo>
                <a:lnTo>
                  <a:pt x="13364153" y="1152487"/>
                </a:lnTo>
                <a:lnTo>
                  <a:pt x="13352576" y="1198555"/>
                </a:lnTo>
                <a:lnTo>
                  <a:pt x="13336596" y="1243173"/>
                </a:lnTo>
                <a:lnTo>
                  <a:pt x="13316345" y="1286021"/>
                </a:lnTo>
                <a:lnTo>
                  <a:pt x="13291957" y="1326783"/>
                </a:lnTo>
                <a:lnTo>
                  <a:pt x="13263562" y="1365138"/>
                </a:lnTo>
                <a:lnTo>
                  <a:pt x="13231292" y="1400769"/>
                </a:lnTo>
                <a:lnTo>
                  <a:pt x="13195661" y="1433039"/>
                </a:lnTo>
                <a:lnTo>
                  <a:pt x="13157306" y="1461433"/>
                </a:lnTo>
                <a:lnTo>
                  <a:pt x="13116544" y="1485822"/>
                </a:lnTo>
                <a:lnTo>
                  <a:pt x="13073695" y="1506072"/>
                </a:lnTo>
                <a:lnTo>
                  <a:pt x="13029078" y="1522052"/>
                </a:lnTo>
                <a:lnTo>
                  <a:pt x="12983010" y="1533629"/>
                </a:lnTo>
                <a:lnTo>
                  <a:pt x="12935810" y="1540672"/>
                </a:lnTo>
                <a:lnTo>
                  <a:pt x="12887800" y="1543049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43317" y="417543"/>
            <a:ext cx="10596880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34360" marR="5080" indent="-3122295">
              <a:lnSpc>
                <a:spcPct val="112900"/>
              </a:lnSpc>
              <a:spcBef>
                <a:spcPts val="95"/>
              </a:spcBef>
              <a:tabLst>
                <a:tab pos="6314440" algn="l"/>
              </a:tabLst>
            </a:pPr>
            <a:r>
              <a:rPr sz="6200" spc="1125" dirty="0">
                <a:latin typeface="Cambria"/>
                <a:cs typeface="Cambria"/>
              </a:rPr>
              <a:t>ЗАГАЛЬНИ</a:t>
            </a:r>
            <a:r>
              <a:rPr sz="6200" spc="385" dirty="0">
                <a:latin typeface="Cambria"/>
                <a:cs typeface="Cambria"/>
              </a:rPr>
              <a:t>Й</a:t>
            </a:r>
            <a:r>
              <a:rPr sz="6200" dirty="0">
                <a:latin typeface="Cambria"/>
                <a:cs typeface="Cambria"/>
              </a:rPr>
              <a:t>	</a:t>
            </a:r>
            <a:r>
              <a:rPr sz="6200" spc="1090" dirty="0">
                <a:latin typeface="Cambria"/>
                <a:cs typeface="Cambria"/>
              </a:rPr>
              <a:t>БЮДЖЕ</a:t>
            </a:r>
            <a:r>
              <a:rPr sz="6200" spc="350" dirty="0">
                <a:latin typeface="Cambria"/>
                <a:cs typeface="Cambria"/>
              </a:rPr>
              <a:t>Т</a:t>
            </a:r>
            <a:r>
              <a:rPr sz="6200" spc="965" dirty="0">
                <a:latin typeface="Cambria"/>
                <a:cs typeface="Cambria"/>
              </a:rPr>
              <a:t> </a:t>
            </a:r>
            <a:r>
              <a:rPr sz="6200" spc="1205" dirty="0">
                <a:latin typeface="Cambria"/>
                <a:cs typeface="Cambria"/>
              </a:rPr>
              <a:t>РАЙОН</a:t>
            </a:r>
            <a:r>
              <a:rPr sz="6200" spc="465" dirty="0">
                <a:latin typeface="Cambria"/>
                <a:cs typeface="Cambria"/>
              </a:rPr>
              <a:t>У</a:t>
            </a:r>
            <a:endParaRPr sz="620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32113" y="3455633"/>
            <a:ext cx="12473305" cy="325882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99060" algn="ctr">
              <a:lnSpc>
                <a:spcPct val="100000"/>
              </a:lnSpc>
              <a:spcBef>
                <a:spcPts val="455"/>
              </a:spcBef>
            </a:pPr>
            <a:r>
              <a:rPr sz="2200" b="1" spc="484" dirty="0">
                <a:latin typeface="Courier New"/>
                <a:cs typeface="Courier New"/>
              </a:rPr>
              <a:t>СУМА</a:t>
            </a:r>
            <a:r>
              <a:rPr sz="2200" b="1" spc="-265" dirty="0">
                <a:latin typeface="Courier New"/>
                <a:cs typeface="Courier New"/>
              </a:rPr>
              <a:t> </a:t>
            </a:r>
            <a:r>
              <a:rPr sz="2200" b="1" spc="355" dirty="0">
                <a:latin typeface="Courier New"/>
                <a:cs typeface="Courier New"/>
              </a:rPr>
              <a:t>ВИДАТКІВ</a:t>
            </a:r>
            <a:r>
              <a:rPr sz="2200" b="1" spc="-265" dirty="0">
                <a:latin typeface="Courier New"/>
                <a:cs typeface="Courier New"/>
              </a:rPr>
              <a:t> </a:t>
            </a:r>
            <a:r>
              <a:rPr sz="2200" b="1" spc="430" dirty="0">
                <a:latin typeface="Courier New"/>
                <a:cs typeface="Courier New"/>
              </a:rPr>
              <a:t>ЗАГАЛЬНОГО</a:t>
            </a:r>
            <a:r>
              <a:rPr sz="2200" b="1" spc="-260" dirty="0">
                <a:latin typeface="Courier New"/>
                <a:cs typeface="Courier New"/>
              </a:rPr>
              <a:t> </a:t>
            </a:r>
            <a:r>
              <a:rPr sz="2200" b="1" spc="580" dirty="0">
                <a:latin typeface="Courier New"/>
                <a:cs typeface="Courier New"/>
              </a:rPr>
              <a:t>ФОНДУ</a:t>
            </a:r>
            <a:r>
              <a:rPr sz="2200" b="1" spc="-265" dirty="0">
                <a:latin typeface="Courier New"/>
                <a:cs typeface="Courier New"/>
              </a:rPr>
              <a:t> </a:t>
            </a:r>
            <a:r>
              <a:rPr sz="2200" b="1" spc="540" dirty="0">
                <a:latin typeface="Courier New"/>
                <a:cs typeface="Courier New"/>
              </a:rPr>
              <a:t>БЮДЖЕТУ</a:t>
            </a:r>
            <a:r>
              <a:rPr sz="2200" b="1" spc="-260" dirty="0">
                <a:latin typeface="Courier New"/>
                <a:cs typeface="Courier New"/>
              </a:rPr>
              <a:t> </a:t>
            </a:r>
            <a:r>
              <a:rPr sz="2200" b="1" spc="310" dirty="0">
                <a:latin typeface="Courier New"/>
                <a:cs typeface="Courier New"/>
              </a:rPr>
              <a:t>МІСТА</a:t>
            </a:r>
            <a:r>
              <a:rPr sz="2200" b="1" spc="-265" dirty="0">
                <a:latin typeface="Courier New"/>
                <a:cs typeface="Courier New"/>
              </a:rPr>
              <a:t> </a:t>
            </a:r>
            <a:r>
              <a:rPr sz="2200" b="1" spc="445" dirty="0">
                <a:latin typeface="Courier New"/>
                <a:cs typeface="Courier New"/>
              </a:rPr>
              <a:t>КИЄВА</a:t>
            </a:r>
            <a:r>
              <a:rPr sz="2200" b="1" spc="-265" dirty="0">
                <a:latin typeface="Courier New"/>
                <a:cs typeface="Courier New"/>
              </a:rPr>
              <a:t> </a:t>
            </a:r>
            <a:r>
              <a:rPr sz="2200" b="1" spc="484" dirty="0">
                <a:latin typeface="Courier New"/>
                <a:cs typeface="Courier New"/>
              </a:rPr>
              <a:t>ПО</a:t>
            </a:r>
            <a:endParaRPr sz="2200">
              <a:latin typeface="Courier New"/>
              <a:cs typeface="Courier New"/>
            </a:endParaRPr>
          </a:p>
          <a:p>
            <a:pPr marL="12700" marR="5080" algn="ctr">
              <a:lnSpc>
                <a:spcPct val="113599"/>
              </a:lnSpc>
              <a:tabLst>
                <a:tab pos="10618470" algn="l"/>
              </a:tabLst>
            </a:pPr>
            <a:r>
              <a:rPr sz="2200" b="1" spc="560" dirty="0">
                <a:latin typeface="Courier New"/>
                <a:cs typeface="Courier New"/>
              </a:rPr>
              <a:t>ГОЛОВНОМУ</a:t>
            </a:r>
            <a:r>
              <a:rPr sz="2200" b="1" spc="-270" dirty="0">
                <a:latin typeface="Courier New"/>
                <a:cs typeface="Courier New"/>
              </a:rPr>
              <a:t> </a:t>
            </a:r>
            <a:r>
              <a:rPr sz="2200" b="1" spc="495" dirty="0">
                <a:latin typeface="Courier New"/>
                <a:cs typeface="Courier New"/>
              </a:rPr>
              <a:t>РОЗПОРЯДНИКУ</a:t>
            </a:r>
            <a:r>
              <a:rPr sz="2200" b="1" spc="-265" dirty="0">
                <a:latin typeface="Courier New"/>
                <a:cs typeface="Courier New"/>
              </a:rPr>
              <a:t> </a:t>
            </a:r>
            <a:r>
              <a:rPr sz="2200" b="1" spc="434" dirty="0">
                <a:latin typeface="Courier New"/>
                <a:cs typeface="Courier New"/>
              </a:rPr>
              <a:t>КОШТІВ</a:t>
            </a:r>
            <a:r>
              <a:rPr sz="2200" b="1" spc="-265" dirty="0">
                <a:latin typeface="Courier New"/>
                <a:cs typeface="Courier New"/>
              </a:rPr>
              <a:t> </a:t>
            </a:r>
            <a:r>
              <a:rPr sz="2200" b="1" spc="365" dirty="0">
                <a:latin typeface="Courier New"/>
                <a:cs typeface="Courier New"/>
              </a:rPr>
              <a:t>ПОДІЛЬСЬКІЙ</a:t>
            </a:r>
            <a:r>
              <a:rPr sz="2200" b="1" spc="-265" dirty="0">
                <a:latin typeface="Courier New"/>
                <a:cs typeface="Courier New"/>
              </a:rPr>
              <a:t> </a:t>
            </a:r>
            <a:r>
              <a:rPr sz="2200" b="1" spc="470" dirty="0">
                <a:latin typeface="Courier New"/>
                <a:cs typeface="Courier New"/>
              </a:rPr>
              <a:t>РАЙОННІЙ</a:t>
            </a:r>
            <a:r>
              <a:rPr sz="2200" b="1" spc="-265" dirty="0">
                <a:latin typeface="Courier New"/>
                <a:cs typeface="Courier New"/>
              </a:rPr>
              <a:t> </a:t>
            </a:r>
            <a:r>
              <a:rPr sz="2200" b="1" spc="155" dirty="0">
                <a:latin typeface="Courier New"/>
                <a:cs typeface="Courier New"/>
              </a:rPr>
              <a:t>В</a:t>
            </a:r>
            <a:r>
              <a:rPr sz="2200" b="1" spc="-270" dirty="0">
                <a:latin typeface="Courier New"/>
                <a:cs typeface="Courier New"/>
              </a:rPr>
              <a:t> </a:t>
            </a:r>
            <a:r>
              <a:rPr sz="2200" b="1" spc="160" dirty="0">
                <a:latin typeface="Courier New"/>
                <a:cs typeface="Courier New"/>
              </a:rPr>
              <a:t>МІСТІ </a:t>
            </a:r>
            <a:r>
              <a:rPr sz="2200" b="1" spc="310" dirty="0">
                <a:latin typeface="Courier New"/>
                <a:cs typeface="Courier New"/>
              </a:rPr>
              <a:t>КИЄВІ</a:t>
            </a:r>
            <a:r>
              <a:rPr sz="2200" b="1" spc="-265" dirty="0">
                <a:latin typeface="Courier New"/>
                <a:cs typeface="Courier New"/>
              </a:rPr>
              <a:t> </a:t>
            </a:r>
            <a:r>
              <a:rPr sz="2200" b="1" spc="434" dirty="0">
                <a:latin typeface="Courier New"/>
                <a:cs typeface="Courier New"/>
              </a:rPr>
              <a:t>ДЕРЖАВНІЙ</a:t>
            </a:r>
            <a:r>
              <a:rPr sz="2200" b="1" spc="-260" dirty="0">
                <a:latin typeface="Courier New"/>
                <a:cs typeface="Courier New"/>
              </a:rPr>
              <a:t> </a:t>
            </a:r>
            <a:r>
              <a:rPr sz="2200" b="1" spc="280" dirty="0">
                <a:latin typeface="Courier New"/>
                <a:cs typeface="Courier New"/>
              </a:rPr>
              <a:t>АДМІНІСТРАЦІЇ</a:t>
            </a:r>
            <a:r>
              <a:rPr sz="2200" b="1" spc="-260" dirty="0">
                <a:latin typeface="Courier New"/>
                <a:cs typeface="Courier New"/>
              </a:rPr>
              <a:t> </a:t>
            </a:r>
            <a:r>
              <a:rPr sz="2200" b="1" spc="280" dirty="0">
                <a:latin typeface="Courier New"/>
                <a:cs typeface="Courier New"/>
              </a:rPr>
              <a:t>ЗА</a:t>
            </a:r>
            <a:r>
              <a:rPr sz="2200" b="1" spc="-260" dirty="0">
                <a:latin typeface="Courier New"/>
                <a:cs typeface="Courier New"/>
              </a:rPr>
              <a:t> </a:t>
            </a:r>
            <a:r>
              <a:rPr sz="2200" b="1" spc="240" dirty="0">
                <a:latin typeface="Courier New"/>
                <a:cs typeface="Courier New"/>
              </a:rPr>
              <a:t>СІЧЕНЬ</a:t>
            </a:r>
            <a:r>
              <a:rPr sz="2200" b="1" spc="240" dirty="0">
                <a:latin typeface="Tahoma"/>
                <a:cs typeface="Tahoma"/>
              </a:rPr>
              <a:t>-</a:t>
            </a:r>
            <a:r>
              <a:rPr sz="2200" b="1" spc="-375" dirty="0">
                <a:latin typeface="Tahoma"/>
                <a:cs typeface="Tahoma"/>
              </a:rPr>
              <a:t> </a:t>
            </a:r>
            <a:r>
              <a:rPr sz="2200" b="1" spc="340" dirty="0">
                <a:latin typeface="Courier New"/>
                <a:cs typeface="Courier New"/>
              </a:rPr>
              <a:t>ГРУДЕНЬ</a:t>
            </a:r>
            <a:r>
              <a:rPr sz="2200" b="1" spc="-260" dirty="0">
                <a:latin typeface="Courier New"/>
                <a:cs typeface="Courier New"/>
              </a:rPr>
              <a:t> </a:t>
            </a:r>
            <a:r>
              <a:rPr sz="2200" b="1" spc="130" dirty="0">
                <a:latin typeface="Tahoma"/>
                <a:cs typeface="Tahoma"/>
              </a:rPr>
              <a:t>2023</a:t>
            </a:r>
            <a:r>
              <a:rPr sz="2200" b="1" dirty="0">
                <a:latin typeface="Tahoma"/>
                <a:cs typeface="Tahoma"/>
              </a:rPr>
              <a:t>	</a:t>
            </a:r>
            <a:r>
              <a:rPr sz="2200" b="1" spc="370" dirty="0">
                <a:latin typeface="Courier New"/>
                <a:cs typeface="Courier New"/>
              </a:rPr>
              <a:t>РОКУ</a:t>
            </a:r>
            <a:endParaRPr sz="220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  <a:tabLst>
                <a:tab pos="2388235" algn="l"/>
                <a:tab pos="3050540" algn="l"/>
                <a:tab pos="4033520" algn="l"/>
                <a:tab pos="4909185" algn="l"/>
                <a:tab pos="7591425" algn="l"/>
                <a:tab pos="10979785" algn="l"/>
              </a:tabLst>
            </a:pPr>
            <a:r>
              <a:rPr sz="2200" b="1" spc="420" dirty="0">
                <a:latin typeface="Courier New"/>
                <a:cs typeface="Courier New"/>
              </a:rPr>
              <a:t>СТАНОВИТЬ</a:t>
            </a:r>
            <a:r>
              <a:rPr sz="2200" b="1" spc="-250" dirty="0">
                <a:latin typeface="Courier New"/>
                <a:cs typeface="Courier New"/>
              </a:rPr>
              <a:t> </a:t>
            </a:r>
            <a:r>
              <a:rPr sz="2200" b="1" spc="-540" dirty="0">
                <a:latin typeface="Tahoma"/>
                <a:cs typeface="Tahoma"/>
              </a:rPr>
              <a:t>1</a:t>
            </a:r>
            <a:r>
              <a:rPr sz="2200" b="1" dirty="0">
                <a:latin typeface="Tahoma"/>
                <a:cs typeface="Tahoma"/>
              </a:rPr>
              <a:t>	</a:t>
            </a:r>
            <a:r>
              <a:rPr sz="2200" b="1" spc="-25" dirty="0">
                <a:latin typeface="Tahoma"/>
                <a:cs typeface="Tahoma"/>
              </a:rPr>
              <a:t>621</a:t>
            </a:r>
            <a:r>
              <a:rPr sz="2200" b="1" dirty="0">
                <a:latin typeface="Tahoma"/>
                <a:cs typeface="Tahoma"/>
              </a:rPr>
              <a:t>	701</a:t>
            </a:r>
            <a:r>
              <a:rPr sz="2200" b="1" spc="-330" dirty="0">
                <a:latin typeface="Tahoma"/>
                <a:cs typeface="Tahoma"/>
              </a:rPr>
              <a:t> </a:t>
            </a:r>
            <a:r>
              <a:rPr sz="2200" b="1" spc="-165" dirty="0">
                <a:latin typeface="Tahoma"/>
                <a:cs typeface="Tahoma"/>
              </a:rPr>
              <a:t>,</a:t>
            </a:r>
            <a:r>
              <a:rPr sz="2200" b="1" spc="-330" dirty="0">
                <a:latin typeface="Tahoma"/>
                <a:cs typeface="Tahoma"/>
              </a:rPr>
              <a:t> </a:t>
            </a:r>
            <a:r>
              <a:rPr sz="2200" b="1" spc="-50" dirty="0">
                <a:latin typeface="Tahoma"/>
                <a:cs typeface="Tahoma"/>
              </a:rPr>
              <a:t>5</a:t>
            </a:r>
            <a:r>
              <a:rPr sz="2200" b="1" dirty="0">
                <a:latin typeface="Tahoma"/>
                <a:cs typeface="Tahoma"/>
              </a:rPr>
              <a:t>	</a:t>
            </a:r>
            <a:r>
              <a:rPr sz="2200" b="1" spc="265" dirty="0">
                <a:latin typeface="Courier New"/>
                <a:cs typeface="Courier New"/>
              </a:rPr>
              <a:t>ТИС</a:t>
            </a:r>
            <a:r>
              <a:rPr sz="2200" b="1" spc="265" dirty="0">
                <a:latin typeface="Tahoma"/>
                <a:cs typeface="Tahoma"/>
              </a:rPr>
              <a:t>.</a:t>
            </a:r>
            <a:r>
              <a:rPr sz="2200" b="1" dirty="0">
                <a:latin typeface="Tahoma"/>
                <a:cs typeface="Tahoma"/>
              </a:rPr>
              <a:t>	</a:t>
            </a:r>
            <a:r>
              <a:rPr sz="2200" b="1" spc="280" dirty="0">
                <a:latin typeface="Courier New"/>
                <a:cs typeface="Courier New"/>
              </a:rPr>
              <a:t>ГРН</a:t>
            </a:r>
            <a:r>
              <a:rPr sz="2200" b="1" spc="-270" dirty="0">
                <a:latin typeface="Courier New"/>
                <a:cs typeface="Courier New"/>
              </a:rPr>
              <a:t> </a:t>
            </a:r>
            <a:r>
              <a:rPr sz="2200" b="1" spc="415" dirty="0">
                <a:latin typeface="Courier New"/>
                <a:cs typeface="Courier New"/>
              </a:rPr>
              <a:t>АБО</a:t>
            </a:r>
            <a:r>
              <a:rPr sz="2200" b="1" spc="-270" dirty="0">
                <a:latin typeface="Courier New"/>
                <a:cs typeface="Courier New"/>
              </a:rPr>
              <a:t> </a:t>
            </a:r>
            <a:r>
              <a:rPr sz="2200" b="1" spc="80" dirty="0">
                <a:latin typeface="Tahoma"/>
                <a:cs typeface="Tahoma"/>
              </a:rPr>
              <a:t>95</a:t>
            </a:r>
            <a:r>
              <a:rPr sz="2200" b="1" spc="-380" dirty="0">
                <a:latin typeface="Tahoma"/>
                <a:cs typeface="Tahoma"/>
              </a:rPr>
              <a:t> </a:t>
            </a:r>
            <a:r>
              <a:rPr sz="2200" b="1" spc="-165" dirty="0">
                <a:latin typeface="Tahoma"/>
                <a:cs typeface="Tahoma"/>
              </a:rPr>
              <a:t>,</a:t>
            </a:r>
            <a:r>
              <a:rPr sz="2200" b="1" spc="-375" dirty="0">
                <a:latin typeface="Tahoma"/>
                <a:cs typeface="Tahoma"/>
              </a:rPr>
              <a:t> </a:t>
            </a:r>
            <a:r>
              <a:rPr sz="2200" b="1" spc="-105" dirty="0">
                <a:latin typeface="Tahoma"/>
                <a:cs typeface="Tahoma"/>
              </a:rPr>
              <a:t>7</a:t>
            </a:r>
            <a:r>
              <a:rPr sz="2200" b="1" spc="-380" dirty="0">
                <a:latin typeface="Tahoma"/>
                <a:cs typeface="Tahoma"/>
              </a:rPr>
              <a:t> </a:t>
            </a:r>
            <a:r>
              <a:rPr sz="2200" b="1" spc="-450" dirty="0">
                <a:latin typeface="Tahoma"/>
                <a:cs typeface="Tahoma"/>
              </a:rPr>
              <a:t>%</a:t>
            </a:r>
            <a:r>
              <a:rPr sz="2200" b="1" dirty="0">
                <a:latin typeface="Tahoma"/>
                <a:cs typeface="Tahoma"/>
              </a:rPr>
              <a:t>	</a:t>
            </a:r>
            <a:r>
              <a:rPr sz="2200" b="1" spc="530" dirty="0">
                <a:latin typeface="Courier New"/>
                <a:cs typeface="Courier New"/>
              </a:rPr>
              <a:t>ДО</a:t>
            </a:r>
            <a:r>
              <a:rPr sz="2200" b="1" spc="-280" dirty="0">
                <a:latin typeface="Courier New"/>
                <a:cs typeface="Courier New"/>
              </a:rPr>
              <a:t> </a:t>
            </a:r>
            <a:r>
              <a:rPr sz="2200" b="1" spc="475" dirty="0">
                <a:latin typeface="Courier New"/>
                <a:cs typeface="Courier New"/>
              </a:rPr>
              <a:t>ПЛАНУ</a:t>
            </a:r>
            <a:r>
              <a:rPr sz="2200" b="1" spc="-275" dirty="0">
                <a:latin typeface="Courier New"/>
                <a:cs typeface="Courier New"/>
              </a:rPr>
              <a:t> </a:t>
            </a:r>
            <a:r>
              <a:rPr sz="2200" b="1" spc="409" dirty="0">
                <a:latin typeface="Courier New"/>
                <a:cs typeface="Courier New"/>
              </a:rPr>
              <a:t>НА</a:t>
            </a:r>
            <a:r>
              <a:rPr sz="2200" b="1" spc="-275" dirty="0">
                <a:latin typeface="Courier New"/>
                <a:cs typeface="Courier New"/>
              </a:rPr>
              <a:t> </a:t>
            </a:r>
            <a:r>
              <a:rPr sz="2200" b="1" spc="130" dirty="0">
                <a:latin typeface="Tahoma"/>
                <a:cs typeface="Tahoma"/>
              </a:rPr>
              <a:t>2023</a:t>
            </a:r>
            <a:r>
              <a:rPr sz="2200" b="1" dirty="0">
                <a:latin typeface="Tahoma"/>
                <a:cs typeface="Tahoma"/>
              </a:rPr>
              <a:t>	</a:t>
            </a:r>
            <a:r>
              <a:rPr sz="2200" b="1" spc="75" dirty="0">
                <a:latin typeface="Courier New"/>
                <a:cs typeface="Courier New"/>
              </a:rPr>
              <a:t>РІК</a:t>
            </a:r>
            <a:r>
              <a:rPr sz="2200" b="1" spc="75" dirty="0">
                <a:latin typeface="Tahoma"/>
                <a:cs typeface="Tahoma"/>
              </a:rPr>
              <a:t>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2200">
              <a:latin typeface="Tahoma"/>
              <a:cs typeface="Tahoma"/>
            </a:endParaRPr>
          </a:p>
          <a:p>
            <a:pPr marL="918844" marR="1586865" indent="-190500">
              <a:lnSpc>
                <a:spcPct val="113300"/>
              </a:lnSpc>
            </a:pPr>
            <a:r>
              <a:rPr sz="1950" b="1" spc="125" dirty="0">
                <a:latin typeface="Courier New"/>
                <a:cs typeface="Courier New"/>
              </a:rPr>
              <a:t>У</a:t>
            </a:r>
            <a:r>
              <a:rPr sz="1950" b="1" spc="-235" dirty="0">
                <a:latin typeface="Courier New"/>
                <a:cs typeface="Courier New"/>
              </a:rPr>
              <a:t> </a:t>
            </a:r>
            <a:r>
              <a:rPr sz="1950" b="1" spc="495" dirty="0">
                <a:latin typeface="Courier New"/>
                <a:cs typeface="Courier New"/>
              </a:rPr>
              <a:t>МЕЖАХ</a:t>
            </a:r>
            <a:r>
              <a:rPr sz="1950" b="1" spc="-229" dirty="0">
                <a:latin typeface="Courier New"/>
                <a:cs typeface="Courier New"/>
              </a:rPr>
              <a:t> </a:t>
            </a:r>
            <a:r>
              <a:rPr sz="1950" b="1" spc="400" dirty="0">
                <a:latin typeface="Courier New"/>
                <a:cs typeface="Courier New"/>
              </a:rPr>
              <a:t>ПРОВЕДЕНИХ</a:t>
            </a:r>
            <a:r>
              <a:rPr sz="1950" b="1" spc="-229" dirty="0">
                <a:latin typeface="Courier New"/>
                <a:cs typeface="Courier New"/>
              </a:rPr>
              <a:t> </a:t>
            </a:r>
            <a:r>
              <a:rPr sz="1950" b="1" spc="315" dirty="0">
                <a:latin typeface="Courier New"/>
                <a:cs typeface="Courier New"/>
              </a:rPr>
              <a:t>ВИДАТКІВ</a:t>
            </a:r>
            <a:r>
              <a:rPr sz="1950" b="1" spc="-229" dirty="0">
                <a:latin typeface="Courier New"/>
                <a:cs typeface="Courier New"/>
              </a:rPr>
              <a:t> </a:t>
            </a:r>
            <a:r>
              <a:rPr sz="1950" b="1" spc="370" dirty="0">
                <a:latin typeface="Courier New"/>
                <a:cs typeface="Courier New"/>
              </a:rPr>
              <a:t>НА</a:t>
            </a:r>
            <a:r>
              <a:rPr sz="1950" b="1" spc="-229" dirty="0">
                <a:latin typeface="Courier New"/>
                <a:cs typeface="Courier New"/>
              </a:rPr>
              <a:t> </a:t>
            </a:r>
            <a:r>
              <a:rPr sz="1950" b="1" spc="415" dirty="0">
                <a:latin typeface="Courier New"/>
                <a:cs typeface="Courier New"/>
              </a:rPr>
              <a:t>ЗАХИЩЕНІ</a:t>
            </a:r>
            <a:r>
              <a:rPr sz="1950" b="1" spc="-229" dirty="0">
                <a:latin typeface="Courier New"/>
                <a:cs typeface="Courier New"/>
              </a:rPr>
              <a:t> </a:t>
            </a:r>
            <a:r>
              <a:rPr sz="1950" b="1" spc="140" dirty="0">
                <a:latin typeface="Courier New"/>
                <a:cs typeface="Courier New"/>
              </a:rPr>
              <a:t>СТАТТІ</a:t>
            </a:r>
            <a:r>
              <a:rPr sz="1950" b="1" spc="-229" dirty="0">
                <a:latin typeface="Courier New"/>
                <a:cs typeface="Courier New"/>
              </a:rPr>
              <a:t> </a:t>
            </a:r>
            <a:r>
              <a:rPr sz="1950" b="1" spc="305" dirty="0">
                <a:latin typeface="Courier New"/>
                <a:cs typeface="Courier New"/>
              </a:rPr>
              <a:t>ВИДАТКІВ </a:t>
            </a:r>
            <a:r>
              <a:rPr sz="1950" b="1" spc="470" dirty="0">
                <a:latin typeface="Courier New"/>
                <a:cs typeface="Courier New"/>
              </a:rPr>
              <a:t>СПРЯМОВАНО</a:t>
            </a:r>
            <a:r>
              <a:rPr sz="1950" b="1" spc="-240" dirty="0">
                <a:latin typeface="Courier New"/>
                <a:cs typeface="Courier New"/>
              </a:rPr>
              <a:t> </a:t>
            </a:r>
            <a:r>
              <a:rPr sz="1950" b="1" spc="-434" dirty="0">
                <a:latin typeface="Tahoma"/>
                <a:cs typeface="Tahoma"/>
              </a:rPr>
              <a:t>1</a:t>
            </a:r>
            <a:r>
              <a:rPr sz="1950" b="1" spc="365" dirty="0">
                <a:latin typeface="Tahoma"/>
                <a:cs typeface="Tahoma"/>
              </a:rPr>
              <a:t> </a:t>
            </a:r>
            <a:r>
              <a:rPr sz="1950" b="1" spc="105" dirty="0">
                <a:latin typeface="Tahoma"/>
                <a:cs typeface="Tahoma"/>
              </a:rPr>
              <a:t>477</a:t>
            </a:r>
            <a:r>
              <a:rPr sz="1950" b="1" spc="365" dirty="0">
                <a:latin typeface="Tahoma"/>
                <a:cs typeface="Tahoma"/>
              </a:rPr>
              <a:t> </a:t>
            </a:r>
            <a:r>
              <a:rPr sz="1950" b="1" spc="140" dirty="0">
                <a:latin typeface="Tahoma"/>
                <a:cs typeface="Tahoma"/>
              </a:rPr>
              <a:t>829</a:t>
            </a:r>
            <a:r>
              <a:rPr sz="1950" b="1" spc="-340" dirty="0">
                <a:latin typeface="Tahoma"/>
                <a:cs typeface="Tahoma"/>
              </a:rPr>
              <a:t> </a:t>
            </a:r>
            <a:r>
              <a:rPr sz="1950" b="1" spc="-150" dirty="0">
                <a:latin typeface="Tahoma"/>
                <a:cs typeface="Tahoma"/>
              </a:rPr>
              <a:t>,</a:t>
            </a:r>
            <a:r>
              <a:rPr sz="1950" b="1" spc="-335" dirty="0">
                <a:latin typeface="Tahoma"/>
                <a:cs typeface="Tahoma"/>
              </a:rPr>
              <a:t> </a:t>
            </a:r>
            <a:r>
              <a:rPr sz="1950" b="1" dirty="0">
                <a:latin typeface="Tahoma"/>
                <a:cs typeface="Tahoma"/>
              </a:rPr>
              <a:t>7</a:t>
            </a:r>
            <a:r>
              <a:rPr sz="1950" b="1" spc="365" dirty="0">
                <a:latin typeface="Tahoma"/>
                <a:cs typeface="Tahoma"/>
              </a:rPr>
              <a:t> </a:t>
            </a:r>
            <a:r>
              <a:rPr sz="1950" b="1" spc="254" dirty="0">
                <a:latin typeface="Courier New"/>
                <a:cs typeface="Courier New"/>
              </a:rPr>
              <a:t>ТИС</a:t>
            </a:r>
            <a:r>
              <a:rPr sz="1950" b="1" spc="254" dirty="0">
                <a:latin typeface="Tahoma"/>
                <a:cs typeface="Tahoma"/>
              </a:rPr>
              <a:t>.</a:t>
            </a:r>
            <a:r>
              <a:rPr sz="1950" b="1" spc="365" dirty="0">
                <a:latin typeface="Tahoma"/>
                <a:cs typeface="Tahoma"/>
              </a:rPr>
              <a:t> </a:t>
            </a:r>
            <a:r>
              <a:rPr sz="1950" b="1" spc="254" dirty="0">
                <a:latin typeface="Courier New"/>
                <a:cs typeface="Courier New"/>
              </a:rPr>
              <a:t>ГРН</a:t>
            </a:r>
            <a:r>
              <a:rPr sz="1950" b="1" spc="-240" dirty="0">
                <a:latin typeface="Courier New"/>
                <a:cs typeface="Courier New"/>
              </a:rPr>
              <a:t> </a:t>
            </a:r>
            <a:r>
              <a:rPr sz="1950" b="1" spc="365" dirty="0">
                <a:latin typeface="Courier New"/>
                <a:cs typeface="Courier New"/>
              </a:rPr>
              <a:t>АБО</a:t>
            </a:r>
            <a:r>
              <a:rPr sz="1950" b="1" spc="-240" dirty="0">
                <a:latin typeface="Courier New"/>
                <a:cs typeface="Courier New"/>
              </a:rPr>
              <a:t> </a:t>
            </a:r>
            <a:r>
              <a:rPr sz="1950" b="1" spc="-105" dirty="0">
                <a:latin typeface="Tahoma"/>
                <a:cs typeface="Tahoma"/>
              </a:rPr>
              <a:t>91</a:t>
            </a:r>
            <a:r>
              <a:rPr sz="1950" b="1" spc="-340" dirty="0">
                <a:latin typeface="Tahoma"/>
                <a:cs typeface="Tahoma"/>
              </a:rPr>
              <a:t> </a:t>
            </a:r>
            <a:r>
              <a:rPr sz="1950" b="1" spc="-150" dirty="0">
                <a:latin typeface="Tahoma"/>
                <a:cs typeface="Tahoma"/>
              </a:rPr>
              <a:t>,</a:t>
            </a:r>
            <a:r>
              <a:rPr sz="1950" b="1" spc="-335" dirty="0">
                <a:latin typeface="Tahoma"/>
                <a:cs typeface="Tahoma"/>
              </a:rPr>
              <a:t> </a:t>
            </a:r>
            <a:r>
              <a:rPr sz="1950" b="1" spc="-434" dirty="0">
                <a:latin typeface="Tahoma"/>
                <a:cs typeface="Tahoma"/>
              </a:rPr>
              <a:t>1</a:t>
            </a:r>
            <a:r>
              <a:rPr sz="1950" b="1" spc="-340" dirty="0">
                <a:latin typeface="Tahoma"/>
                <a:cs typeface="Tahoma"/>
              </a:rPr>
              <a:t> </a:t>
            </a:r>
            <a:r>
              <a:rPr sz="1950" b="1" spc="-330" dirty="0">
                <a:latin typeface="Tahoma"/>
                <a:cs typeface="Tahoma"/>
              </a:rPr>
              <a:t>%</a:t>
            </a:r>
            <a:r>
              <a:rPr sz="1950" b="1" spc="360" dirty="0">
                <a:latin typeface="Tahoma"/>
                <a:cs typeface="Tahoma"/>
              </a:rPr>
              <a:t> </a:t>
            </a:r>
            <a:r>
              <a:rPr sz="1950" b="1" spc="170" dirty="0">
                <a:latin typeface="Courier New"/>
                <a:cs typeface="Courier New"/>
              </a:rPr>
              <a:t>ВІД</a:t>
            </a:r>
            <a:r>
              <a:rPr sz="1950" b="1" spc="-240" dirty="0">
                <a:latin typeface="Courier New"/>
                <a:cs typeface="Courier New"/>
              </a:rPr>
              <a:t> </a:t>
            </a:r>
            <a:r>
              <a:rPr sz="1950" b="1" spc="375" dirty="0">
                <a:latin typeface="Courier New"/>
                <a:cs typeface="Courier New"/>
              </a:rPr>
              <a:t>ЗАГАЛЬНОГО</a:t>
            </a:r>
            <a:endParaRPr sz="1950">
              <a:latin typeface="Courier New"/>
              <a:cs typeface="Courier New"/>
            </a:endParaRPr>
          </a:p>
          <a:p>
            <a:pPr marL="2727960">
              <a:lnSpc>
                <a:spcPct val="100000"/>
              </a:lnSpc>
              <a:spcBef>
                <a:spcPts val="315"/>
              </a:spcBef>
            </a:pPr>
            <a:r>
              <a:rPr sz="1950" b="1" spc="310" dirty="0">
                <a:latin typeface="Courier New"/>
                <a:cs typeface="Courier New"/>
              </a:rPr>
              <a:t>ОБСЯГУ</a:t>
            </a:r>
            <a:r>
              <a:rPr sz="1950" b="1" spc="-235" dirty="0">
                <a:latin typeface="Courier New"/>
                <a:cs typeface="Courier New"/>
              </a:rPr>
              <a:t> </a:t>
            </a:r>
            <a:r>
              <a:rPr sz="1950" b="1" spc="315" dirty="0">
                <a:latin typeface="Courier New"/>
                <a:cs typeface="Courier New"/>
              </a:rPr>
              <a:t>ВИДАТКІВ</a:t>
            </a:r>
            <a:r>
              <a:rPr sz="1950" b="1" spc="-235" dirty="0">
                <a:latin typeface="Courier New"/>
                <a:cs typeface="Courier New"/>
              </a:rPr>
              <a:t> </a:t>
            </a:r>
            <a:r>
              <a:rPr sz="1950" b="1" spc="250" dirty="0">
                <a:latin typeface="Courier New"/>
                <a:cs typeface="Courier New"/>
              </a:rPr>
              <a:t>ЗА</a:t>
            </a:r>
            <a:r>
              <a:rPr sz="1950" b="1" spc="-229" dirty="0">
                <a:latin typeface="Courier New"/>
                <a:cs typeface="Courier New"/>
              </a:rPr>
              <a:t> </a:t>
            </a:r>
            <a:r>
              <a:rPr sz="1950" b="1" spc="340" dirty="0">
                <a:latin typeface="Courier New"/>
                <a:cs typeface="Courier New"/>
              </a:rPr>
              <a:t>ЗВІТНИЙ</a:t>
            </a:r>
            <a:r>
              <a:rPr sz="1950" b="1" spc="-235" dirty="0">
                <a:latin typeface="Courier New"/>
                <a:cs typeface="Courier New"/>
              </a:rPr>
              <a:t> </a:t>
            </a:r>
            <a:r>
              <a:rPr sz="1950" b="1" spc="250" dirty="0">
                <a:latin typeface="Courier New"/>
                <a:cs typeface="Courier New"/>
              </a:rPr>
              <a:t>ПЕРІОД</a:t>
            </a:r>
            <a:r>
              <a:rPr sz="1950" b="1" spc="250" dirty="0">
                <a:latin typeface="Tahoma"/>
                <a:cs typeface="Tahoma"/>
              </a:rPr>
              <a:t>.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61631" y="8140384"/>
            <a:ext cx="9510395" cy="99695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622935">
              <a:lnSpc>
                <a:spcPct val="100000"/>
              </a:lnSpc>
              <a:spcBef>
                <a:spcPts val="365"/>
              </a:spcBef>
            </a:pPr>
            <a:r>
              <a:rPr sz="1900" b="1" spc="430" dirty="0">
                <a:solidFill>
                  <a:srgbClr val="FFFFFF"/>
                </a:solidFill>
                <a:latin typeface="Courier New"/>
                <a:cs typeface="Courier New"/>
              </a:rPr>
              <a:t>СУМА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59" dirty="0">
                <a:solidFill>
                  <a:srgbClr val="FFFFFF"/>
                </a:solidFill>
                <a:latin typeface="Courier New"/>
                <a:cs typeface="Courier New"/>
              </a:rPr>
              <a:t>ІНШИХ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310" dirty="0">
                <a:solidFill>
                  <a:srgbClr val="FFFFFF"/>
                </a:solidFill>
                <a:latin typeface="Courier New"/>
                <a:cs typeface="Courier New"/>
              </a:rPr>
              <a:t>ВИДАТКІВ</a:t>
            </a:r>
            <a:r>
              <a:rPr sz="190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-215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190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285" dirty="0">
                <a:solidFill>
                  <a:srgbClr val="FFFFFF"/>
                </a:solidFill>
                <a:latin typeface="Courier New"/>
                <a:cs typeface="Courier New"/>
              </a:rPr>
              <a:t>КРІМ</a:t>
            </a:r>
            <a:r>
              <a:rPr sz="190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50" dirty="0">
                <a:solidFill>
                  <a:srgbClr val="FFFFFF"/>
                </a:solidFill>
                <a:latin typeface="Courier New"/>
                <a:cs typeface="Courier New"/>
              </a:rPr>
              <a:t>ЗАХИЩЕНИХ</a:t>
            </a:r>
            <a:r>
              <a:rPr sz="1900" b="1" spc="450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r>
              <a:rPr sz="1900" b="1" spc="3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250" dirty="0">
                <a:solidFill>
                  <a:srgbClr val="FFFFFF"/>
                </a:solidFill>
                <a:latin typeface="Courier New"/>
                <a:cs typeface="Courier New"/>
              </a:rPr>
              <a:t>ЗА</a:t>
            </a:r>
            <a:r>
              <a:rPr sz="190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200" dirty="0">
                <a:solidFill>
                  <a:srgbClr val="FFFFFF"/>
                </a:solidFill>
                <a:latin typeface="Courier New"/>
                <a:cs typeface="Courier New"/>
              </a:rPr>
              <a:t>СІЧЕНЬ</a:t>
            </a:r>
            <a:r>
              <a:rPr sz="1900" b="1" spc="20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endParaRPr sz="1900">
              <a:latin typeface="Tahoma"/>
              <a:cs typeface="Tahoma"/>
            </a:endParaRPr>
          </a:p>
          <a:p>
            <a:pPr marL="12700" marR="5080" indent="167640">
              <a:lnSpc>
                <a:spcPct val="111800"/>
              </a:lnSpc>
            </a:pPr>
            <a:r>
              <a:rPr sz="1900" b="1" spc="300" dirty="0">
                <a:solidFill>
                  <a:srgbClr val="FFFFFF"/>
                </a:solidFill>
                <a:latin typeface="Courier New"/>
                <a:cs typeface="Courier New"/>
              </a:rPr>
              <a:t>ГРУДЕНЬ</a:t>
            </a:r>
            <a:r>
              <a:rPr sz="190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370" dirty="0">
                <a:solidFill>
                  <a:srgbClr val="FFFFFF"/>
                </a:solidFill>
                <a:latin typeface="Courier New"/>
                <a:cs typeface="Courier New"/>
              </a:rPr>
              <a:t>СТАНОВИТЬ</a:t>
            </a:r>
            <a:r>
              <a:rPr sz="190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dirty="0">
                <a:solidFill>
                  <a:srgbClr val="FFFFFF"/>
                </a:solidFill>
                <a:latin typeface="Tahoma"/>
                <a:cs typeface="Tahoma"/>
              </a:rPr>
              <a:t>143</a:t>
            </a:r>
            <a:r>
              <a:rPr sz="1900" b="1" spc="3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871</a:t>
            </a:r>
            <a:r>
              <a:rPr sz="190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0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Tahoma"/>
                <a:cs typeface="Tahoma"/>
              </a:rPr>
              <a:t>8</a:t>
            </a:r>
            <a:r>
              <a:rPr sz="1900" b="1" spc="3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250" dirty="0">
                <a:solidFill>
                  <a:srgbClr val="FFFFFF"/>
                </a:solidFill>
                <a:latin typeface="Courier New"/>
                <a:cs typeface="Courier New"/>
              </a:rPr>
              <a:t>ТИС</a:t>
            </a:r>
            <a:r>
              <a:rPr sz="1900" b="1" spc="25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00" b="1" spc="3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210" dirty="0">
                <a:solidFill>
                  <a:srgbClr val="FFFFFF"/>
                </a:solidFill>
                <a:latin typeface="Courier New"/>
                <a:cs typeface="Courier New"/>
              </a:rPr>
              <a:t>ГРН</a:t>
            </a:r>
            <a:r>
              <a:rPr sz="1900" b="1" spc="21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00" b="1" spc="3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310" dirty="0">
                <a:solidFill>
                  <a:srgbClr val="FFFFFF"/>
                </a:solidFill>
                <a:latin typeface="Courier New"/>
                <a:cs typeface="Courier New"/>
              </a:rPr>
              <a:t>ЗАБОРГОВАНІСТЬ</a:t>
            </a:r>
            <a:r>
              <a:rPr sz="190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Courier New"/>
                <a:cs typeface="Courier New"/>
              </a:rPr>
              <a:t>ІЗ </a:t>
            </a:r>
            <a:r>
              <a:rPr sz="1900" b="1" spc="434" dirty="0">
                <a:solidFill>
                  <a:srgbClr val="FFFFFF"/>
                </a:solidFill>
                <a:latin typeface="Courier New"/>
                <a:cs typeface="Courier New"/>
              </a:rPr>
              <a:t>ВИПЛАТИ</a:t>
            </a:r>
            <a:r>
              <a:rPr sz="1900" b="1" spc="-2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265" dirty="0">
                <a:solidFill>
                  <a:srgbClr val="FFFFFF"/>
                </a:solidFill>
                <a:latin typeface="Courier New"/>
                <a:cs typeface="Courier New"/>
              </a:rPr>
              <a:t>ЗАРОБІТНОЇ</a:t>
            </a:r>
            <a:r>
              <a:rPr sz="1900" b="1" spc="-2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05" dirty="0">
                <a:solidFill>
                  <a:srgbClr val="FFFFFF"/>
                </a:solidFill>
                <a:latin typeface="Courier New"/>
                <a:cs typeface="Courier New"/>
              </a:rPr>
              <a:t>ПЛАТИ</a:t>
            </a:r>
            <a:r>
              <a:rPr sz="1900" b="1" spc="-2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50" dirty="0">
                <a:solidFill>
                  <a:srgbClr val="FFFFFF"/>
                </a:solidFill>
                <a:latin typeface="Courier New"/>
                <a:cs typeface="Courier New"/>
              </a:rPr>
              <a:t>СТАНОМ</a:t>
            </a:r>
            <a:r>
              <a:rPr sz="1900" b="1" spc="-2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360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900" b="1" spc="-2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-180" dirty="0">
                <a:solidFill>
                  <a:srgbClr val="FFFFFF"/>
                </a:solidFill>
                <a:latin typeface="Tahoma"/>
                <a:cs typeface="Tahoma"/>
              </a:rPr>
              <a:t>31</a:t>
            </a:r>
            <a:r>
              <a:rPr sz="1900" b="1" spc="-3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14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00" b="1" spc="-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145" dirty="0">
                <a:solidFill>
                  <a:srgbClr val="FFFFFF"/>
                </a:solidFill>
                <a:latin typeface="Tahoma"/>
                <a:cs typeface="Tahoma"/>
              </a:rPr>
              <a:t>12</a:t>
            </a:r>
            <a:r>
              <a:rPr sz="1900" b="1" spc="-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14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00" b="1" spc="-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125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sz="1900" b="1" spc="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250" dirty="0">
                <a:solidFill>
                  <a:srgbClr val="FFFFFF"/>
                </a:solidFill>
                <a:latin typeface="Courier New"/>
                <a:cs typeface="Courier New"/>
              </a:rPr>
              <a:t>ВІДСУТНЯ</a:t>
            </a:r>
            <a:r>
              <a:rPr sz="1900" b="1" spc="25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3215005"/>
            <a:chOff x="0" y="0"/>
            <a:chExt cx="18288000" cy="32150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6707"/>
              <a:ext cx="18287999" cy="317772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8288000" cy="3215005"/>
            </a:xfrm>
            <a:custGeom>
              <a:avLst/>
              <a:gdLst/>
              <a:ahLst/>
              <a:cxnLst/>
              <a:rect l="l" t="t" r="r" b="b"/>
              <a:pathLst>
                <a:path w="18288000" h="3215005">
                  <a:moveTo>
                    <a:pt x="0" y="3214433"/>
                  </a:moveTo>
                  <a:lnTo>
                    <a:pt x="0" y="0"/>
                  </a:lnTo>
                  <a:lnTo>
                    <a:pt x="18287999" y="0"/>
                  </a:lnTo>
                  <a:lnTo>
                    <a:pt x="18287999" y="3214433"/>
                  </a:lnTo>
                  <a:lnTo>
                    <a:pt x="0" y="3214433"/>
                  </a:lnTo>
                  <a:close/>
                </a:path>
              </a:pathLst>
            </a:custGeom>
            <a:solidFill>
              <a:srgbClr val="3F3C2E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556169" y="5324406"/>
            <a:ext cx="8712835" cy="2333625"/>
          </a:xfrm>
          <a:custGeom>
            <a:avLst/>
            <a:gdLst/>
            <a:ahLst/>
            <a:cxnLst/>
            <a:rect l="l" t="t" r="r" b="b"/>
            <a:pathLst>
              <a:path w="8712835" h="2333625">
                <a:moveTo>
                  <a:pt x="8226877" y="2333293"/>
                </a:moveTo>
                <a:lnTo>
                  <a:pt x="485767" y="2333293"/>
                </a:lnTo>
                <a:lnTo>
                  <a:pt x="437762" y="2330916"/>
                </a:lnTo>
                <a:lnTo>
                  <a:pt x="390562" y="2323873"/>
                </a:lnTo>
                <a:lnTo>
                  <a:pt x="344494" y="2312295"/>
                </a:lnTo>
                <a:lnTo>
                  <a:pt x="299876" y="2296315"/>
                </a:lnTo>
                <a:lnTo>
                  <a:pt x="257028" y="2276065"/>
                </a:lnTo>
                <a:lnTo>
                  <a:pt x="216266" y="2251677"/>
                </a:lnTo>
                <a:lnTo>
                  <a:pt x="177911" y="2223282"/>
                </a:lnTo>
                <a:lnTo>
                  <a:pt x="142280" y="2191012"/>
                </a:lnTo>
                <a:lnTo>
                  <a:pt x="110010" y="2155381"/>
                </a:lnTo>
                <a:lnTo>
                  <a:pt x="81615" y="2117026"/>
                </a:lnTo>
                <a:lnTo>
                  <a:pt x="57227" y="2076265"/>
                </a:lnTo>
                <a:lnTo>
                  <a:pt x="36977" y="2033416"/>
                </a:lnTo>
                <a:lnTo>
                  <a:pt x="20997" y="1988798"/>
                </a:lnTo>
                <a:lnTo>
                  <a:pt x="9420" y="1942730"/>
                </a:lnTo>
                <a:lnTo>
                  <a:pt x="2377" y="1895531"/>
                </a:lnTo>
                <a:lnTo>
                  <a:pt x="0" y="1847518"/>
                </a:lnTo>
                <a:lnTo>
                  <a:pt x="0" y="485775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8226869" y="0"/>
                </a:lnTo>
                <a:lnTo>
                  <a:pt x="8274882" y="2377"/>
                </a:lnTo>
                <a:lnTo>
                  <a:pt x="8322082" y="9420"/>
                </a:lnTo>
                <a:lnTo>
                  <a:pt x="8368150" y="20997"/>
                </a:lnTo>
                <a:lnTo>
                  <a:pt x="8412767" y="36977"/>
                </a:lnTo>
                <a:lnTo>
                  <a:pt x="8455616" y="57227"/>
                </a:lnTo>
                <a:lnTo>
                  <a:pt x="8496377" y="81615"/>
                </a:lnTo>
                <a:lnTo>
                  <a:pt x="8534733" y="110010"/>
                </a:lnTo>
                <a:lnTo>
                  <a:pt x="8570364" y="142280"/>
                </a:lnTo>
                <a:lnTo>
                  <a:pt x="8602633" y="177911"/>
                </a:lnTo>
                <a:lnTo>
                  <a:pt x="8631028" y="216266"/>
                </a:lnTo>
                <a:lnTo>
                  <a:pt x="8655417" y="257028"/>
                </a:lnTo>
                <a:lnTo>
                  <a:pt x="8675667" y="299876"/>
                </a:lnTo>
                <a:lnTo>
                  <a:pt x="8691646" y="344494"/>
                </a:lnTo>
                <a:lnTo>
                  <a:pt x="8703224" y="390562"/>
                </a:lnTo>
                <a:lnTo>
                  <a:pt x="8710267" y="437762"/>
                </a:lnTo>
                <a:lnTo>
                  <a:pt x="8712644" y="485775"/>
                </a:lnTo>
                <a:lnTo>
                  <a:pt x="8712644" y="1847518"/>
                </a:lnTo>
                <a:lnTo>
                  <a:pt x="8710267" y="1895531"/>
                </a:lnTo>
                <a:lnTo>
                  <a:pt x="8703224" y="1942730"/>
                </a:lnTo>
                <a:lnTo>
                  <a:pt x="8691646" y="1988798"/>
                </a:lnTo>
                <a:lnTo>
                  <a:pt x="8675667" y="2033416"/>
                </a:lnTo>
                <a:lnTo>
                  <a:pt x="8655417" y="2076265"/>
                </a:lnTo>
                <a:lnTo>
                  <a:pt x="8631028" y="2117026"/>
                </a:lnTo>
                <a:lnTo>
                  <a:pt x="8602633" y="2155381"/>
                </a:lnTo>
                <a:lnTo>
                  <a:pt x="8570364" y="2191012"/>
                </a:lnTo>
                <a:lnTo>
                  <a:pt x="8534733" y="2223282"/>
                </a:lnTo>
                <a:lnTo>
                  <a:pt x="8496377" y="2251677"/>
                </a:lnTo>
                <a:lnTo>
                  <a:pt x="8455616" y="2276065"/>
                </a:lnTo>
                <a:lnTo>
                  <a:pt x="8412767" y="2296315"/>
                </a:lnTo>
                <a:lnTo>
                  <a:pt x="8368150" y="2312295"/>
                </a:lnTo>
                <a:lnTo>
                  <a:pt x="8322082" y="2323873"/>
                </a:lnTo>
                <a:lnTo>
                  <a:pt x="8274882" y="2330916"/>
                </a:lnTo>
                <a:lnTo>
                  <a:pt x="8226877" y="2333293"/>
                </a:lnTo>
                <a:close/>
              </a:path>
            </a:pathLst>
          </a:custGeom>
          <a:solidFill>
            <a:srgbClr val="A08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66245" y="8491859"/>
            <a:ext cx="8415020" cy="1543050"/>
          </a:xfrm>
          <a:custGeom>
            <a:avLst/>
            <a:gdLst/>
            <a:ahLst/>
            <a:cxnLst/>
            <a:rect l="l" t="t" r="r" b="b"/>
            <a:pathLst>
              <a:path w="8415019" h="1543050">
                <a:moveTo>
                  <a:pt x="7930369" y="1543049"/>
                </a:moveTo>
                <a:lnTo>
                  <a:pt x="485772" y="1543049"/>
                </a:lnTo>
                <a:lnTo>
                  <a:pt x="437762" y="1540672"/>
                </a:lnTo>
                <a:lnTo>
                  <a:pt x="390562" y="1533629"/>
                </a:lnTo>
                <a:lnTo>
                  <a:pt x="344494" y="1522052"/>
                </a:lnTo>
                <a:lnTo>
                  <a:pt x="299876" y="1506072"/>
                </a:lnTo>
                <a:lnTo>
                  <a:pt x="257028" y="1485822"/>
                </a:lnTo>
                <a:lnTo>
                  <a:pt x="216266" y="1461433"/>
                </a:lnTo>
                <a:lnTo>
                  <a:pt x="177911" y="1433038"/>
                </a:lnTo>
                <a:lnTo>
                  <a:pt x="142280" y="1400769"/>
                </a:lnTo>
                <a:lnTo>
                  <a:pt x="110011" y="1365138"/>
                </a:lnTo>
                <a:lnTo>
                  <a:pt x="81616" y="1326782"/>
                </a:lnTo>
                <a:lnTo>
                  <a:pt x="57227" y="1286021"/>
                </a:lnTo>
                <a:lnTo>
                  <a:pt x="36977" y="1243172"/>
                </a:lnTo>
                <a:lnTo>
                  <a:pt x="20997" y="1198555"/>
                </a:lnTo>
                <a:lnTo>
                  <a:pt x="9420" y="1152487"/>
                </a:lnTo>
                <a:lnTo>
                  <a:pt x="2377" y="1105287"/>
                </a:lnTo>
                <a:lnTo>
                  <a:pt x="0" y="1057274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6" y="216266"/>
                </a:lnTo>
                <a:lnTo>
                  <a:pt x="110011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7930367" y="0"/>
                </a:lnTo>
                <a:lnTo>
                  <a:pt x="7978379" y="2377"/>
                </a:lnTo>
                <a:lnTo>
                  <a:pt x="8025579" y="9420"/>
                </a:lnTo>
                <a:lnTo>
                  <a:pt x="8071647" y="20997"/>
                </a:lnTo>
                <a:lnTo>
                  <a:pt x="8116264" y="36977"/>
                </a:lnTo>
                <a:lnTo>
                  <a:pt x="8159113" y="57227"/>
                </a:lnTo>
                <a:lnTo>
                  <a:pt x="8199875" y="81615"/>
                </a:lnTo>
                <a:lnTo>
                  <a:pt x="8238231" y="110010"/>
                </a:lnTo>
                <a:lnTo>
                  <a:pt x="8273862" y="142280"/>
                </a:lnTo>
                <a:lnTo>
                  <a:pt x="8306131" y="177911"/>
                </a:lnTo>
                <a:lnTo>
                  <a:pt x="8334526" y="216266"/>
                </a:lnTo>
                <a:lnTo>
                  <a:pt x="8358915" y="257028"/>
                </a:lnTo>
                <a:lnTo>
                  <a:pt x="8379165" y="299876"/>
                </a:lnTo>
                <a:lnTo>
                  <a:pt x="8395144" y="344494"/>
                </a:lnTo>
                <a:lnTo>
                  <a:pt x="8406721" y="390562"/>
                </a:lnTo>
                <a:lnTo>
                  <a:pt x="8413765" y="437762"/>
                </a:lnTo>
                <a:lnTo>
                  <a:pt x="8414443" y="451473"/>
                </a:lnTo>
                <a:lnTo>
                  <a:pt x="8414443" y="1091576"/>
                </a:lnTo>
                <a:lnTo>
                  <a:pt x="8406721" y="1152487"/>
                </a:lnTo>
                <a:lnTo>
                  <a:pt x="8395144" y="1198555"/>
                </a:lnTo>
                <a:lnTo>
                  <a:pt x="8379165" y="1243172"/>
                </a:lnTo>
                <a:lnTo>
                  <a:pt x="8358915" y="1286021"/>
                </a:lnTo>
                <a:lnTo>
                  <a:pt x="8334526" y="1326782"/>
                </a:lnTo>
                <a:lnTo>
                  <a:pt x="8306131" y="1365138"/>
                </a:lnTo>
                <a:lnTo>
                  <a:pt x="8273862" y="1400769"/>
                </a:lnTo>
                <a:lnTo>
                  <a:pt x="8238231" y="1433038"/>
                </a:lnTo>
                <a:lnTo>
                  <a:pt x="8199875" y="1461433"/>
                </a:lnTo>
                <a:lnTo>
                  <a:pt x="8159113" y="1485822"/>
                </a:lnTo>
                <a:lnTo>
                  <a:pt x="8116264" y="1506072"/>
                </a:lnTo>
                <a:lnTo>
                  <a:pt x="8071647" y="1522052"/>
                </a:lnTo>
                <a:lnTo>
                  <a:pt x="8025579" y="1533629"/>
                </a:lnTo>
                <a:lnTo>
                  <a:pt x="7978379" y="1540672"/>
                </a:lnTo>
                <a:lnTo>
                  <a:pt x="7930369" y="1543049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929891" y="6379031"/>
            <a:ext cx="3641725" cy="1998980"/>
          </a:xfrm>
          <a:custGeom>
            <a:avLst/>
            <a:gdLst/>
            <a:ahLst/>
            <a:cxnLst/>
            <a:rect l="l" t="t" r="r" b="b"/>
            <a:pathLst>
              <a:path w="3641725" h="1998979">
                <a:moveTo>
                  <a:pt x="3641623" y="1957463"/>
                </a:moveTo>
                <a:lnTo>
                  <a:pt x="3336836" y="1565097"/>
                </a:lnTo>
                <a:lnTo>
                  <a:pt x="3311893" y="1551254"/>
                </a:lnTo>
                <a:lnTo>
                  <a:pt x="3297644" y="1552371"/>
                </a:lnTo>
                <a:lnTo>
                  <a:pt x="3284448" y="1559140"/>
                </a:lnTo>
                <a:lnTo>
                  <a:pt x="3274923" y="1570507"/>
                </a:lnTo>
                <a:lnTo>
                  <a:pt x="3270643" y="1584147"/>
                </a:lnTo>
                <a:lnTo>
                  <a:pt x="3271774" y="1598396"/>
                </a:lnTo>
                <a:lnTo>
                  <a:pt x="3278517" y="1611553"/>
                </a:lnTo>
                <a:lnTo>
                  <a:pt x="3461283" y="1841068"/>
                </a:lnTo>
                <a:lnTo>
                  <a:pt x="3423501" y="1828800"/>
                </a:lnTo>
                <a:lnTo>
                  <a:pt x="3381718" y="1803400"/>
                </a:lnTo>
                <a:lnTo>
                  <a:pt x="3337547" y="1790700"/>
                </a:lnTo>
                <a:lnTo>
                  <a:pt x="3291268" y="1765300"/>
                </a:lnTo>
                <a:lnTo>
                  <a:pt x="3243148" y="1752600"/>
                </a:lnTo>
                <a:lnTo>
                  <a:pt x="3193453" y="1727200"/>
                </a:lnTo>
                <a:lnTo>
                  <a:pt x="3142462" y="1714500"/>
                </a:lnTo>
                <a:lnTo>
                  <a:pt x="3090443" y="1689100"/>
                </a:lnTo>
                <a:lnTo>
                  <a:pt x="2989110" y="1663700"/>
                </a:lnTo>
                <a:lnTo>
                  <a:pt x="2940647" y="1638300"/>
                </a:lnTo>
                <a:lnTo>
                  <a:pt x="2844723" y="1612900"/>
                </a:lnTo>
                <a:lnTo>
                  <a:pt x="2797657" y="1587500"/>
                </a:lnTo>
                <a:lnTo>
                  <a:pt x="2751480" y="1574800"/>
                </a:lnTo>
                <a:lnTo>
                  <a:pt x="2706357" y="1549400"/>
                </a:lnTo>
                <a:lnTo>
                  <a:pt x="2662504" y="1536700"/>
                </a:lnTo>
                <a:lnTo>
                  <a:pt x="2620111" y="1511300"/>
                </a:lnTo>
                <a:lnTo>
                  <a:pt x="2579395" y="1498600"/>
                </a:lnTo>
                <a:lnTo>
                  <a:pt x="2540533" y="1473200"/>
                </a:lnTo>
                <a:lnTo>
                  <a:pt x="2503741" y="1447800"/>
                </a:lnTo>
                <a:lnTo>
                  <a:pt x="2469210" y="1422400"/>
                </a:lnTo>
                <a:lnTo>
                  <a:pt x="2437142" y="1397000"/>
                </a:lnTo>
                <a:lnTo>
                  <a:pt x="2407742" y="1371600"/>
                </a:lnTo>
                <a:lnTo>
                  <a:pt x="2357704" y="1320800"/>
                </a:lnTo>
                <a:lnTo>
                  <a:pt x="2320696" y="1257300"/>
                </a:lnTo>
                <a:lnTo>
                  <a:pt x="2307590" y="1219200"/>
                </a:lnTo>
                <a:lnTo>
                  <a:pt x="2298331" y="1193800"/>
                </a:lnTo>
                <a:lnTo>
                  <a:pt x="2293124" y="1155700"/>
                </a:lnTo>
                <a:lnTo>
                  <a:pt x="2292172" y="1117600"/>
                </a:lnTo>
                <a:lnTo>
                  <a:pt x="2295677" y="1066800"/>
                </a:lnTo>
                <a:lnTo>
                  <a:pt x="2303830" y="1028700"/>
                </a:lnTo>
                <a:lnTo>
                  <a:pt x="2316835" y="977900"/>
                </a:lnTo>
                <a:lnTo>
                  <a:pt x="2331555" y="939800"/>
                </a:lnTo>
                <a:lnTo>
                  <a:pt x="2350236" y="901700"/>
                </a:lnTo>
                <a:lnTo>
                  <a:pt x="2372576" y="850900"/>
                </a:lnTo>
                <a:lnTo>
                  <a:pt x="2398280" y="800100"/>
                </a:lnTo>
                <a:lnTo>
                  <a:pt x="2427033" y="749300"/>
                </a:lnTo>
                <a:lnTo>
                  <a:pt x="2487460" y="736600"/>
                </a:lnTo>
                <a:lnTo>
                  <a:pt x="2547378" y="736600"/>
                </a:lnTo>
                <a:lnTo>
                  <a:pt x="2720911" y="698500"/>
                </a:lnTo>
                <a:lnTo>
                  <a:pt x="2828252" y="673100"/>
                </a:lnTo>
                <a:lnTo>
                  <a:pt x="2878455" y="660400"/>
                </a:lnTo>
                <a:lnTo>
                  <a:pt x="2925927" y="647700"/>
                </a:lnTo>
                <a:lnTo>
                  <a:pt x="2970352" y="635000"/>
                </a:lnTo>
                <a:lnTo>
                  <a:pt x="3011411" y="622300"/>
                </a:lnTo>
                <a:lnTo>
                  <a:pt x="3048787" y="596900"/>
                </a:lnTo>
                <a:lnTo>
                  <a:pt x="3082150" y="584200"/>
                </a:lnTo>
                <a:lnTo>
                  <a:pt x="3111208" y="558800"/>
                </a:lnTo>
                <a:lnTo>
                  <a:pt x="3135617" y="533400"/>
                </a:lnTo>
                <a:lnTo>
                  <a:pt x="3155061" y="520700"/>
                </a:lnTo>
                <a:lnTo>
                  <a:pt x="3169247" y="495300"/>
                </a:lnTo>
                <a:lnTo>
                  <a:pt x="3180689" y="457200"/>
                </a:lnTo>
                <a:lnTo>
                  <a:pt x="3179610" y="406400"/>
                </a:lnTo>
                <a:lnTo>
                  <a:pt x="3166046" y="368300"/>
                </a:lnTo>
                <a:lnTo>
                  <a:pt x="3140049" y="330200"/>
                </a:lnTo>
                <a:lnTo>
                  <a:pt x="3106102" y="285330"/>
                </a:lnTo>
                <a:lnTo>
                  <a:pt x="3106102" y="444500"/>
                </a:lnTo>
                <a:lnTo>
                  <a:pt x="3101352" y="457200"/>
                </a:lnTo>
                <a:lnTo>
                  <a:pt x="3087928" y="482600"/>
                </a:lnTo>
                <a:lnTo>
                  <a:pt x="3067926" y="508000"/>
                </a:lnTo>
                <a:lnTo>
                  <a:pt x="3041789" y="520700"/>
                </a:lnTo>
                <a:lnTo>
                  <a:pt x="3009963" y="533400"/>
                </a:lnTo>
                <a:lnTo>
                  <a:pt x="2972892" y="558800"/>
                </a:lnTo>
                <a:lnTo>
                  <a:pt x="2931007" y="571500"/>
                </a:lnTo>
                <a:lnTo>
                  <a:pt x="2884754" y="584200"/>
                </a:lnTo>
                <a:lnTo>
                  <a:pt x="2834563" y="596900"/>
                </a:lnTo>
                <a:lnTo>
                  <a:pt x="2780893" y="609600"/>
                </a:lnTo>
                <a:lnTo>
                  <a:pt x="2664828" y="635000"/>
                </a:lnTo>
                <a:lnTo>
                  <a:pt x="2475534" y="673100"/>
                </a:lnTo>
                <a:lnTo>
                  <a:pt x="2506802" y="622300"/>
                </a:lnTo>
                <a:lnTo>
                  <a:pt x="2539695" y="571500"/>
                </a:lnTo>
                <a:lnTo>
                  <a:pt x="2573998" y="533400"/>
                </a:lnTo>
                <a:lnTo>
                  <a:pt x="2609481" y="482600"/>
                </a:lnTo>
                <a:lnTo>
                  <a:pt x="2645943" y="444500"/>
                </a:lnTo>
                <a:lnTo>
                  <a:pt x="2683167" y="406400"/>
                </a:lnTo>
                <a:lnTo>
                  <a:pt x="2720937" y="368300"/>
                </a:lnTo>
                <a:lnTo>
                  <a:pt x="2797238" y="317500"/>
                </a:lnTo>
                <a:lnTo>
                  <a:pt x="2873133" y="292100"/>
                </a:lnTo>
                <a:lnTo>
                  <a:pt x="2885300" y="279400"/>
                </a:lnTo>
                <a:lnTo>
                  <a:pt x="2955086" y="279400"/>
                </a:lnTo>
                <a:lnTo>
                  <a:pt x="2988005" y="292100"/>
                </a:lnTo>
                <a:lnTo>
                  <a:pt x="3019577" y="317500"/>
                </a:lnTo>
                <a:lnTo>
                  <a:pt x="3049943" y="342900"/>
                </a:lnTo>
                <a:lnTo>
                  <a:pt x="3090011" y="381000"/>
                </a:lnTo>
                <a:lnTo>
                  <a:pt x="3105531" y="419100"/>
                </a:lnTo>
                <a:lnTo>
                  <a:pt x="3106102" y="444500"/>
                </a:lnTo>
                <a:lnTo>
                  <a:pt x="3106102" y="285330"/>
                </a:lnTo>
                <a:lnTo>
                  <a:pt x="3065119" y="254000"/>
                </a:lnTo>
                <a:lnTo>
                  <a:pt x="3026486" y="228600"/>
                </a:lnTo>
                <a:lnTo>
                  <a:pt x="2985935" y="215900"/>
                </a:lnTo>
                <a:lnTo>
                  <a:pt x="2943720" y="203200"/>
                </a:lnTo>
                <a:lnTo>
                  <a:pt x="2900070" y="203200"/>
                </a:lnTo>
                <a:lnTo>
                  <a:pt x="2855252" y="215900"/>
                </a:lnTo>
                <a:lnTo>
                  <a:pt x="2778188" y="241300"/>
                </a:lnTo>
                <a:lnTo>
                  <a:pt x="2702763" y="292100"/>
                </a:lnTo>
                <a:lnTo>
                  <a:pt x="2665933" y="317500"/>
                </a:lnTo>
                <a:lnTo>
                  <a:pt x="2629852" y="355600"/>
                </a:lnTo>
                <a:lnTo>
                  <a:pt x="2594622" y="393700"/>
                </a:lnTo>
                <a:lnTo>
                  <a:pt x="2560345" y="431800"/>
                </a:lnTo>
                <a:lnTo>
                  <a:pt x="2527147" y="469900"/>
                </a:lnTo>
                <a:lnTo>
                  <a:pt x="2495131" y="508000"/>
                </a:lnTo>
                <a:lnTo>
                  <a:pt x="2464409" y="546100"/>
                </a:lnTo>
                <a:lnTo>
                  <a:pt x="2435085" y="596900"/>
                </a:lnTo>
                <a:lnTo>
                  <a:pt x="2407259" y="635000"/>
                </a:lnTo>
                <a:lnTo>
                  <a:pt x="2381072" y="673100"/>
                </a:lnTo>
                <a:lnTo>
                  <a:pt x="2245639" y="698500"/>
                </a:lnTo>
                <a:lnTo>
                  <a:pt x="2113127" y="698500"/>
                </a:lnTo>
                <a:lnTo>
                  <a:pt x="2049183" y="711200"/>
                </a:lnTo>
                <a:lnTo>
                  <a:pt x="1819922" y="711200"/>
                </a:lnTo>
                <a:lnTo>
                  <a:pt x="1771662" y="723900"/>
                </a:lnTo>
                <a:lnTo>
                  <a:pt x="1629257" y="723900"/>
                </a:lnTo>
                <a:lnTo>
                  <a:pt x="1608721" y="711200"/>
                </a:lnTo>
                <a:lnTo>
                  <a:pt x="1476768" y="711200"/>
                </a:lnTo>
                <a:lnTo>
                  <a:pt x="1437055" y="698500"/>
                </a:lnTo>
                <a:lnTo>
                  <a:pt x="1394599" y="698500"/>
                </a:lnTo>
                <a:lnTo>
                  <a:pt x="1349654" y="685800"/>
                </a:lnTo>
                <a:lnTo>
                  <a:pt x="1253324" y="685800"/>
                </a:lnTo>
                <a:lnTo>
                  <a:pt x="1202410" y="673100"/>
                </a:lnTo>
                <a:lnTo>
                  <a:pt x="1150010" y="673100"/>
                </a:lnTo>
                <a:lnTo>
                  <a:pt x="986332" y="635000"/>
                </a:lnTo>
                <a:lnTo>
                  <a:pt x="930440" y="635000"/>
                </a:lnTo>
                <a:lnTo>
                  <a:pt x="706767" y="584200"/>
                </a:lnTo>
                <a:lnTo>
                  <a:pt x="652056" y="558800"/>
                </a:lnTo>
                <a:lnTo>
                  <a:pt x="545846" y="533400"/>
                </a:lnTo>
                <a:lnTo>
                  <a:pt x="494830" y="508000"/>
                </a:lnTo>
                <a:lnTo>
                  <a:pt x="445528" y="495300"/>
                </a:lnTo>
                <a:lnTo>
                  <a:pt x="398208" y="469900"/>
                </a:lnTo>
                <a:lnTo>
                  <a:pt x="353110" y="444500"/>
                </a:lnTo>
                <a:lnTo>
                  <a:pt x="310464" y="419100"/>
                </a:lnTo>
                <a:lnTo>
                  <a:pt x="270548" y="393700"/>
                </a:lnTo>
                <a:lnTo>
                  <a:pt x="233578" y="368300"/>
                </a:lnTo>
                <a:lnTo>
                  <a:pt x="199834" y="342900"/>
                </a:lnTo>
                <a:lnTo>
                  <a:pt x="169532" y="317500"/>
                </a:lnTo>
                <a:lnTo>
                  <a:pt x="142938" y="279400"/>
                </a:lnTo>
                <a:lnTo>
                  <a:pt x="112433" y="241300"/>
                </a:lnTo>
                <a:lnTo>
                  <a:pt x="90805" y="190500"/>
                </a:lnTo>
                <a:lnTo>
                  <a:pt x="78028" y="139700"/>
                </a:lnTo>
                <a:lnTo>
                  <a:pt x="74028" y="88900"/>
                </a:lnTo>
                <a:lnTo>
                  <a:pt x="78752" y="38100"/>
                </a:lnTo>
                <a:lnTo>
                  <a:pt x="78193" y="25400"/>
                </a:lnTo>
                <a:lnTo>
                  <a:pt x="72212" y="12700"/>
                </a:lnTo>
                <a:lnTo>
                  <a:pt x="61798" y="0"/>
                </a:lnTo>
                <a:lnTo>
                  <a:pt x="20040" y="0"/>
                </a:lnTo>
                <a:lnTo>
                  <a:pt x="10312" y="12700"/>
                </a:lnTo>
                <a:lnTo>
                  <a:pt x="5118" y="25400"/>
                </a:lnTo>
                <a:lnTo>
                  <a:pt x="0" y="76200"/>
                </a:lnTo>
                <a:lnTo>
                  <a:pt x="381" y="114300"/>
                </a:lnTo>
                <a:lnTo>
                  <a:pt x="6223" y="165100"/>
                </a:lnTo>
                <a:lnTo>
                  <a:pt x="17538" y="203200"/>
                </a:lnTo>
                <a:lnTo>
                  <a:pt x="34302" y="254000"/>
                </a:lnTo>
                <a:lnTo>
                  <a:pt x="56502" y="292100"/>
                </a:lnTo>
                <a:lnTo>
                  <a:pt x="84137" y="330200"/>
                </a:lnTo>
                <a:lnTo>
                  <a:pt x="110756" y="368300"/>
                </a:lnTo>
                <a:lnTo>
                  <a:pt x="140512" y="393700"/>
                </a:lnTo>
                <a:lnTo>
                  <a:pt x="173215" y="419100"/>
                </a:lnTo>
                <a:lnTo>
                  <a:pt x="208686" y="444500"/>
                </a:lnTo>
                <a:lnTo>
                  <a:pt x="246722" y="469900"/>
                </a:lnTo>
                <a:lnTo>
                  <a:pt x="287121" y="495300"/>
                </a:lnTo>
                <a:lnTo>
                  <a:pt x="329717" y="520700"/>
                </a:lnTo>
                <a:lnTo>
                  <a:pt x="374294" y="546100"/>
                </a:lnTo>
                <a:lnTo>
                  <a:pt x="420662" y="558800"/>
                </a:lnTo>
                <a:lnTo>
                  <a:pt x="468630" y="584200"/>
                </a:lnTo>
                <a:lnTo>
                  <a:pt x="518007" y="596900"/>
                </a:lnTo>
                <a:lnTo>
                  <a:pt x="568604" y="622300"/>
                </a:lnTo>
                <a:lnTo>
                  <a:pt x="994029" y="723900"/>
                </a:lnTo>
                <a:lnTo>
                  <a:pt x="1046899" y="723900"/>
                </a:lnTo>
                <a:lnTo>
                  <a:pt x="1099058" y="736600"/>
                </a:lnTo>
                <a:lnTo>
                  <a:pt x="1150315" y="736600"/>
                </a:lnTo>
                <a:lnTo>
                  <a:pt x="1249337" y="762000"/>
                </a:lnTo>
                <a:lnTo>
                  <a:pt x="1342428" y="762000"/>
                </a:lnTo>
                <a:lnTo>
                  <a:pt x="1386268" y="774700"/>
                </a:lnTo>
                <a:lnTo>
                  <a:pt x="1467573" y="774700"/>
                </a:lnTo>
                <a:lnTo>
                  <a:pt x="1504657" y="787400"/>
                </a:lnTo>
                <a:lnTo>
                  <a:pt x="1982724" y="787400"/>
                </a:lnTo>
                <a:lnTo>
                  <a:pt x="2049170" y="774700"/>
                </a:lnTo>
                <a:lnTo>
                  <a:pt x="2189835" y="774700"/>
                </a:lnTo>
                <a:lnTo>
                  <a:pt x="2262898" y="762000"/>
                </a:lnTo>
                <a:lnTo>
                  <a:pt x="2336965" y="762000"/>
                </a:lnTo>
                <a:lnTo>
                  <a:pt x="2307259" y="812800"/>
                </a:lnTo>
                <a:lnTo>
                  <a:pt x="2281974" y="863600"/>
                </a:lnTo>
                <a:lnTo>
                  <a:pt x="2261476" y="914400"/>
                </a:lnTo>
                <a:lnTo>
                  <a:pt x="2246096" y="965200"/>
                </a:lnTo>
                <a:lnTo>
                  <a:pt x="2232126" y="1003300"/>
                </a:lnTo>
                <a:lnTo>
                  <a:pt x="2222766" y="1054100"/>
                </a:lnTo>
                <a:lnTo>
                  <a:pt x="2217801" y="1092200"/>
                </a:lnTo>
                <a:lnTo>
                  <a:pt x="2217064" y="1143000"/>
                </a:lnTo>
                <a:lnTo>
                  <a:pt x="2220341" y="1181100"/>
                </a:lnTo>
                <a:lnTo>
                  <a:pt x="2227465" y="1219200"/>
                </a:lnTo>
                <a:lnTo>
                  <a:pt x="2238235" y="1257300"/>
                </a:lnTo>
                <a:lnTo>
                  <a:pt x="2252472" y="1295400"/>
                </a:lnTo>
                <a:lnTo>
                  <a:pt x="2269960" y="1320800"/>
                </a:lnTo>
                <a:lnTo>
                  <a:pt x="2290534" y="1358900"/>
                </a:lnTo>
                <a:lnTo>
                  <a:pt x="2340152" y="1409700"/>
                </a:lnTo>
                <a:lnTo>
                  <a:pt x="2368829" y="1435100"/>
                </a:lnTo>
                <a:lnTo>
                  <a:pt x="2399817" y="1460500"/>
                </a:lnTo>
                <a:lnTo>
                  <a:pt x="2432926" y="1485900"/>
                </a:lnTo>
                <a:lnTo>
                  <a:pt x="2467991" y="1511300"/>
                </a:lnTo>
                <a:lnTo>
                  <a:pt x="2504795" y="1536700"/>
                </a:lnTo>
                <a:lnTo>
                  <a:pt x="2543149" y="1562100"/>
                </a:lnTo>
                <a:lnTo>
                  <a:pt x="2582888" y="1574800"/>
                </a:lnTo>
                <a:lnTo>
                  <a:pt x="2623807" y="1600200"/>
                </a:lnTo>
                <a:lnTo>
                  <a:pt x="2665704" y="1612900"/>
                </a:lnTo>
                <a:lnTo>
                  <a:pt x="2708402" y="1638300"/>
                </a:lnTo>
                <a:lnTo>
                  <a:pt x="2751721" y="1651000"/>
                </a:lnTo>
                <a:lnTo>
                  <a:pt x="2795447" y="1676400"/>
                </a:lnTo>
                <a:lnTo>
                  <a:pt x="2970796" y="1727200"/>
                </a:lnTo>
                <a:lnTo>
                  <a:pt x="3069285" y="1765300"/>
                </a:lnTo>
                <a:lnTo>
                  <a:pt x="3123857" y="1778000"/>
                </a:lnTo>
                <a:lnTo>
                  <a:pt x="3177133" y="1803400"/>
                </a:lnTo>
                <a:lnTo>
                  <a:pt x="3228721" y="1816100"/>
                </a:lnTo>
                <a:lnTo>
                  <a:pt x="3278263" y="1841500"/>
                </a:lnTo>
                <a:lnTo>
                  <a:pt x="3325380" y="1866900"/>
                </a:lnTo>
                <a:lnTo>
                  <a:pt x="3369703" y="1879600"/>
                </a:lnTo>
                <a:lnTo>
                  <a:pt x="3410864" y="1905000"/>
                </a:lnTo>
                <a:lnTo>
                  <a:pt x="3421532" y="1912213"/>
                </a:lnTo>
                <a:lnTo>
                  <a:pt x="3126943" y="1893684"/>
                </a:lnTo>
                <a:lnTo>
                  <a:pt x="3112376" y="1895386"/>
                </a:lnTo>
                <a:lnTo>
                  <a:pt x="3100032" y="1902663"/>
                </a:lnTo>
                <a:lnTo>
                  <a:pt x="3091243" y="1914169"/>
                </a:lnTo>
                <a:lnTo>
                  <a:pt x="3087357" y="1928558"/>
                </a:lnTo>
                <a:lnTo>
                  <a:pt x="3089402" y="1943214"/>
                </a:lnTo>
                <a:lnTo>
                  <a:pt x="3096641" y="1955546"/>
                </a:lnTo>
                <a:lnTo>
                  <a:pt x="3107969" y="1964270"/>
                </a:lnTo>
                <a:lnTo>
                  <a:pt x="3122282" y="1968119"/>
                </a:lnTo>
                <a:lnTo>
                  <a:pt x="3602177" y="1998268"/>
                </a:lnTo>
                <a:lnTo>
                  <a:pt x="3602952" y="1998357"/>
                </a:lnTo>
                <a:lnTo>
                  <a:pt x="3604514" y="1998357"/>
                </a:lnTo>
                <a:lnTo>
                  <a:pt x="3614623" y="1996960"/>
                </a:lnTo>
                <a:lnTo>
                  <a:pt x="3623830" y="1992972"/>
                </a:lnTo>
                <a:lnTo>
                  <a:pt x="3631654" y="1986661"/>
                </a:lnTo>
                <a:lnTo>
                  <a:pt x="3637597" y="1978317"/>
                </a:lnTo>
                <a:lnTo>
                  <a:pt x="3641140" y="1968080"/>
                </a:lnTo>
                <a:lnTo>
                  <a:pt x="3641623" y="1957463"/>
                </a:lnTo>
                <a:close/>
              </a:path>
            </a:pathLst>
          </a:custGeom>
          <a:solidFill>
            <a:srgbClr val="A08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549949" y="347243"/>
            <a:ext cx="11033125" cy="2159000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sz="6200" spc="1080" dirty="0">
                <a:latin typeface="Cambria"/>
                <a:cs typeface="Cambria"/>
              </a:rPr>
              <a:t>ЗАБОРГОВАНІСТ</a:t>
            </a:r>
            <a:r>
              <a:rPr sz="6200" spc="340" dirty="0">
                <a:latin typeface="Cambria"/>
                <a:cs typeface="Cambria"/>
              </a:rPr>
              <a:t>Ь</a:t>
            </a:r>
            <a:endParaRPr sz="62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  <a:spcBef>
                <a:spcPts val="960"/>
              </a:spcBef>
              <a:tabLst>
                <a:tab pos="1290320" algn="l"/>
                <a:tab pos="7664450" algn="l"/>
              </a:tabLst>
            </a:pPr>
            <a:r>
              <a:rPr sz="6200" spc="1110" dirty="0">
                <a:latin typeface="Cambria"/>
                <a:cs typeface="Cambria"/>
              </a:rPr>
              <a:t>І</a:t>
            </a:r>
            <a:r>
              <a:rPr sz="6200" spc="370" dirty="0">
                <a:latin typeface="Cambria"/>
                <a:cs typeface="Cambria"/>
              </a:rPr>
              <a:t>З</a:t>
            </a:r>
            <a:r>
              <a:rPr sz="6200" dirty="0">
                <a:latin typeface="Cambria"/>
                <a:cs typeface="Cambria"/>
              </a:rPr>
              <a:t>	</a:t>
            </a:r>
            <a:r>
              <a:rPr sz="6200" spc="1100" dirty="0">
                <a:latin typeface="Cambria"/>
                <a:cs typeface="Cambria"/>
              </a:rPr>
              <a:t>ЗАРОБІТНО</a:t>
            </a:r>
            <a:r>
              <a:rPr sz="6200" spc="360" dirty="0">
                <a:latin typeface="Cambria"/>
                <a:cs typeface="Cambria"/>
              </a:rPr>
              <a:t>Ї</a:t>
            </a:r>
            <a:r>
              <a:rPr sz="6200" dirty="0">
                <a:latin typeface="Cambria"/>
                <a:cs typeface="Cambria"/>
              </a:rPr>
              <a:t>	</a:t>
            </a:r>
            <a:r>
              <a:rPr sz="6200" spc="1110" dirty="0">
                <a:latin typeface="Cambria"/>
                <a:cs typeface="Cambria"/>
              </a:rPr>
              <a:t>ПЛАТ</a:t>
            </a:r>
            <a:r>
              <a:rPr sz="6200" spc="370" dirty="0">
                <a:latin typeface="Cambria"/>
                <a:cs typeface="Cambria"/>
              </a:rPr>
              <a:t>И</a:t>
            </a:r>
            <a:endParaRPr sz="620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41706" y="3501679"/>
            <a:ext cx="13454380" cy="142557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1285" algn="ctr">
              <a:lnSpc>
                <a:spcPct val="100000"/>
              </a:lnSpc>
              <a:spcBef>
                <a:spcPts val="530"/>
              </a:spcBef>
              <a:tabLst>
                <a:tab pos="4969510" algn="l"/>
              </a:tabLst>
            </a:pPr>
            <a:r>
              <a:rPr sz="2700" b="1" spc="625" dirty="0">
                <a:latin typeface="Tahoma"/>
                <a:cs typeface="Tahoma"/>
              </a:rPr>
              <a:t>C</a:t>
            </a:r>
            <a:r>
              <a:rPr sz="2700" b="1" spc="625" dirty="0">
                <a:latin typeface="Courier New"/>
                <a:cs typeface="Courier New"/>
              </a:rPr>
              <a:t>ТАНОМ</a:t>
            </a:r>
            <a:r>
              <a:rPr sz="2700" b="1" spc="-325" dirty="0">
                <a:latin typeface="Courier New"/>
                <a:cs typeface="Courier New"/>
              </a:rPr>
              <a:t> </a:t>
            </a:r>
            <a:r>
              <a:rPr sz="2700" b="1" spc="500" dirty="0">
                <a:latin typeface="Courier New"/>
                <a:cs typeface="Courier New"/>
              </a:rPr>
              <a:t>НА</a:t>
            </a:r>
            <a:r>
              <a:rPr sz="2700" b="1" spc="-320" dirty="0">
                <a:latin typeface="Courier New"/>
                <a:cs typeface="Courier New"/>
              </a:rPr>
              <a:t> </a:t>
            </a:r>
            <a:r>
              <a:rPr sz="2700" b="1" spc="-265" dirty="0">
                <a:latin typeface="Tahoma"/>
                <a:cs typeface="Tahoma"/>
              </a:rPr>
              <a:t>31</a:t>
            </a:r>
            <a:r>
              <a:rPr sz="2700" b="1" spc="-465" dirty="0">
                <a:latin typeface="Tahoma"/>
                <a:cs typeface="Tahoma"/>
              </a:rPr>
              <a:t> </a:t>
            </a:r>
            <a:r>
              <a:rPr sz="2700" b="1" spc="-204" dirty="0">
                <a:latin typeface="Tahoma"/>
                <a:cs typeface="Tahoma"/>
              </a:rPr>
              <a:t>.</a:t>
            </a:r>
            <a:r>
              <a:rPr sz="2700" b="1" spc="-465" dirty="0">
                <a:latin typeface="Tahoma"/>
                <a:cs typeface="Tahoma"/>
              </a:rPr>
              <a:t> </a:t>
            </a:r>
            <a:r>
              <a:rPr sz="2700" b="1" spc="-204" dirty="0">
                <a:latin typeface="Tahoma"/>
                <a:cs typeface="Tahoma"/>
              </a:rPr>
              <a:t>12</a:t>
            </a:r>
            <a:r>
              <a:rPr sz="2700" b="1" spc="-465" dirty="0">
                <a:latin typeface="Tahoma"/>
                <a:cs typeface="Tahoma"/>
              </a:rPr>
              <a:t> </a:t>
            </a:r>
            <a:r>
              <a:rPr sz="2700" b="1" spc="-204" dirty="0">
                <a:latin typeface="Tahoma"/>
                <a:cs typeface="Tahoma"/>
              </a:rPr>
              <a:t>.</a:t>
            </a:r>
            <a:r>
              <a:rPr sz="2700" b="1" spc="-465" dirty="0">
                <a:latin typeface="Tahoma"/>
                <a:cs typeface="Tahoma"/>
              </a:rPr>
              <a:t> </a:t>
            </a:r>
            <a:r>
              <a:rPr sz="2700" b="1" spc="155" dirty="0">
                <a:latin typeface="Tahoma"/>
                <a:cs typeface="Tahoma"/>
              </a:rPr>
              <a:t>2023</a:t>
            </a:r>
            <a:r>
              <a:rPr sz="2700" b="1" dirty="0">
                <a:latin typeface="Tahoma"/>
                <a:cs typeface="Tahoma"/>
              </a:rPr>
              <a:t>	</a:t>
            </a:r>
            <a:r>
              <a:rPr sz="2700" b="1" spc="434" dirty="0">
                <a:latin typeface="Courier New"/>
                <a:cs typeface="Courier New"/>
              </a:rPr>
              <a:t>ЗАБОРГОВАНІСТЬ</a:t>
            </a:r>
            <a:r>
              <a:rPr sz="2700" b="1" spc="-340" dirty="0">
                <a:latin typeface="Courier New"/>
                <a:cs typeface="Courier New"/>
              </a:rPr>
              <a:t> </a:t>
            </a:r>
            <a:r>
              <a:rPr sz="2700" b="1" spc="-65" dirty="0">
                <a:latin typeface="Courier New"/>
                <a:cs typeface="Courier New"/>
              </a:rPr>
              <a:t>ІЗ</a:t>
            </a:r>
            <a:r>
              <a:rPr sz="2700" b="1" spc="-330" dirty="0">
                <a:latin typeface="Courier New"/>
                <a:cs typeface="Courier New"/>
              </a:rPr>
              <a:t> </a:t>
            </a:r>
            <a:r>
              <a:rPr sz="2700" b="1" spc="605" dirty="0">
                <a:latin typeface="Courier New"/>
                <a:cs typeface="Courier New"/>
              </a:rPr>
              <a:t>ВИПЛАТИ</a:t>
            </a:r>
            <a:endParaRPr sz="270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434"/>
              </a:spcBef>
              <a:tabLst>
                <a:tab pos="7195184" algn="l"/>
              </a:tabLst>
            </a:pPr>
            <a:r>
              <a:rPr sz="2700" b="1" spc="370" dirty="0">
                <a:latin typeface="Courier New"/>
                <a:cs typeface="Courier New"/>
              </a:rPr>
              <a:t>ЗАРОБІТНОЇ</a:t>
            </a:r>
            <a:r>
              <a:rPr sz="2700" b="1" spc="-335" dirty="0">
                <a:latin typeface="Courier New"/>
                <a:cs typeface="Courier New"/>
              </a:rPr>
              <a:t> </a:t>
            </a:r>
            <a:r>
              <a:rPr sz="2700" b="1" spc="570" dirty="0">
                <a:latin typeface="Courier New"/>
                <a:cs typeface="Courier New"/>
              </a:rPr>
              <a:t>ПЛАТИ</a:t>
            </a:r>
            <a:r>
              <a:rPr sz="2700" b="1" spc="-335" dirty="0">
                <a:latin typeface="Courier New"/>
                <a:cs typeface="Courier New"/>
              </a:rPr>
              <a:t> </a:t>
            </a:r>
            <a:r>
              <a:rPr sz="2700" b="1" spc="560" dirty="0">
                <a:latin typeface="Courier New"/>
                <a:cs typeface="Courier New"/>
              </a:rPr>
              <a:t>НАЯВНА</a:t>
            </a:r>
            <a:r>
              <a:rPr sz="2700" b="1" spc="-335" dirty="0">
                <a:latin typeface="Courier New"/>
                <a:cs typeface="Courier New"/>
              </a:rPr>
              <a:t> </a:t>
            </a:r>
            <a:r>
              <a:rPr sz="2700" b="1" spc="500" dirty="0">
                <a:latin typeface="Courier New"/>
                <a:cs typeface="Courier New"/>
              </a:rPr>
              <a:t>НА</a:t>
            </a:r>
            <a:r>
              <a:rPr sz="2700" b="1" spc="-330" dirty="0">
                <a:latin typeface="Courier New"/>
                <a:cs typeface="Courier New"/>
              </a:rPr>
              <a:t> </a:t>
            </a:r>
            <a:r>
              <a:rPr sz="2700" b="1" spc="-50" dirty="0">
                <a:latin typeface="Tahoma"/>
                <a:cs typeface="Tahoma"/>
              </a:rPr>
              <a:t>4</a:t>
            </a:r>
            <a:r>
              <a:rPr sz="2700" b="1" dirty="0">
                <a:latin typeface="Tahoma"/>
                <a:cs typeface="Tahoma"/>
              </a:rPr>
              <a:t>	</a:t>
            </a:r>
            <a:r>
              <a:rPr sz="2700" b="1" spc="610" dirty="0">
                <a:latin typeface="Courier New"/>
                <a:cs typeface="Courier New"/>
              </a:rPr>
              <a:t>ЕКОНОМІЧНО</a:t>
            </a:r>
            <a:r>
              <a:rPr sz="2700" b="1" spc="-320" dirty="0">
                <a:latin typeface="Courier New"/>
                <a:cs typeface="Courier New"/>
              </a:rPr>
              <a:t> </a:t>
            </a:r>
            <a:r>
              <a:rPr sz="2700" b="1" spc="570" dirty="0">
                <a:latin typeface="Courier New"/>
                <a:cs typeface="Courier New"/>
              </a:rPr>
              <a:t>АКТИВНИХ</a:t>
            </a:r>
            <a:endParaRPr sz="270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434"/>
              </a:spcBef>
              <a:tabLst>
                <a:tab pos="11473180" algn="l"/>
                <a:tab pos="12546965" algn="l"/>
              </a:tabLst>
            </a:pPr>
            <a:r>
              <a:rPr sz="2700" b="1" spc="535" dirty="0">
                <a:latin typeface="Courier New"/>
                <a:cs typeface="Courier New"/>
              </a:rPr>
              <a:t>ПІДПРИЄМСТВАХ</a:t>
            </a:r>
            <a:r>
              <a:rPr sz="2700" b="1" spc="-320" dirty="0">
                <a:latin typeface="Courier New"/>
                <a:cs typeface="Courier New"/>
              </a:rPr>
              <a:t> </a:t>
            </a:r>
            <a:r>
              <a:rPr sz="2700" b="1" spc="605" dirty="0">
                <a:latin typeface="Courier New"/>
                <a:cs typeface="Courier New"/>
              </a:rPr>
              <a:t>РАЙОНУ</a:t>
            </a:r>
            <a:r>
              <a:rPr sz="2700" b="1" spc="-320" dirty="0">
                <a:latin typeface="Courier New"/>
                <a:cs typeface="Courier New"/>
              </a:rPr>
              <a:t> </a:t>
            </a:r>
            <a:r>
              <a:rPr sz="2700" b="1" spc="500" dirty="0">
                <a:latin typeface="Courier New"/>
                <a:cs typeface="Courier New"/>
              </a:rPr>
              <a:t>НА</a:t>
            </a:r>
            <a:r>
              <a:rPr sz="2700" b="1" spc="-320" dirty="0">
                <a:latin typeface="Courier New"/>
                <a:cs typeface="Courier New"/>
              </a:rPr>
              <a:t> </a:t>
            </a:r>
            <a:r>
              <a:rPr sz="2700" b="1" spc="480" dirty="0">
                <a:latin typeface="Courier New"/>
                <a:cs typeface="Courier New"/>
              </a:rPr>
              <a:t>ЗАГАЛЬНУ</a:t>
            </a:r>
            <a:r>
              <a:rPr sz="2700" b="1" spc="-315" dirty="0">
                <a:latin typeface="Courier New"/>
                <a:cs typeface="Courier New"/>
              </a:rPr>
              <a:t> </a:t>
            </a:r>
            <a:r>
              <a:rPr sz="2700" b="1" spc="575" dirty="0">
                <a:latin typeface="Courier New"/>
                <a:cs typeface="Courier New"/>
              </a:rPr>
              <a:t>СУМУ</a:t>
            </a:r>
            <a:r>
              <a:rPr sz="2700" b="1" spc="-320" dirty="0">
                <a:latin typeface="Courier New"/>
                <a:cs typeface="Courier New"/>
              </a:rPr>
              <a:t> </a:t>
            </a:r>
            <a:r>
              <a:rPr sz="2700" b="1" spc="229" dirty="0">
                <a:latin typeface="Tahoma"/>
                <a:cs typeface="Tahoma"/>
              </a:rPr>
              <a:t>8036</a:t>
            </a:r>
            <a:r>
              <a:rPr sz="2700" b="1" spc="-465" dirty="0">
                <a:latin typeface="Tahoma"/>
                <a:cs typeface="Tahoma"/>
              </a:rPr>
              <a:t> </a:t>
            </a:r>
            <a:r>
              <a:rPr sz="2700" b="1" spc="-210" dirty="0">
                <a:latin typeface="Tahoma"/>
                <a:cs typeface="Tahoma"/>
              </a:rPr>
              <a:t>,</a:t>
            </a:r>
            <a:r>
              <a:rPr sz="2700" b="1" spc="-465" dirty="0">
                <a:latin typeface="Tahoma"/>
                <a:cs typeface="Tahoma"/>
              </a:rPr>
              <a:t> </a:t>
            </a:r>
            <a:r>
              <a:rPr sz="2700" b="1" spc="-50" dirty="0">
                <a:latin typeface="Tahoma"/>
                <a:cs typeface="Tahoma"/>
              </a:rPr>
              <a:t>4</a:t>
            </a:r>
            <a:r>
              <a:rPr sz="2700" b="1" dirty="0">
                <a:latin typeface="Tahoma"/>
                <a:cs typeface="Tahoma"/>
              </a:rPr>
              <a:t>	</a:t>
            </a:r>
            <a:r>
              <a:rPr sz="2700" b="1" spc="330" dirty="0">
                <a:latin typeface="Courier New"/>
                <a:cs typeface="Courier New"/>
              </a:rPr>
              <a:t>ТИС</a:t>
            </a:r>
            <a:r>
              <a:rPr sz="2700" b="1" spc="330" dirty="0">
                <a:latin typeface="Tahoma"/>
                <a:cs typeface="Tahoma"/>
              </a:rPr>
              <a:t>.</a:t>
            </a:r>
            <a:r>
              <a:rPr sz="2700" b="1" dirty="0">
                <a:latin typeface="Tahoma"/>
                <a:cs typeface="Tahoma"/>
              </a:rPr>
              <a:t>	</a:t>
            </a:r>
            <a:r>
              <a:rPr sz="2700" b="1" spc="270" dirty="0">
                <a:latin typeface="Courier New"/>
                <a:cs typeface="Courier New"/>
              </a:rPr>
              <a:t>ГРН</a:t>
            </a:r>
            <a:r>
              <a:rPr sz="2700" b="1" spc="270" dirty="0">
                <a:latin typeface="Tahoma"/>
                <a:cs typeface="Tahoma"/>
              </a:rPr>
              <a:t>.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2967" y="5485907"/>
            <a:ext cx="7974965" cy="1958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3300"/>
              </a:lnSpc>
              <a:spcBef>
                <a:spcPts val="95"/>
              </a:spcBef>
            </a:pPr>
            <a:r>
              <a:rPr sz="1600" b="1" spc="105" dirty="0">
                <a:solidFill>
                  <a:srgbClr val="FFFFFF"/>
                </a:solidFill>
                <a:latin typeface="Courier New"/>
                <a:cs typeface="Courier New"/>
              </a:rPr>
              <a:t>У</a:t>
            </a:r>
            <a:r>
              <a:rPr sz="1600" b="1" spc="-19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100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sz="1600" b="1" spc="3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220" dirty="0">
                <a:solidFill>
                  <a:srgbClr val="FFFFFF"/>
                </a:solidFill>
                <a:latin typeface="Courier New"/>
                <a:cs typeface="Courier New"/>
              </a:rPr>
              <a:t>РОЦІ</a:t>
            </a:r>
            <a:r>
              <a:rPr sz="16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325" dirty="0">
                <a:solidFill>
                  <a:srgbClr val="FFFFFF"/>
                </a:solidFill>
                <a:latin typeface="Courier New"/>
                <a:cs typeface="Courier New"/>
              </a:rPr>
              <a:t>ПРОВЕДЕНО</a:t>
            </a:r>
            <a:r>
              <a:rPr sz="16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1600" b="1" spc="3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280" dirty="0">
                <a:solidFill>
                  <a:srgbClr val="FFFFFF"/>
                </a:solidFill>
                <a:latin typeface="Courier New"/>
                <a:cs typeface="Courier New"/>
              </a:rPr>
              <a:t>ЗАСІДАННЯ</a:t>
            </a:r>
            <a:r>
              <a:rPr sz="16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340" dirty="0">
                <a:solidFill>
                  <a:srgbClr val="FFFFFF"/>
                </a:solidFill>
                <a:latin typeface="Courier New"/>
                <a:cs typeface="Courier New"/>
              </a:rPr>
              <a:t>ТИМЧАСОВОЇ</a:t>
            </a:r>
            <a:r>
              <a:rPr sz="16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165" dirty="0">
                <a:solidFill>
                  <a:srgbClr val="FFFFFF"/>
                </a:solidFill>
                <a:latin typeface="Courier New"/>
                <a:cs typeface="Courier New"/>
              </a:rPr>
              <a:t>КОМІСІЇ</a:t>
            </a:r>
            <a:r>
              <a:rPr sz="16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25" dirty="0">
                <a:solidFill>
                  <a:srgbClr val="FFFFFF"/>
                </a:solidFill>
                <a:latin typeface="Courier New"/>
                <a:cs typeface="Courier New"/>
              </a:rPr>
              <a:t>З </a:t>
            </a:r>
            <a:r>
              <a:rPr sz="1600" b="1" spc="330" dirty="0">
                <a:solidFill>
                  <a:srgbClr val="FFFFFF"/>
                </a:solidFill>
                <a:latin typeface="Courier New"/>
                <a:cs typeface="Courier New"/>
              </a:rPr>
              <a:t>ПИТАНЬ</a:t>
            </a:r>
            <a:r>
              <a:rPr sz="16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385" dirty="0">
                <a:solidFill>
                  <a:srgbClr val="FFFFFF"/>
                </a:solidFill>
                <a:latin typeface="Courier New"/>
                <a:cs typeface="Courier New"/>
              </a:rPr>
              <a:t>ПОГАШЕННЯ</a:t>
            </a:r>
            <a:r>
              <a:rPr sz="16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280" dirty="0">
                <a:solidFill>
                  <a:srgbClr val="FFFFFF"/>
                </a:solidFill>
                <a:latin typeface="Courier New"/>
                <a:cs typeface="Courier New"/>
              </a:rPr>
              <a:t>ЗАБОРГОВАНОСТІ</a:t>
            </a:r>
            <a:r>
              <a:rPr sz="16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-30" dirty="0">
                <a:solidFill>
                  <a:srgbClr val="FFFFFF"/>
                </a:solidFill>
                <a:latin typeface="Courier New"/>
                <a:cs typeface="Courier New"/>
              </a:rPr>
              <a:t>ІЗ</a:t>
            </a:r>
            <a:r>
              <a:rPr sz="16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220" dirty="0">
                <a:solidFill>
                  <a:srgbClr val="FFFFFF"/>
                </a:solidFill>
                <a:latin typeface="Courier New"/>
                <a:cs typeface="Courier New"/>
              </a:rPr>
              <a:t>ЗАРОБІТНОЇ</a:t>
            </a:r>
            <a:r>
              <a:rPr sz="16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330" dirty="0">
                <a:solidFill>
                  <a:srgbClr val="FFFFFF"/>
                </a:solidFill>
                <a:latin typeface="Courier New"/>
                <a:cs typeface="Courier New"/>
              </a:rPr>
              <a:t>ПЛАТИ </a:t>
            </a:r>
            <a:r>
              <a:rPr sz="1600" b="1" spc="-175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1600" b="1" spc="-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400" dirty="0">
                <a:solidFill>
                  <a:srgbClr val="FFFFFF"/>
                </a:solidFill>
                <a:latin typeface="Courier New"/>
                <a:cs typeface="Courier New"/>
              </a:rPr>
              <a:t>ГРОШОВОГО</a:t>
            </a:r>
            <a:r>
              <a:rPr sz="16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245" dirty="0">
                <a:solidFill>
                  <a:srgbClr val="FFFFFF"/>
                </a:solidFill>
                <a:latin typeface="Courier New"/>
                <a:cs typeface="Courier New"/>
              </a:rPr>
              <a:t>ЗАБЕЗПЕЧЕННЯ</a:t>
            </a:r>
            <a:r>
              <a:rPr sz="1600" b="1" spc="245" dirty="0">
                <a:solidFill>
                  <a:srgbClr val="FFFFFF"/>
                </a:solidFill>
                <a:latin typeface="Tahoma"/>
                <a:cs typeface="Tahoma"/>
              </a:rPr>
              <a:t>),</a:t>
            </a:r>
            <a:r>
              <a:rPr sz="1600" b="1" spc="3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220" dirty="0">
                <a:solidFill>
                  <a:srgbClr val="FFFFFF"/>
                </a:solidFill>
                <a:latin typeface="Courier New"/>
                <a:cs typeface="Courier New"/>
              </a:rPr>
              <a:t>ПЕНСІЙ</a:t>
            </a:r>
            <a:r>
              <a:rPr sz="1600" b="1" spc="22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600" b="1" spc="3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290" dirty="0">
                <a:solidFill>
                  <a:srgbClr val="FFFFFF"/>
                </a:solidFill>
                <a:latin typeface="Courier New"/>
                <a:cs typeface="Courier New"/>
              </a:rPr>
              <a:t>СТИПЕНДІЙ</a:t>
            </a:r>
            <a:r>
              <a:rPr sz="16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150" dirty="0">
                <a:solidFill>
                  <a:srgbClr val="FFFFFF"/>
                </a:solidFill>
                <a:latin typeface="Courier New"/>
                <a:cs typeface="Courier New"/>
              </a:rPr>
              <a:t>ТА</a:t>
            </a:r>
            <a:r>
              <a:rPr sz="16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375" dirty="0">
                <a:solidFill>
                  <a:srgbClr val="FFFFFF"/>
                </a:solidFill>
                <a:latin typeface="Courier New"/>
                <a:cs typeface="Courier New"/>
              </a:rPr>
              <a:t>ІНШИХ </a:t>
            </a:r>
            <a:r>
              <a:rPr sz="1600" b="1" spc="320" dirty="0">
                <a:solidFill>
                  <a:srgbClr val="FFFFFF"/>
                </a:solidFill>
                <a:latin typeface="Courier New"/>
                <a:cs typeface="Courier New"/>
              </a:rPr>
              <a:t>СОЦІАЛЬНИХ</a:t>
            </a:r>
            <a:r>
              <a:rPr sz="16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330" dirty="0">
                <a:solidFill>
                  <a:srgbClr val="FFFFFF"/>
                </a:solidFill>
                <a:latin typeface="Courier New"/>
                <a:cs typeface="Courier New"/>
              </a:rPr>
              <a:t>ВИПЛАТ</a:t>
            </a:r>
            <a:r>
              <a:rPr sz="16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350" dirty="0">
                <a:solidFill>
                  <a:srgbClr val="FFFFFF"/>
                </a:solidFill>
                <a:latin typeface="Courier New"/>
                <a:cs typeface="Courier New"/>
              </a:rPr>
              <a:t>ПІДПРИЄМСТВАМИ</a:t>
            </a:r>
            <a:r>
              <a:rPr sz="1600" b="1" spc="3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600" b="1" spc="3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375" dirty="0">
                <a:solidFill>
                  <a:srgbClr val="FFFFFF"/>
                </a:solidFill>
                <a:latin typeface="Courier New"/>
                <a:cs typeface="Courier New"/>
              </a:rPr>
              <a:t>УСТАНОВАМИ</a:t>
            </a:r>
            <a:r>
              <a:rPr sz="16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125" dirty="0">
                <a:solidFill>
                  <a:srgbClr val="FFFFFF"/>
                </a:solidFill>
                <a:latin typeface="Courier New"/>
                <a:cs typeface="Courier New"/>
              </a:rPr>
              <a:t>ТА</a:t>
            </a:r>
            <a:endParaRPr sz="1600">
              <a:latin typeface="Courier New"/>
              <a:cs typeface="Courier New"/>
            </a:endParaRPr>
          </a:p>
          <a:p>
            <a:pPr marL="98425" marR="90170" algn="ctr">
              <a:lnSpc>
                <a:spcPct val="113300"/>
              </a:lnSpc>
            </a:pPr>
            <a:r>
              <a:rPr sz="1600" b="1" spc="295" dirty="0">
                <a:solidFill>
                  <a:srgbClr val="FFFFFF"/>
                </a:solidFill>
                <a:latin typeface="Courier New"/>
                <a:cs typeface="Courier New"/>
              </a:rPr>
              <a:t>ОРГАНІЗАЦІЯМИ</a:t>
            </a:r>
            <a:r>
              <a:rPr sz="16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305" dirty="0">
                <a:solidFill>
                  <a:srgbClr val="FFFFFF"/>
                </a:solidFill>
                <a:latin typeface="Courier New"/>
                <a:cs typeface="Courier New"/>
              </a:rPr>
              <a:t>ПОДІЛЬСЬКОГО</a:t>
            </a:r>
            <a:r>
              <a:rPr sz="16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365" dirty="0">
                <a:solidFill>
                  <a:srgbClr val="FFFFFF"/>
                </a:solidFill>
                <a:latin typeface="Courier New"/>
                <a:cs typeface="Courier New"/>
              </a:rPr>
              <a:t>РАЙОНУ</a:t>
            </a:r>
            <a:r>
              <a:rPr sz="16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315" dirty="0">
                <a:solidFill>
                  <a:srgbClr val="FFFFFF"/>
                </a:solidFill>
                <a:latin typeface="Courier New"/>
                <a:cs typeface="Courier New"/>
              </a:rPr>
              <a:t>М</a:t>
            </a:r>
            <a:r>
              <a:rPr sz="1600" b="1" spc="315" dirty="0">
                <a:solidFill>
                  <a:srgbClr val="FFFFFF"/>
                </a:solidFill>
                <a:latin typeface="Tahoma"/>
                <a:cs typeface="Tahoma"/>
              </a:rPr>
              <a:t>. </a:t>
            </a:r>
            <a:r>
              <a:rPr sz="1600" b="1" spc="280" dirty="0">
                <a:solidFill>
                  <a:srgbClr val="FFFFFF"/>
                </a:solidFill>
                <a:latin typeface="Courier New"/>
                <a:cs typeface="Courier New"/>
              </a:rPr>
              <a:t>КИЄВА</a:t>
            </a:r>
            <a:r>
              <a:rPr sz="1600" b="1" spc="28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600" b="1" spc="3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300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6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295" dirty="0">
                <a:solidFill>
                  <a:srgbClr val="FFFFFF"/>
                </a:solidFill>
                <a:latin typeface="Courier New"/>
                <a:cs typeface="Courier New"/>
              </a:rPr>
              <a:t>ЯКИХ </a:t>
            </a:r>
            <a:r>
              <a:rPr sz="1600" b="1" spc="320" dirty="0">
                <a:solidFill>
                  <a:srgbClr val="FFFFFF"/>
                </a:solidFill>
                <a:latin typeface="Courier New"/>
                <a:cs typeface="Courier New"/>
              </a:rPr>
              <a:t>БУЛО</a:t>
            </a:r>
            <a:r>
              <a:rPr sz="160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330" dirty="0">
                <a:solidFill>
                  <a:srgbClr val="FFFFFF"/>
                </a:solidFill>
                <a:latin typeface="Courier New"/>
                <a:cs typeface="Courier New"/>
              </a:rPr>
              <a:t>ЗАСЛУХАНО</a:t>
            </a:r>
            <a:r>
              <a:rPr sz="160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12</a:t>
            </a:r>
            <a:r>
              <a:rPr sz="1600" b="1" spc="25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210" dirty="0">
                <a:solidFill>
                  <a:srgbClr val="FFFFFF"/>
                </a:solidFill>
                <a:latin typeface="Courier New"/>
                <a:cs typeface="Courier New"/>
              </a:rPr>
              <a:t>КЕРІВНИКІВ</a:t>
            </a:r>
            <a:r>
              <a:rPr sz="160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320" dirty="0">
                <a:solidFill>
                  <a:srgbClr val="FFFFFF"/>
                </a:solidFill>
                <a:latin typeface="Courier New"/>
                <a:cs typeface="Courier New"/>
              </a:rPr>
              <a:t>ПІДПРИЄМСТВ</a:t>
            </a:r>
            <a:r>
              <a:rPr sz="160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325" dirty="0">
                <a:solidFill>
                  <a:srgbClr val="FFFFFF"/>
                </a:solidFill>
                <a:latin typeface="Courier New"/>
                <a:cs typeface="Courier New"/>
              </a:rPr>
              <a:t>БОРЖНИКІВ </a:t>
            </a:r>
            <a:r>
              <a:rPr sz="1600" b="1" spc="315" dirty="0">
                <a:solidFill>
                  <a:srgbClr val="FFFFFF"/>
                </a:solidFill>
                <a:latin typeface="Courier New"/>
                <a:cs typeface="Courier New"/>
              </a:rPr>
              <a:t>РАЙОНУ</a:t>
            </a:r>
            <a:r>
              <a:rPr sz="1600" b="1" spc="31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66953" y="8721221"/>
            <a:ext cx="7161530" cy="1111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88900" algn="ctr">
              <a:lnSpc>
                <a:spcPct val="113100"/>
              </a:lnSpc>
              <a:spcBef>
                <a:spcPts val="90"/>
              </a:spcBef>
              <a:tabLst>
                <a:tab pos="979805" algn="l"/>
                <a:tab pos="1823720" algn="l"/>
              </a:tabLst>
            </a:pPr>
            <a:r>
              <a:rPr sz="2100" b="1" spc="585" dirty="0">
                <a:solidFill>
                  <a:srgbClr val="FFFFFF"/>
                </a:solidFill>
                <a:latin typeface="Courier New"/>
                <a:cs typeface="Courier New"/>
              </a:rPr>
              <a:t>ЗМЕНШЕНО</a:t>
            </a:r>
            <a:r>
              <a:rPr sz="2100" b="1" spc="-254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00" b="1" spc="355" dirty="0">
                <a:solidFill>
                  <a:srgbClr val="FFFFFF"/>
                </a:solidFill>
                <a:latin typeface="Courier New"/>
                <a:cs typeface="Courier New"/>
              </a:rPr>
              <a:t>ЗАБОРГОВАНІСТЬ</a:t>
            </a:r>
            <a:r>
              <a:rPr sz="2100" b="1" spc="-2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00" b="1" spc="-20" dirty="0">
                <a:solidFill>
                  <a:srgbClr val="FFFFFF"/>
                </a:solidFill>
                <a:latin typeface="Courier New"/>
                <a:cs typeface="Courier New"/>
              </a:rPr>
              <a:t>ІЗ</a:t>
            </a:r>
            <a:r>
              <a:rPr sz="2100" b="1" spc="-2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00" b="1" spc="484" dirty="0">
                <a:solidFill>
                  <a:srgbClr val="FFFFFF"/>
                </a:solidFill>
                <a:latin typeface="Courier New"/>
                <a:cs typeface="Courier New"/>
              </a:rPr>
              <a:t>ВИПЛАТИ </a:t>
            </a:r>
            <a:r>
              <a:rPr sz="2100" b="1" spc="305" dirty="0">
                <a:solidFill>
                  <a:srgbClr val="FFFFFF"/>
                </a:solidFill>
                <a:latin typeface="Courier New"/>
                <a:cs typeface="Courier New"/>
              </a:rPr>
              <a:t>ЗАРОБІТНОЇ</a:t>
            </a:r>
            <a:r>
              <a:rPr sz="2100" b="1" spc="-2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00" b="1" spc="459" dirty="0">
                <a:solidFill>
                  <a:srgbClr val="FFFFFF"/>
                </a:solidFill>
                <a:latin typeface="Courier New"/>
                <a:cs typeface="Courier New"/>
              </a:rPr>
              <a:t>ПЛАТИ</a:t>
            </a:r>
            <a:r>
              <a:rPr sz="210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00" b="1" spc="409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210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00" b="1" spc="390" dirty="0">
                <a:solidFill>
                  <a:srgbClr val="FFFFFF"/>
                </a:solidFill>
                <a:latin typeface="Courier New"/>
                <a:cs typeface="Courier New"/>
              </a:rPr>
              <a:t>ЗАГАЛЬНУ</a:t>
            </a:r>
            <a:r>
              <a:rPr sz="2100" b="1" spc="-2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00" b="1" spc="475" dirty="0">
                <a:solidFill>
                  <a:srgbClr val="FFFFFF"/>
                </a:solidFill>
                <a:latin typeface="Courier New"/>
                <a:cs typeface="Courier New"/>
              </a:rPr>
              <a:t>СУМУ</a:t>
            </a:r>
            <a:r>
              <a:rPr sz="210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00" b="1" spc="140" dirty="0">
                <a:solidFill>
                  <a:srgbClr val="FFFFFF"/>
                </a:solidFill>
                <a:latin typeface="Tahoma"/>
                <a:cs typeface="Tahoma"/>
              </a:rPr>
              <a:t>50 </a:t>
            </a:r>
            <a:r>
              <a:rPr sz="2100" b="1" spc="90" dirty="0">
                <a:solidFill>
                  <a:srgbClr val="FFFFFF"/>
                </a:solidFill>
                <a:latin typeface="Tahoma"/>
                <a:cs typeface="Tahoma"/>
              </a:rPr>
              <a:t>743</a:t>
            </a:r>
            <a:r>
              <a:rPr sz="2100" b="1" spc="-3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b="1" spc="-16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2100" b="1" spc="-3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b="1" spc="-50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r>
              <a:rPr sz="21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100" b="1" spc="270" dirty="0">
                <a:solidFill>
                  <a:srgbClr val="FFFFFF"/>
                </a:solidFill>
                <a:latin typeface="Courier New"/>
                <a:cs typeface="Courier New"/>
              </a:rPr>
              <a:t>ТИС</a:t>
            </a:r>
            <a:r>
              <a:rPr sz="2100" b="1" spc="27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21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100" b="1" spc="225" dirty="0">
                <a:solidFill>
                  <a:srgbClr val="FFFFFF"/>
                </a:solidFill>
                <a:latin typeface="Courier New"/>
                <a:cs typeface="Courier New"/>
              </a:rPr>
              <a:t>ГРН</a:t>
            </a:r>
            <a:r>
              <a:rPr sz="2100" b="1" spc="22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2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1920"/>
            <a:chOff x="0" y="0"/>
            <a:chExt cx="18288000" cy="10281920"/>
          </a:xfrm>
        </p:grpSpPr>
        <p:sp>
          <p:nvSpPr>
            <p:cNvPr id="3" name="object 3"/>
            <p:cNvSpPr/>
            <p:nvPr/>
          </p:nvSpPr>
          <p:spPr>
            <a:xfrm>
              <a:off x="1722758" y="1028700"/>
              <a:ext cx="16565244" cy="1356360"/>
            </a:xfrm>
            <a:custGeom>
              <a:avLst/>
              <a:gdLst/>
              <a:ahLst/>
              <a:cxnLst/>
              <a:rect l="l" t="t" r="r" b="b"/>
              <a:pathLst>
                <a:path w="16565244" h="1356360">
                  <a:moveTo>
                    <a:pt x="0" y="0"/>
                  </a:moveTo>
                  <a:lnTo>
                    <a:pt x="16565240" y="0"/>
                  </a:lnTo>
                  <a:lnTo>
                    <a:pt x="16565240" y="1355866"/>
                  </a:lnTo>
                  <a:lnTo>
                    <a:pt x="0" y="13558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60567" y="0"/>
              <a:ext cx="2657474" cy="341947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5316220" cy="10281920"/>
            </a:xfrm>
            <a:custGeom>
              <a:avLst/>
              <a:gdLst/>
              <a:ahLst/>
              <a:cxnLst/>
              <a:rect l="l" t="t" r="r" b="b"/>
              <a:pathLst>
                <a:path w="5316220" h="10281920">
                  <a:moveTo>
                    <a:pt x="0" y="10281303"/>
                  </a:moveTo>
                  <a:lnTo>
                    <a:pt x="0" y="0"/>
                  </a:lnTo>
                  <a:lnTo>
                    <a:pt x="5315882" y="0"/>
                  </a:lnTo>
                  <a:lnTo>
                    <a:pt x="5315882" y="10281303"/>
                  </a:lnTo>
                  <a:lnTo>
                    <a:pt x="0" y="10281303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869" y="0"/>
              <a:ext cx="4983658" cy="498365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715000" y="2976713"/>
            <a:ext cx="10490835" cy="2942922"/>
          </a:xfrm>
          <a:prstGeom prst="rect">
            <a:avLst/>
          </a:prstGeom>
          <a:solidFill>
            <a:srgbClr val="3F3C2E">
              <a:alpha val="83999"/>
            </a:srgbClr>
          </a:solidFill>
        </p:spPr>
        <p:txBody>
          <a:bodyPr vert="horz" wrap="square" lIns="0" tIns="210820" rIns="0" bIns="0" rtlCol="0">
            <a:spAutoFit/>
          </a:bodyPr>
          <a:lstStyle/>
          <a:p>
            <a:pPr marL="274320" marR="622300">
              <a:lnSpc>
                <a:spcPct val="113900"/>
              </a:lnSpc>
              <a:spcBef>
                <a:spcPts val="1660"/>
              </a:spcBef>
            </a:pPr>
            <a:r>
              <a:rPr lang="uk-UA" sz="2250" b="1" spc="175" dirty="0">
                <a:solidFill>
                  <a:srgbClr val="FFFFFF"/>
                </a:solidFill>
                <a:latin typeface="Cambria"/>
                <a:cs typeface="Cambria"/>
              </a:rPr>
              <a:t>У 2023 році в умовах воєнного стану робота Подільської районної в місті Києві державної адміністрації була зосереджена на забезпеченні захисту населення, передусім на облаштуванні </a:t>
            </a:r>
            <a:r>
              <a:rPr lang="uk-UA" sz="2250" b="1" spc="175" dirty="0" err="1">
                <a:solidFill>
                  <a:srgbClr val="FFFFFF"/>
                </a:solidFill>
                <a:latin typeface="Cambria"/>
                <a:cs typeface="Cambria"/>
              </a:rPr>
              <a:t>укриттів</a:t>
            </a:r>
            <a:r>
              <a:rPr lang="uk-UA" sz="2250" b="1" spc="175" dirty="0">
                <a:solidFill>
                  <a:srgbClr val="FFFFFF"/>
                </a:solidFill>
                <a:latin typeface="Cambria"/>
                <a:cs typeface="Cambria"/>
              </a:rPr>
              <a:t>, спрямована на збереження життя та здоров’я мешканців Подільського району, на забезпечення соціального захисту населення та підтримку внутрішньо переміщених осіб.</a:t>
            </a:r>
            <a:endParaRPr sz="2250" dirty="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18001" y="6275061"/>
            <a:ext cx="9084310" cy="3154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3999"/>
              </a:lnSpc>
              <a:spcBef>
                <a:spcPts val="95"/>
              </a:spcBef>
            </a:pPr>
            <a:r>
              <a:rPr sz="2250" b="1" spc="155" dirty="0">
                <a:solidFill>
                  <a:srgbClr val="334E53"/>
                </a:solidFill>
                <a:latin typeface="Cambria"/>
                <a:cs typeface="Cambria"/>
              </a:rPr>
              <a:t>Утворений</a:t>
            </a:r>
            <a:r>
              <a:rPr sz="2250" b="1" spc="12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05" dirty="0">
                <a:solidFill>
                  <a:srgbClr val="334E53"/>
                </a:solidFill>
                <a:latin typeface="Cambria"/>
                <a:cs typeface="Cambria"/>
              </a:rPr>
              <a:t>у</a:t>
            </a:r>
            <a:r>
              <a:rPr sz="2250" b="1" spc="135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dirty="0">
                <a:solidFill>
                  <a:srgbClr val="334E53"/>
                </a:solidFill>
                <a:latin typeface="Cambria"/>
                <a:cs typeface="Cambria"/>
              </a:rPr>
              <a:t>1921</a:t>
            </a:r>
            <a:r>
              <a:rPr sz="2250" b="1" spc="13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35" dirty="0">
                <a:solidFill>
                  <a:srgbClr val="334E53"/>
                </a:solidFill>
                <a:latin typeface="Cambria"/>
                <a:cs typeface="Cambria"/>
              </a:rPr>
              <a:t>році </a:t>
            </a:r>
            <a:r>
              <a:rPr sz="2250" b="1" spc="155" dirty="0">
                <a:solidFill>
                  <a:srgbClr val="334E53"/>
                </a:solidFill>
                <a:latin typeface="Cambria"/>
                <a:cs typeface="Cambria"/>
              </a:rPr>
              <a:t>Подільський</a:t>
            </a:r>
            <a:r>
              <a:rPr sz="2250" b="1" spc="13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60" dirty="0">
                <a:solidFill>
                  <a:srgbClr val="334E53"/>
                </a:solidFill>
                <a:latin typeface="Cambria"/>
                <a:cs typeface="Cambria"/>
              </a:rPr>
              <a:t>район</a:t>
            </a:r>
            <a:r>
              <a:rPr sz="2250" b="1" spc="135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85" dirty="0">
                <a:solidFill>
                  <a:srgbClr val="334E53"/>
                </a:solidFill>
                <a:latin typeface="Cambria"/>
                <a:cs typeface="Cambria"/>
              </a:rPr>
              <a:t>займає</a:t>
            </a:r>
            <a:r>
              <a:rPr sz="2250" b="1" spc="135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30" dirty="0">
                <a:solidFill>
                  <a:srgbClr val="334E53"/>
                </a:solidFill>
                <a:latin typeface="Cambria"/>
                <a:cs typeface="Cambria"/>
              </a:rPr>
              <a:t>одну</a:t>
            </a:r>
            <a:r>
              <a:rPr sz="2250" b="1" spc="135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75" dirty="0">
                <a:solidFill>
                  <a:srgbClr val="334E53"/>
                </a:solidFill>
                <a:latin typeface="Cambria"/>
                <a:cs typeface="Cambria"/>
              </a:rPr>
              <a:t>з </a:t>
            </a:r>
            <a:r>
              <a:rPr sz="2250" b="1" spc="220" dirty="0">
                <a:solidFill>
                  <a:srgbClr val="334E53"/>
                </a:solidFill>
                <a:latin typeface="Cambria"/>
                <a:cs typeface="Cambria"/>
              </a:rPr>
              <a:t>найменших</a:t>
            </a:r>
            <a:r>
              <a:rPr sz="2250" b="1" spc="12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90" dirty="0">
                <a:solidFill>
                  <a:srgbClr val="334E53"/>
                </a:solidFill>
                <a:latin typeface="Cambria"/>
                <a:cs typeface="Cambria"/>
              </a:rPr>
              <a:t>площ</a:t>
            </a:r>
            <a:r>
              <a:rPr sz="2250" b="1" spc="12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05" dirty="0">
                <a:solidFill>
                  <a:srgbClr val="334E53"/>
                </a:solidFill>
                <a:latin typeface="Cambria"/>
                <a:cs typeface="Cambria"/>
              </a:rPr>
              <a:t>у</a:t>
            </a:r>
            <a:r>
              <a:rPr sz="2250" b="1" spc="125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70" dirty="0">
                <a:solidFill>
                  <a:srgbClr val="334E53"/>
                </a:solidFill>
                <a:latin typeface="Cambria"/>
                <a:cs typeface="Cambria"/>
              </a:rPr>
              <a:t>місті</a:t>
            </a:r>
            <a:r>
              <a:rPr sz="2250" b="1" spc="12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35" dirty="0">
                <a:solidFill>
                  <a:srgbClr val="334E53"/>
                </a:solidFill>
                <a:latin typeface="Cambria"/>
                <a:cs typeface="Cambria"/>
              </a:rPr>
              <a:t>Києві</a:t>
            </a:r>
            <a:r>
              <a:rPr sz="2250" b="1" spc="125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dirty="0">
                <a:solidFill>
                  <a:srgbClr val="334E53"/>
                </a:solidFill>
                <a:latin typeface="Cambria"/>
                <a:cs typeface="Cambria"/>
              </a:rPr>
              <a:t>–</a:t>
            </a:r>
            <a:r>
              <a:rPr sz="2250" b="1" spc="125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dirty="0">
                <a:solidFill>
                  <a:srgbClr val="334E53"/>
                </a:solidFill>
                <a:latin typeface="Cambria"/>
                <a:cs typeface="Cambria"/>
              </a:rPr>
              <a:t>34</a:t>
            </a:r>
            <a:r>
              <a:rPr sz="2250" b="1" spc="12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30" dirty="0">
                <a:solidFill>
                  <a:srgbClr val="334E53"/>
                </a:solidFill>
                <a:latin typeface="Cambria"/>
                <a:cs typeface="Cambria"/>
              </a:rPr>
              <a:t>га</a:t>
            </a:r>
            <a:r>
              <a:rPr sz="2250" b="1" spc="12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dirty="0">
                <a:solidFill>
                  <a:srgbClr val="334E53"/>
                </a:solidFill>
                <a:latin typeface="Cambria"/>
                <a:cs typeface="Cambria"/>
              </a:rPr>
              <a:t>(4%</a:t>
            </a:r>
            <a:r>
              <a:rPr sz="2250" b="1" spc="125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14" dirty="0">
                <a:solidFill>
                  <a:srgbClr val="334E53"/>
                </a:solidFill>
                <a:latin typeface="Cambria"/>
                <a:cs typeface="Cambria"/>
              </a:rPr>
              <a:t>від</a:t>
            </a:r>
            <a:r>
              <a:rPr sz="2250" b="1" spc="12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25" dirty="0">
                <a:solidFill>
                  <a:srgbClr val="334E53"/>
                </a:solidFill>
                <a:latin typeface="Cambria"/>
                <a:cs typeface="Cambria"/>
              </a:rPr>
              <a:t>території</a:t>
            </a:r>
            <a:r>
              <a:rPr sz="2250" b="1" spc="12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235" dirty="0">
                <a:solidFill>
                  <a:srgbClr val="334E53"/>
                </a:solidFill>
                <a:latin typeface="Cambria"/>
                <a:cs typeface="Cambria"/>
              </a:rPr>
              <a:t>м. </a:t>
            </a:r>
            <a:r>
              <a:rPr sz="2250" b="1" spc="114" dirty="0">
                <a:solidFill>
                  <a:srgbClr val="334E53"/>
                </a:solidFill>
                <a:latin typeface="Cambria"/>
                <a:cs typeface="Cambria"/>
              </a:rPr>
              <a:t>Києва)</a:t>
            </a:r>
            <a:endParaRPr sz="225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40"/>
              </a:spcBef>
            </a:pPr>
            <a:endParaRPr sz="2250" dirty="0">
              <a:latin typeface="Cambria"/>
              <a:cs typeface="Cambria"/>
            </a:endParaRPr>
          </a:p>
          <a:p>
            <a:pPr marL="12700" marR="137160">
              <a:lnSpc>
                <a:spcPct val="113999"/>
              </a:lnSpc>
            </a:pPr>
            <a:r>
              <a:rPr sz="2250" b="1" spc="160" dirty="0">
                <a:solidFill>
                  <a:srgbClr val="334E53"/>
                </a:solidFill>
                <a:latin typeface="Cambria"/>
                <a:cs typeface="Cambria"/>
              </a:rPr>
              <a:t>Чисельність </a:t>
            </a:r>
            <a:r>
              <a:rPr sz="2250" b="1" spc="150" dirty="0">
                <a:solidFill>
                  <a:srgbClr val="334E53"/>
                </a:solidFill>
                <a:latin typeface="Cambria"/>
                <a:cs typeface="Cambria"/>
              </a:rPr>
              <a:t>наявного</a:t>
            </a:r>
            <a:r>
              <a:rPr sz="2250" b="1" spc="165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55" dirty="0">
                <a:solidFill>
                  <a:srgbClr val="334E53"/>
                </a:solidFill>
                <a:latin typeface="Cambria"/>
                <a:cs typeface="Cambria"/>
              </a:rPr>
              <a:t>населення</a:t>
            </a:r>
            <a:r>
              <a:rPr sz="2250" b="1" spc="16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55" dirty="0">
                <a:solidFill>
                  <a:srgbClr val="334E53"/>
                </a:solidFill>
                <a:latin typeface="Cambria"/>
                <a:cs typeface="Cambria"/>
              </a:rPr>
              <a:t>району,</a:t>
            </a:r>
            <a:r>
              <a:rPr sz="2250" b="1" spc="16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50" dirty="0">
                <a:solidFill>
                  <a:srgbClr val="334E53"/>
                </a:solidFill>
                <a:latin typeface="Cambria"/>
                <a:cs typeface="Cambria"/>
              </a:rPr>
              <a:t>за</a:t>
            </a:r>
            <a:r>
              <a:rPr sz="2250" b="1" spc="16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70" dirty="0">
                <a:solidFill>
                  <a:srgbClr val="334E53"/>
                </a:solidFill>
                <a:latin typeface="Cambria"/>
                <a:cs typeface="Cambria"/>
              </a:rPr>
              <a:t>останніми </a:t>
            </a:r>
            <a:r>
              <a:rPr sz="2250" b="1" spc="195" dirty="0">
                <a:solidFill>
                  <a:srgbClr val="334E53"/>
                </a:solidFill>
                <a:latin typeface="Cambria"/>
                <a:cs typeface="Cambria"/>
              </a:rPr>
              <a:t>даними</a:t>
            </a:r>
            <a:r>
              <a:rPr sz="2250" b="1" spc="16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40" dirty="0">
                <a:solidFill>
                  <a:srgbClr val="334E53"/>
                </a:solidFill>
                <a:latin typeface="Cambria"/>
                <a:cs typeface="Cambria"/>
              </a:rPr>
              <a:t>Головного</a:t>
            </a:r>
            <a:r>
              <a:rPr sz="2250" b="1" spc="165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55" dirty="0">
                <a:solidFill>
                  <a:srgbClr val="334E53"/>
                </a:solidFill>
                <a:latin typeface="Cambria"/>
                <a:cs typeface="Cambria"/>
              </a:rPr>
              <a:t>управління</a:t>
            </a:r>
            <a:r>
              <a:rPr sz="2250" b="1" spc="16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50" dirty="0">
                <a:solidFill>
                  <a:srgbClr val="334E53"/>
                </a:solidFill>
                <a:latin typeface="Cambria"/>
                <a:cs typeface="Cambria"/>
              </a:rPr>
              <a:t>статистики</a:t>
            </a:r>
            <a:r>
              <a:rPr sz="2250" b="1" spc="16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260" dirty="0">
                <a:solidFill>
                  <a:srgbClr val="334E53"/>
                </a:solidFill>
                <a:latin typeface="Cambria"/>
                <a:cs typeface="Cambria"/>
              </a:rPr>
              <a:t>м.</a:t>
            </a:r>
            <a:r>
              <a:rPr sz="2250" b="1" spc="16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40" dirty="0">
                <a:solidFill>
                  <a:srgbClr val="334E53"/>
                </a:solidFill>
                <a:latin typeface="Cambria"/>
                <a:cs typeface="Cambria"/>
              </a:rPr>
              <a:t>Києва, </a:t>
            </a:r>
            <a:r>
              <a:rPr sz="2250" b="1" spc="190" dirty="0" err="1">
                <a:solidFill>
                  <a:srgbClr val="334E53"/>
                </a:solidFill>
                <a:latin typeface="Cambria"/>
                <a:cs typeface="Cambria"/>
              </a:rPr>
              <a:t>станом</a:t>
            </a:r>
            <a:r>
              <a:rPr sz="2250" b="1" spc="95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75" dirty="0" err="1">
                <a:solidFill>
                  <a:srgbClr val="334E53"/>
                </a:solidFill>
                <a:latin typeface="Cambria"/>
                <a:cs typeface="Cambria"/>
              </a:rPr>
              <a:t>на</a:t>
            </a:r>
            <a:r>
              <a:rPr sz="2250" b="1" spc="11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dirty="0">
                <a:solidFill>
                  <a:srgbClr val="334E53"/>
                </a:solidFill>
                <a:latin typeface="Cambria"/>
                <a:cs typeface="Cambria"/>
              </a:rPr>
              <a:t>01.02.2022,</a:t>
            </a:r>
            <a:r>
              <a:rPr sz="2250" b="1" spc="11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60" dirty="0">
                <a:solidFill>
                  <a:srgbClr val="334E53"/>
                </a:solidFill>
                <a:latin typeface="Cambria"/>
                <a:cs typeface="Cambria"/>
              </a:rPr>
              <a:t>становить</a:t>
            </a:r>
            <a:r>
              <a:rPr sz="2250" b="1" spc="11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dirty="0">
                <a:solidFill>
                  <a:srgbClr val="334E53"/>
                </a:solidFill>
                <a:latin typeface="Cambria"/>
                <a:cs typeface="Cambria"/>
              </a:rPr>
              <a:t>210</a:t>
            </a:r>
            <a:r>
              <a:rPr sz="2250" b="1" spc="11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dirty="0">
                <a:solidFill>
                  <a:srgbClr val="334E53"/>
                </a:solidFill>
                <a:latin typeface="Cambria"/>
                <a:cs typeface="Cambria"/>
              </a:rPr>
              <a:t>425</a:t>
            </a:r>
            <a:r>
              <a:rPr sz="2250" b="1" spc="11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30" dirty="0">
                <a:solidFill>
                  <a:srgbClr val="334E53"/>
                </a:solidFill>
                <a:latin typeface="Cambria"/>
                <a:cs typeface="Cambria"/>
              </a:rPr>
              <a:t>осіб</a:t>
            </a:r>
            <a:r>
              <a:rPr sz="2250" b="1" spc="11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dirty="0">
                <a:solidFill>
                  <a:srgbClr val="334E53"/>
                </a:solidFill>
                <a:latin typeface="Cambria"/>
                <a:cs typeface="Cambria"/>
              </a:rPr>
              <a:t>–</a:t>
            </a:r>
            <a:r>
              <a:rPr sz="2250" b="1" spc="11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45" dirty="0">
                <a:solidFill>
                  <a:srgbClr val="334E53"/>
                </a:solidFill>
                <a:latin typeface="Cambria"/>
                <a:cs typeface="Cambria"/>
              </a:rPr>
              <a:t>це</a:t>
            </a:r>
            <a:r>
              <a:rPr sz="2250" b="1" spc="11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dirty="0">
                <a:solidFill>
                  <a:srgbClr val="334E53"/>
                </a:solidFill>
                <a:latin typeface="Cambria"/>
                <a:cs typeface="Cambria"/>
              </a:rPr>
              <a:t>7,13%</a:t>
            </a:r>
            <a:r>
              <a:rPr sz="2250" b="1" spc="11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90" dirty="0">
                <a:solidFill>
                  <a:srgbClr val="334E53"/>
                </a:solidFill>
                <a:latin typeface="Cambria"/>
                <a:cs typeface="Cambria"/>
              </a:rPr>
              <a:t>від </a:t>
            </a:r>
            <a:r>
              <a:rPr sz="2250" b="1" spc="145" dirty="0">
                <a:solidFill>
                  <a:srgbClr val="334E53"/>
                </a:solidFill>
                <a:latin typeface="Cambria"/>
                <a:cs typeface="Cambria"/>
              </a:rPr>
              <a:t>загальної</a:t>
            </a:r>
            <a:r>
              <a:rPr sz="2250" b="1" spc="17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55" dirty="0">
                <a:solidFill>
                  <a:srgbClr val="334E53"/>
                </a:solidFill>
                <a:latin typeface="Cambria"/>
                <a:cs typeface="Cambria"/>
              </a:rPr>
              <a:t>чисельності</a:t>
            </a:r>
            <a:r>
              <a:rPr sz="2250" b="1" spc="165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95" dirty="0">
                <a:solidFill>
                  <a:srgbClr val="334E53"/>
                </a:solidFill>
                <a:latin typeface="Cambria"/>
                <a:cs typeface="Cambria"/>
              </a:rPr>
              <a:t>мешканців</a:t>
            </a:r>
            <a:r>
              <a:rPr sz="2250" b="1" spc="17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85" dirty="0">
                <a:solidFill>
                  <a:srgbClr val="334E53"/>
                </a:solidFill>
                <a:latin typeface="Cambria"/>
                <a:cs typeface="Cambria"/>
              </a:rPr>
              <a:t>міста</a:t>
            </a:r>
            <a:r>
              <a:rPr sz="2250" b="1" spc="17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40" dirty="0">
                <a:solidFill>
                  <a:srgbClr val="334E53"/>
                </a:solidFill>
                <a:latin typeface="Cambria"/>
                <a:cs typeface="Cambria"/>
              </a:rPr>
              <a:t>Києва.</a:t>
            </a:r>
            <a:endParaRPr sz="2250" dirty="0">
              <a:latin typeface="Cambria"/>
              <a:cs typeface="Cambri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0869" y="5143500"/>
            <a:ext cx="4980100" cy="513939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40022"/>
            <a:ext cx="18288000" cy="1204595"/>
          </a:xfrm>
          <a:custGeom>
            <a:avLst/>
            <a:gdLst/>
            <a:ahLst/>
            <a:cxnLst/>
            <a:rect l="l" t="t" r="r" b="b"/>
            <a:pathLst>
              <a:path w="18288000" h="1204595">
                <a:moveTo>
                  <a:pt x="18287998" y="1204116"/>
                </a:moveTo>
                <a:lnTo>
                  <a:pt x="0" y="1204116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204116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23515" y="8904144"/>
            <a:ext cx="3086100" cy="1379220"/>
          </a:xfrm>
          <a:custGeom>
            <a:avLst/>
            <a:gdLst/>
            <a:ahLst/>
            <a:cxnLst/>
            <a:rect l="l" t="t" r="r" b="b"/>
            <a:pathLst>
              <a:path w="3086100" h="1379220">
                <a:moveTo>
                  <a:pt x="0" y="1378836"/>
                </a:moveTo>
                <a:lnTo>
                  <a:pt x="3086099" y="1378836"/>
                </a:lnTo>
                <a:lnTo>
                  <a:pt x="3086099" y="0"/>
                </a:lnTo>
                <a:lnTo>
                  <a:pt x="0" y="0"/>
                </a:lnTo>
                <a:lnTo>
                  <a:pt x="0" y="1378836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16744" y="0"/>
            <a:ext cx="6790055" cy="8961755"/>
            <a:chOff x="416744" y="0"/>
            <a:chExt cx="6790055" cy="8961755"/>
          </a:xfrm>
        </p:grpSpPr>
        <p:sp>
          <p:nvSpPr>
            <p:cNvPr id="5" name="object 5"/>
            <p:cNvSpPr/>
            <p:nvPr/>
          </p:nvSpPr>
          <p:spPr>
            <a:xfrm>
              <a:off x="1923515" y="0"/>
              <a:ext cx="3086100" cy="2820670"/>
            </a:xfrm>
            <a:custGeom>
              <a:avLst/>
              <a:gdLst/>
              <a:ahLst/>
              <a:cxnLst/>
              <a:rect l="l" t="t" r="r" b="b"/>
              <a:pathLst>
                <a:path w="3086100" h="2820670">
                  <a:moveTo>
                    <a:pt x="0" y="2820435"/>
                  </a:moveTo>
                  <a:lnTo>
                    <a:pt x="3086099" y="2820435"/>
                  </a:lnTo>
                  <a:lnTo>
                    <a:pt x="3086099" y="0"/>
                  </a:lnTo>
                  <a:lnTo>
                    <a:pt x="0" y="0"/>
                  </a:lnTo>
                  <a:lnTo>
                    <a:pt x="0" y="2820435"/>
                  </a:lnTo>
                  <a:close/>
                </a:path>
              </a:pathLst>
            </a:custGeom>
            <a:solidFill>
              <a:srgbClr val="3F3C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3894" y="2820468"/>
              <a:ext cx="6675755" cy="6083935"/>
            </a:xfrm>
            <a:custGeom>
              <a:avLst/>
              <a:gdLst/>
              <a:ahLst/>
              <a:cxnLst/>
              <a:rect l="l" t="t" r="r" b="b"/>
              <a:pathLst>
                <a:path w="6675755" h="6083934">
                  <a:moveTo>
                    <a:pt x="0" y="0"/>
                  </a:moveTo>
                  <a:lnTo>
                    <a:pt x="6675684" y="0"/>
                  </a:lnTo>
                  <a:lnTo>
                    <a:pt x="6675684" y="6083581"/>
                  </a:lnTo>
                  <a:lnTo>
                    <a:pt x="0" y="6083581"/>
                  </a:lnTo>
                  <a:lnTo>
                    <a:pt x="0" y="0"/>
                  </a:lnTo>
                  <a:close/>
                </a:path>
              </a:pathLst>
            </a:custGeom>
            <a:ln w="114299">
              <a:solidFill>
                <a:srgbClr val="3F3C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13446" y="113746"/>
              <a:ext cx="1904999" cy="2457449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7334963" y="2347855"/>
            <a:ext cx="10667365" cy="7939405"/>
            <a:chOff x="7334963" y="2347855"/>
            <a:chExt cx="10667365" cy="793940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3999" y="2347855"/>
              <a:ext cx="8858249" cy="5305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34963" y="7487477"/>
              <a:ext cx="4648199" cy="2799522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8888" y="6371200"/>
            <a:ext cx="104775" cy="1047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8888" y="6961751"/>
            <a:ext cx="104775" cy="10477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708063" y="3262209"/>
            <a:ext cx="6182360" cy="481012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229870" indent="76835">
              <a:lnSpc>
                <a:spcPts val="2320"/>
              </a:lnSpc>
              <a:spcBef>
                <a:spcPts val="575"/>
              </a:spcBef>
              <a:tabLst>
                <a:tab pos="3209290" algn="l"/>
              </a:tabLst>
            </a:pPr>
            <a:r>
              <a:rPr sz="2300" b="1" spc="180" dirty="0">
                <a:latin typeface="Cambria"/>
                <a:cs typeface="Cambria"/>
              </a:rPr>
              <a:t>Програмою</a:t>
            </a:r>
            <a:r>
              <a:rPr sz="2300" b="1" spc="110" dirty="0">
                <a:latin typeface="Cambria"/>
                <a:cs typeface="Cambria"/>
              </a:rPr>
              <a:t> </a:t>
            </a:r>
            <a:r>
              <a:rPr sz="2300" b="1" spc="140" dirty="0">
                <a:latin typeface="Cambria"/>
                <a:cs typeface="Cambria"/>
              </a:rPr>
              <a:t>економічного</a:t>
            </a:r>
            <a:r>
              <a:rPr sz="2300" b="1" spc="114" dirty="0">
                <a:latin typeface="Cambria"/>
                <a:cs typeface="Cambria"/>
              </a:rPr>
              <a:t> </a:t>
            </a:r>
            <a:r>
              <a:rPr sz="2300" b="1" spc="40" dirty="0">
                <a:latin typeface="Cambria"/>
                <a:cs typeface="Cambria"/>
              </a:rPr>
              <a:t>і </a:t>
            </a:r>
            <a:r>
              <a:rPr sz="2300" b="1" spc="125" dirty="0">
                <a:latin typeface="Cambria"/>
                <a:cs typeface="Cambria"/>
              </a:rPr>
              <a:t>соціального</a:t>
            </a:r>
            <a:r>
              <a:rPr sz="2300" b="1" spc="110" dirty="0">
                <a:latin typeface="Cambria"/>
                <a:cs typeface="Cambria"/>
              </a:rPr>
              <a:t> </a:t>
            </a:r>
            <a:r>
              <a:rPr sz="2300" b="1" spc="125" dirty="0">
                <a:latin typeface="Cambria"/>
                <a:cs typeface="Cambria"/>
              </a:rPr>
              <a:t>розвитку</a:t>
            </a:r>
            <a:r>
              <a:rPr sz="2300" b="1" spc="114" dirty="0">
                <a:latin typeface="Cambria"/>
                <a:cs typeface="Cambria"/>
              </a:rPr>
              <a:t> </a:t>
            </a:r>
            <a:r>
              <a:rPr sz="2300" b="1" spc="260" dirty="0">
                <a:latin typeface="Cambria"/>
                <a:cs typeface="Cambria"/>
              </a:rPr>
              <a:t>м.</a:t>
            </a:r>
            <a:r>
              <a:rPr sz="2300" b="1" spc="114" dirty="0">
                <a:latin typeface="Cambria"/>
                <a:cs typeface="Cambria"/>
              </a:rPr>
              <a:t> </a:t>
            </a:r>
            <a:r>
              <a:rPr sz="2300" b="1" spc="130" dirty="0">
                <a:latin typeface="Cambria"/>
                <a:cs typeface="Cambria"/>
              </a:rPr>
              <a:t>Києва</a:t>
            </a:r>
            <a:r>
              <a:rPr sz="2300" b="1" spc="114" dirty="0">
                <a:latin typeface="Cambria"/>
                <a:cs typeface="Cambria"/>
              </a:rPr>
              <a:t> </a:t>
            </a:r>
            <a:r>
              <a:rPr sz="2300" b="1" spc="135" dirty="0">
                <a:latin typeface="Cambria"/>
                <a:cs typeface="Cambria"/>
              </a:rPr>
              <a:t>на </a:t>
            </a:r>
            <a:r>
              <a:rPr sz="2300" b="1" spc="-50" dirty="0">
                <a:latin typeface="Cambria"/>
                <a:cs typeface="Cambria"/>
              </a:rPr>
              <a:t>2021–2023</a:t>
            </a:r>
            <a:r>
              <a:rPr sz="2300" b="1" spc="80" dirty="0">
                <a:latin typeface="Cambria"/>
                <a:cs typeface="Cambria"/>
              </a:rPr>
              <a:t> </a:t>
            </a:r>
            <a:r>
              <a:rPr sz="2300" b="1" spc="120" dirty="0">
                <a:latin typeface="Cambria"/>
                <a:cs typeface="Cambria"/>
              </a:rPr>
              <a:t>роки</a:t>
            </a:r>
            <a:r>
              <a:rPr sz="2300" b="1" spc="80" dirty="0">
                <a:latin typeface="Cambria"/>
                <a:cs typeface="Cambria"/>
              </a:rPr>
              <a:t> </a:t>
            </a:r>
            <a:r>
              <a:rPr sz="2300" b="1" spc="130" dirty="0">
                <a:latin typeface="Cambria"/>
                <a:cs typeface="Cambria"/>
              </a:rPr>
              <a:t>по</a:t>
            </a:r>
            <a:r>
              <a:rPr sz="2300" b="1" spc="80" dirty="0">
                <a:latin typeface="Cambria"/>
                <a:cs typeface="Cambria"/>
              </a:rPr>
              <a:t> </a:t>
            </a:r>
            <a:r>
              <a:rPr sz="2300" b="1" spc="130" dirty="0">
                <a:latin typeface="Cambria"/>
                <a:cs typeface="Cambria"/>
              </a:rPr>
              <a:t>об’єктах,</a:t>
            </a:r>
            <a:r>
              <a:rPr sz="2300" b="1" spc="80" dirty="0">
                <a:latin typeface="Cambria"/>
                <a:cs typeface="Cambria"/>
              </a:rPr>
              <a:t> </a:t>
            </a:r>
            <a:r>
              <a:rPr sz="2300" b="1" spc="55" dirty="0">
                <a:latin typeface="Cambria"/>
                <a:cs typeface="Cambria"/>
              </a:rPr>
              <a:t>де </a:t>
            </a:r>
            <a:r>
              <a:rPr sz="2300" b="1" spc="180" dirty="0">
                <a:latin typeface="Cambria"/>
                <a:cs typeface="Cambria"/>
              </a:rPr>
              <a:t>замовником</a:t>
            </a:r>
            <a:r>
              <a:rPr sz="2300" b="1" spc="120" dirty="0">
                <a:latin typeface="Cambria"/>
                <a:cs typeface="Cambria"/>
              </a:rPr>
              <a:t> </a:t>
            </a:r>
            <a:r>
              <a:rPr sz="2300" b="1" spc="135" dirty="0">
                <a:latin typeface="Cambria"/>
                <a:cs typeface="Cambria"/>
              </a:rPr>
              <a:t>виступає</a:t>
            </a:r>
            <a:r>
              <a:rPr sz="2300" b="1" spc="125" dirty="0">
                <a:latin typeface="Cambria"/>
                <a:cs typeface="Cambria"/>
              </a:rPr>
              <a:t> Подільська </a:t>
            </a:r>
            <a:r>
              <a:rPr sz="2300" b="1" spc="145" dirty="0">
                <a:latin typeface="Cambria"/>
                <a:cs typeface="Cambria"/>
              </a:rPr>
              <a:t>районна</a:t>
            </a:r>
            <a:r>
              <a:rPr sz="2300" b="1" spc="95" dirty="0">
                <a:latin typeface="Cambria"/>
                <a:cs typeface="Cambria"/>
              </a:rPr>
              <a:t> </a:t>
            </a:r>
            <a:r>
              <a:rPr sz="2300" b="1" spc="165" dirty="0">
                <a:latin typeface="Cambria"/>
                <a:cs typeface="Cambria"/>
              </a:rPr>
              <a:t>в</a:t>
            </a:r>
            <a:r>
              <a:rPr sz="2300" b="1" spc="100" dirty="0">
                <a:latin typeface="Cambria"/>
                <a:cs typeface="Cambria"/>
              </a:rPr>
              <a:t> </a:t>
            </a:r>
            <a:r>
              <a:rPr sz="2300" b="1" spc="260" dirty="0">
                <a:latin typeface="Cambria"/>
                <a:cs typeface="Cambria"/>
              </a:rPr>
              <a:t>м.</a:t>
            </a:r>
            <a:r>
              <a:rPr sz="2300" b="1" spc="100" dirty="0">
                <a:latin typeface="Cambria"/>
                <a:cs typeface="Cambria"/>
              </a:rPr>
              <a:t> </a:t>
            </a:r>
            <a:r>
              <a:rPr sz="2300" b="1" spc="120" dirty="0">
                <a:latin typeface="Cambria"/>
                <a:cs typeface="Cambria"/>
              </a:rPr>
              <a:t>Києві</a:t>
            </a:r>
            <a:r>
              <a:rPr sz="2300" b="1" spc="95" dirty="0">
                <a:latin typeface="Cambria"/>
                <a:cs typeface="Cambria"/>
              </a:rPr>
              <a:t> </a:t>
            </a:r>
            <a:r>
              <a:rPr sz="2300" b="1" spc="145" dirty="0">
                <a:latin typeface="Cambria"/>
                <a:cs typeface="Cambria"/>
              </a:rPr>
              <a:t>державна </a:t>
            </a:r>
            <a:r>
              <a:rPr sz="2300" b="1" spc="140" dirty="0">
                <a:latin typeface="Cambria"/>
                <a:cs typeface="Cambria"/>
              </a:rPr>
              <a:t>адміністрація,</a:t>
            </a:r>
            <a:r>
              <a:rPr sz="2300" b="1" spc="55" dirty="0">
                <a:latin typeface="Cambria"/>
                <a:cs typeface="Cambria"/>
              </a:rPr>
              <a:t> </a:t>
            </a:r>
            <a:r>
              <a:rPr sz="2300" b="1" spc="120" dirty="0">
                <a:latin typeface="Cambria"/>
                <a:cs typeface="Cambria"/>
              </a:rPr>
              <a:t>у</a:t>
            </a:r>
            <a:r>
              <a:rPr sz="2300" b="1" spc="60" dirty="0">
                <a:latin typeface="Cambria"/>
                <a:cs typeface="Cambria"/>
              </a:rPr>
              <a:t> </a:t>
            </a:r>
            <a:r>
              <a:rPr sz="2300" b="1" spc="-25" dirty="0">
                <a:latin typeface="Cambria"/>
                <a:cs typeface="Cambria"/>
              </a:rPr>
              <a:t>2023</a:t>
            </a:r>
            <a:r>
              <a:rPr sz="2300" b="1" spc="60" dirty="0">
                <a:latin typeface="Cambria"/>
                <a:cs typeface="Cambria"/>
              </a:rPr>
              <a:t> </a:t>
            </a:r>
            <a:r>
              <a:rPr sz="2300" b="1" spc="120" dirty="0">
                <a:latin typeface="Cambria"/>
                <a:cs typeface="Cambria"/>
              </a:rPr>
              <a:t>році</a:t>
            </a:r>
            <a:r>
              <a:rPr sz="2300" b="1" spc="60" dirty="0">
                <a:latin typeface="Cambria"/>
                <a:cs typeface="Cambria"/>
              </a:rPr>
              <a:t> </a:t>
            </a:r>
            <a:r>
              <a:rPr sz="2300" b="1" spc="135" dirty="0">
                <a:latin typeface="Cambria"/>
                <a:cs typeface="Cambria"/>
              </a:rPr>
              <a:t>на </a:t>
            </a:r>
            <a:r>
              <a:rPr sz="2300" b="1" spc="130" dirty="0">
                <a:latin typeface="Cambria"/>
                <a:cs typeface="Cambria"/>
              </a:rPr>
              <a:t>капітальні</a:t>
            </a:r>
            <a:r>
              <a:rPr sz="2300" b="1" spc="120" dirty="0">
                <a:latin typeface="Cambria"/>
                <a:cs typeface="Cambria"/>
              </a:rPr>
              <a:t> </a:t>
            </a:r>
            <a:r>
              <a:rPr sz="2300" b="1" spc="130" dirty="0">
                <a:latin typeface="Cambria"/>
                <a:cs typeface="Cambria"/>
              </a:rPr>
              <a:t>видатки</a:t>
            </a:r>
            <a:r>
              <a:rPr sz="2300" b="1" spc="125" dirty="0">
                <a:latin typeface="Cambria"/>
                <a:cs typeface="Cambria"/>
              </a:rPr>
              <a:t> </a:t>
            </a:r>
            <a:r>
              <a:rPr sz="2300" b="1" spc="110" dirty="0">
                <a:latin typeface="Cambria"/>
                <a:cs typeface="Cambria"/>
              </a:rPr>
              <a:t>передбачені </a:t>
            </a:r>
            <a:r>
              <a:rPr sz="2300" b="1" spc="140" dirty="0">
                <a:latin typeface="Cambria"/>
                <a:cs typeface="Cambria"/>
              </a:rPr>
              <a:t>асигнування</a:t>
            </a:r>
            <a:r>
              <a:rPr sz="2300" b="1" spc="110" dirty="0">
                <a:latin typeface="Cambria"/>
                <a:cs typeface="Cambria"/>
              </a:rPr>
              <a:t> </a:t>
            </a:r>
            <a:r>
              <a:rPr sz="2300" b="1" spc="130" dirty="0">
                <a:latin typeface="Cambria"/>
                <a:cs typeface="Cambria"/>
              </a:rPr>
              <a:t>з</a:t>
            </a:r>
            <a:r>
              <a:rPr sz="2300" b="1" spc="110" dirty="0">
                <a:latin typeface="Cambria"/>
                <a:cs typeface="Cambria"/>
              </a:rPr>
              <a:t> </a:t>
            </a:r>
            <a:r>
              <a:rPr sz="2300" b="1" spc="145" dirty="0">
                <a:latin typeface="Cambria"/>
                <a:cs typeface="Cambria"/>
              </a:rPr>
              <a:t>міського</a:t>
            </a:r>
            <a:r>
              <a:rPr sz="2300" b="1" spc="114" dirty="0">
                <a:latin typeface="Cambria"/>
                <a:cs typeface="Cambria"/>
              </a:rPr>
              <a:t> </a:t>
            </a:r>
            <a:r>
              <a:rPr sz="2300" b="1" spc="155" dirty="0">
                <a:latin typeface="Cambria"/>
                <a:cs typeface="Cambria"/>
              </a:rPr>
              <a:t>бюджету </a:t>
            </a:r>
            <a:r>
              <a:rPr sz="2300" b="1" spc="125" dirty="0">
                <a:latin typeface="Cambria"/>
                <a:cs typeface="Cambria"/>
              </a:rPr>
              <a:t>розвитку</a:t>
            </a:r>
            <a:r>
              <a:rPr sz="2300" b="1" spc="105" dirty="0">
                <a:latin typeface="Cambria"/>
                <a:cs typeface="Cambria"/>
              </a:rPr>
              <a:t> </a:t>
            </a:r>
            <a:r>
              <a:rPr sz="2300" b="1" spc="165" dirty="0">
                <a:latin typeface="Cambria"/>
                <a:cs typeface="Cambria"/>
              </a:rPr>
              <a:t>в</a:t>
            </a:r>
            <a:r>
              <a:rPr sz="2300" b="1" spc="105" dirty="0">
                <a:latin typeface="Cambria"/>
                <a:cs typeface="Cambria"/>
              </a:rPr>
              <a:t> </a:t>
            </a:r>
            <a:r>
              <a:rPr sz="2300" b="1" spc="180" dirty="0">
                <a:latin typeface="Cambria"/>
                <a:cs typeface="Cambria"/>
              </a:rPr>
              <a:t>сумі</a:t>
            </a:r>
            <a:r>
              <a:rPr sz="2300" b="1" spc="110" dirty="0">
                <a:latin typeface="Cambria"/>
                <a:cs typeface="Cambria"/>
              </a:rPr>
              <a:t> </a:t>
            </a:r>
            <a:r>
              <a:rPr sz="2300" b="1" spc="-25" dirty="0">
                <a:latin typeface="Cambria"/>
                <a:cs typeface="Cambria"/>
              </a:rPr>
              <a:t>376</a:t>
            </a:r>
            <a:r>
              <a:rPr sz="2300" b="1" dirty="0">
                <a:latin typeface="Cambria"/>
                <a:cs typeface="Cambria"/>
              </a:rPr>
              <a:t>	</a:t>
            </a:r>
            <a:r>
              <a:rPr sz="2300" b="1" spc="-20" dirty="0">
                <a:latin typeface="Cambria"/>
                <a:cs typeface="Cambria"/>
              </a:rPr>
              <a:t>480,034</a:t>
            </a:r>
            <a:r>
              <a:rPr sz="2300" b="1" spc="45" dirty="0">
                <a:latin typeface="Cambria"/>
                <a:cs typeface="Cambria"/>
              </a:rPr>
              <a:t> </a:t>
            </a:r>
            <a:r>
              <a:rPr sz="2300" b="1" spc="140" dirty="0">
                <a:latin typeface="Cambria"/>
                <a:cs typeface="Cambria"/>
              </a:rPr>
              <a:t>тис.</a:t>
            </a:r>
            <a:r>
              <a:rPr sz="2300" b="1" spc="50" dirty="0">
                <a:latin typeface="Cambria"/>
                <a:cs typeface="Cambria"/>
              </a:rPr>
              <a:t> </a:t>
            </a:r>
            <a:r>
              <a:rPr sz="2300" b="1" spc="125" dirty="0">
                <a:latin typeface="Cambria"/>
                <a:cs typeface="Cambria"/>
              </a:rPr>
              <a:t>грн,</a:t>
            </a:r>
            <a:r>
              <a:rPr sz="2300" b="1" spc="45" dirty="0">
                <a:latin typeface="Cambria"/>
                <a:cs typeface="Cambria"/>
              </a:rPr>
              <a:t> </a:t>
            </a:r>
            <a:r>
              <a:rPr sz="2300" b="1" spc="105" dirty="0">
                <a:latin typeface="Cambria"/>
                <a:cs typeface="Cambria"/>
              </a:rPr>
              <a:t>а </a:t>
            </a:r>
            <a:r>
              <a:rPr sz="2300" b="1" spc="190" dirty="0">
                <a:latin typeface="Cambria"/>
                <a:cs typeface="Cambria"/>
              </a:rPr>
              <a:t>саме</a:t>
            </a:r>
            <a:r>
              <a:rPr sz="2300" b="1" spc="110" dirty="0">
                <a:latin typeface="Cambria"/>
                <a:cs typeface="Cambria"/>
              </a:rPr>
              <a:t> </a:t>
            </a:r>
            <a:r>
              <a:rPr sz="2300" b="1" spc="105" dirty="0">
                <a:latin typeface="Cambria"/>
                <a:cs typeface="Cambria"/>
              </a:rPr>
              <a:t>на:</a:t>
            </a:r>
            <a:endParaRPr sz="2300">
              <a:latin typeface="Cambria"/>
              <a:cs typeface="Cambria"/>
            </a:endParaRPr>
          </a:p>
          <a:p>
            <a:pPr marL="515620" marR="5080" indent="76835">
              <a:lnSpc>
                <a:spcPts val="2330"/>
              </a:lnSpc>
              <a:spcBef>
                <a:spcPts val="40"/>
              </a:spcBef>
            </a:pPr>
            <a:r>
              <a:rPr sz="2300" spc="285" dirty="0">
                <a:latin typeface="Calibri"/>
                <a:cs typeface="Calibri"/>
              </a:rPr>
              <a:t>на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45" dirty="0">
                <a:latin typeface="Calibri"/>
                <a:cs typeface="Calibri"/>
              </a:rPr>
              <a:t>будівництво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35" dirty="0">
                <a:latin typeface="Calibri"/>
                <a:cs typeface="Calibri"/>
              </a:rPr>
              <a:t>(реконструкцію)</a:t>
            </a:r>
            <a:r>
              <a:rPr sz="2300" spc="105" dirty="0">
                <a:latin typeface="Calibri"/>
                <a:cs typeface="Calibri"/>
              </a:rPr>
              <a:t> </a:t>
            </a:r>
            <a:r>
              <a:rPr sz="2300" spc="-50" dirty="0">
                <a:latin typeface="Calibri"/>
                <a:cs typeface="Calibri"/>
              </a:rPr>
              <a:t>– </a:t>
            </a:r>
            <a:r>
              <a:rPr sz="2300" spc="135" dirty="0">
                <a:latin typeface="Calibri"/>
                <a:cs typeface="Calibri"/>
              </a:rPr>
              <a:t>146</a:t>
            </a:r>
            <a:r>
              <a:rPr sz="2300" spc="85" dirty="0">
                <a:latin typeface="Calibri"/>
                <a:cs typeface="Calibri"/>
              </a:rPr>
              <a:t> </a:t>
            </a:r>
            <a:r>
              <a:rPr sz="2300" spc="114" dirty="0">
                <a:latin typeface="Calibri"/>
                <a:cs typeface="Calibri"/>
              </a:rPr>
              <a:t>152,468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20" dirty="0">
                <a:latin typeface="Calibri"/>
                <a:cs typeface="Calibri"/>
              </a:rPr>
              <a:t>тис.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75" dirty="0">
                <a:latin typeface="Calibri"/>
                <a:cs typeface="Calibri"/>
              </a:rPr>
              <a:t>грн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125" dirty="0">
                <a:latin typeface="Calibri"/>
                <a:cs typeface="Calibri"/>
              </a:rPr>
              <a:t>(з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350" dirty="0">
                <a:latin typeface="Calibri"/>
                <a:cs typeface="Calibri"/>
              </a:rPr>
              <a:t>них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50" dirty="0">
                <a:latin typeface="Calibri"/>
                <a:cs typeface="Calibri"/>
              </a:rPr>
              <a:t>оплата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155" dirty="0">
                <a:latin typeface="Calibri"/>
                <a:cs typeface="Calibri"/>
              </a:rPr>
              <a:t>за </a:t>
            </a:r>
            <a:r>
              <a:rPr sz="2300" spc="290" dirty="0">
                <a:latin typeface="Calibri"/>
                <a:cs typeface="Calibri"/>
              </a:rPr>
              <a:t>минулі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54" dirty="0">
                <a:latin typeface="Calibri"/>
                <a:cs typeface="Calibri"/>
              </a:rPr>
              <a:t>роки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135" dirty="0">
                <a:latin typeface="Calibri"/>
                <a:cs typeface="Calibri"/>
              </a:rPr>
              <a:t>11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114" dirty="0">
                <a:latin typeface="Calibri"/>
                <a:cs typeface="Calibri"/>
              </a:rPr>
              <a:t>603,508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20" dirty="0">
                <a:latin typeface="Calibri"/>
                <a:cs typeface="Calibri"/>
              </a:rPr>
              <a:t>тис.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190" dirty="0">
                <a:latin typeface="Calibri"/>
                <a:cs typeface="Calibri"/>
              </a:rPr>
              <a:t>грн);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60" dirty="0">
                <a:latin typeface="Calibri"/>
                <a:cs typeface="Calibri"/>
              </a:rPr>
              <a:t>на </a:t>
            </a:r>
            <a:r>
              <a:rPr sz="2300" spc="300" dirty="0">
                <a:latin typeface="Calibri"/>
                <a:cs typeface="Calibri"/>
              </a:rPr>
              <a:t>капітальний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35" dirty="0">
                <a:latin typeface="Calibri"/>
                <a:cs typeface="Calibri"/>
              </a:rPr>
              <a:t>ремонт</a:t>
            </a:r>
            <a:r>
              <a:rPr sz="2300" spc="105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–</a:t>
            </a:r>
            <a:r>
              <a:rPr sz="2300" spc="105" dirty="0">
                <a:latin typeface="Calibri"/>
                <a:cs typeface="Calibri"/>
              </a:rPr>
              <a:t> </a:t>
            </a:r>
            <a:r>
              <a:rPr sz="2300" spc="120" dirty="0">
                <a:latin typeface="Calibri"/>
                <a:cs typeface="Calibri"/>
              </a:rPr>
              <a:t>230327,566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00" dirty="0">
                <a:latin typeface="Calibri"/>
                <a:cs typeface="Calibri"/>
              </a:rPr>
              <a:t>тис. </a:t>
            </a:r>
            <a:r>
              <a:rPr sz="2300" spc="275" dirty="0">
                <a:latin typeface="Calibri"/>
                <a:cs typeface="Calibri"/>
              </a:rPr>
              <a:t>грн</a:t>
            </a:r>
            <a:r>
              <a:rPr sz="2300" spc="85" dirty="0">
                <a:latin typeface="Calibri"/>
                <a:cs typeface="Calibri"/>
              </a:rPr>
              <a:t> </a:t>
            </a:r>
            <a:r>
              <a:rPr sz="2300" spc="125" dirty="0">
                <a:latin typeface="Calibri"/>
                <a:cs typeface="Calibri"/>
              </a:rPr>
              <a:t>(з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350" dirty="0">
                <a:latin typeface="Calibri"/>
                <a:cs typeface="Calibri"/>
              </a:rPr>
              <a:t>них</a:t>
            </a:r>
            <a:r>
              <a:rPr sz="2300" spc="85" dirty="0">
                <a:latin typeface="Calibri"/>
                <a:cs typeface="Calibri"/>
              </a:rPr>
              <a:t> </a:t>
            </a:r>
            <a:r>
              <a:rPr sz="2300" spc="250" dirty="0">
                <a:latin typeface="Calibri"/>
                <a:cs typeface="Calibri"/>
              </a:rPr>
              <a:t>оплата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180" dirty="0">
                <a:latin typeface="Calibri"/>
                <a:cs typeface="Calibri"/>
              </a:rPr>
              <a:t>за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90" dirty="0">
                <a:latin typeface="Calibri"/>
                <a:cs typeface="Calibri"/>
              </a:rPr>
              <a:t>минулі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35" dirty="0">
                <a:latin typeface="Calibri"/>
                <a:cs typeface="Calibri"/>
              </a:rPr>
              <a:t>роки </a:t>
            </a:r>
            <a:r>
              <a:rPr sz="2300" spc="114" dirty="0">
                <a:latin typeface="Calibri"/>
                <a:cs typeface="Calibri"/>
              </a:rPr>
              <a:t>1093,456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20" dirty="0">
                <a:latin typeface="Calibri"/>
                <a:cs typeface="Calibri"/>
              </a:rPr>
              <a:t>тис.</a:t>
            </a:r>
            <a:r>
              <a:rPr sz="2300" spc="105" dirty="0">
                <a:latin typeface="Calibri"/>
                <a:cs typeface="Calibri"/>
              </a:rPr>
              <a:t> </a:t>
            </a:r>
            <a:r>
              <a:rPr sz="2300" spc="165" dirty="0">
                <a:latin typeface="Calibri"/>
                <a:cs typeface="Calibri"/>
              </a:rPr>
              <a:t>грн).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510186" y="971824"/>
            <a:ext cx="956945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475" dirty="0"/>
              <a:t>ОСВОЄННЯ</a:t>
            </a:r>
            <a:r>
              <a:rPr sz="4000" spc="-1780" dirty="0"/>
              <a:t> </a:t>
            </a:r>
            <a:r>
              <a:rPr sz="4000" spc="280" dirty="0"/>
              <a:t>КАПІТАЛЬНИХ</a:t>
            </a:r>
            <a:r>
              <a:rPr sz="4000" spc="-1775" dirty="0"/>
              <a:t> </a:t>
            </a:r>
            <a:r>
              <a:rPr sz="4000" spc="210" dirty="0"/>
              <a:t>ВИДАТКІВ</a:t>
            </a:r>
            <a:endParaRPr sz="4000"/>
          </a:p>
        </p:txBody>
      </p:sp>
      <p:sp>
        <p:nvSpPr>
          <p:cNvPr id="15" name="object 15"/>
          <p:cNvSpPr txBox="1"/>
          <p:nvPr/>
        </p:nvSpPr>
        <p:spPr>
          <a:xfrm>
            <a:off x="8153020" y="7608972"/>
            <a:ext cx="2600325" cy="332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b="1" spc="-25" dirty="0">
                <a:latin typeface="Courier New"/>
                <a:cs typeface="Courier New"/>
              </a:rPr>
              <a:t>КІЛЬКІСТЬ</a:t>
            </a:r>
            <a:r>
              <a:rPr sz="2000" b="1" spc="-810" dirty="0">
                <a:latin typeface="Courier New"/>
                <a:cs typeface="Courier New"/>
              </a:rPr>
              <a:t> </a:t>
            </a:r>
            <a:r>
              <a:rPr sz="2000" b="1" spc="-10" dirty="0">
                <a:latin typeface="Courier New"/>
                <a:cs typeface="Courier New"/>
              </a:rPr>
              <a:t>ОБ</a:t>
            </a:r>
            <a:r>
              <a:rPr sz="2000" spc="-10" dirty="0">
                <a:latin typeface="Trebuchet MS"/>
                <a:cs typeface="Trebuchet MS"/>
              </a:rPr>
              <a:t>’</a:t>
            </a:r>
            <a:r>
              <a:rPr sz="2000" b="1" spc="-10" dirty="0">
                <a:latin typeface="Courier New"/>
                <a:cs typeface="Courier New"/>
              </a:rPr>
              <a:t>ЄКТІВ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40459" y="2544553"/>
            <a:ext cx="5168900" cy="3213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900" b="1" spc="355" dirty="0">
                <a:latin typeface="Cambria"/>
                <a:cs typeface="Cambria"/>
              </a:rPr>
              <a:t>КАПІТАЛЬНИЙ</a:t>
            </a:r>
            <a:r>
              <a:rPr sz="1900" b="1" spc="70" dirty="0">
                <a:latin typeface="Cambria"/>
                <a:cs typeface="Cambria"/>
              </a:rPr>
              <a:t>  </a:t>
            </a:r>
            <a:r>
              <a:rPr sz="1900" b="1" spc="340" dirty="0">
                <a:latin typeface="Cambria"/>
                <a:cs typeface="Cambria"/>
              </a:rPr>
              <a:t>РЕМОНТ</a:t>
            </a:r>
            <a:r>
              <a:rPr sz="1900" b="1" spc="70" dirty="0">
                <a:latin typeface="Cambria"/>
                <a:cs typeface="Cambria"/>
              </a:rPr>
              <a:t>  </a:t>
            </a:r>
            <a:r>
              <a:rPr sz="1900" b="1" spc="300" dirty="0">
                <a:latin typeface="Cambria"/>
                <a:cs typeface="Cambria"/>
              </a:rPr>
              <a:t>ОБʼЄКТІВ</a:t>
            </a:r>
            <a:endParaRPr sz="1900">
              <a:latin typeface="Cambria"/>
              <a:cs typeface="Cambr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440459" y="2875221"/>
            <a:ext cx="5269230" cy="3213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900" b="1" spc="335" dirty="0">
                <a:latin typeface="Cambria"/>
                <a:cs typeface="Cambria"/>
              </a:rPr>
              <a:t>ПОДІЛЬСЬКОГО</a:t>
            </a:r>
            <a:r>
              <a:rPr sz="1900" b="1" spc="75" dirty="0">
                <a:latin typeface="Cambria"/>
                <a:cs typeface="Cambria"/>
              </a:rPr>
              <a:t>  </a:t>
            </a:r>
            <a:r>
              <a:rPr sz="1900" b="1" spc="365" dirty="0">
                <a:latin typeface="Cambria"/>
                <a:cs typeface="Cambria"/>
              </a:rPr>
              <a:t>РАЙОНУ</a:t>
            </a:r>
            <a:r>
              <a:rPr sz="1900" b="1" spc="75" dirty="0">
                <a:latin typeface="Cambria"/>
                <a:cs typeface="Cambria"/>
              </a:rPr>
              <a:t>  </a:t>
            </a:r>
            <a:r>
              <a:rPr sz="1900" b="1" spc="290" dirty="0">
                <a:latin typeface="Cambria"/>
                <a:cs typeface="Cambria"/>
              </a:rPr>
              <a:t>М.</a:t>
            </a:r>
            <a:r>
              <a:rPr sz="1900" b="1" spc="-185" dirty="0">
                <a:latin typeface="Cambria"/>
                <a:cs typeface="Cambria"/>
              </a:rPr>
              <a:t> </a:t>
            </a:r>
            <a:r>
              <a:rPr sz="1900" b="1" spc="325" dirty="0">
                <a:latin typeface="Cambria"/>
                <a:cs typeface="Cambria"/>
              </a:rPr>
              <a:t>КИЄВА</a:t>
            </a:r>
            <a:endParaRPr sz="1900">
              <a:latin typeface="Cambria"/>
              <a:cs typeface="Cambri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250408" y="7994815"/>
            <a:ext cx="47625" cy="1381125"/>
          </a:xfrm>
          <a:custGeom>
            <a:avLst/>
            <a:gdLst/>
            <a:ahLst/>
            <a:cxnLst/>
            <a:rect l="l" t="t" r="r" b="b"/>
            <a:pathLst>
              <a:path w="47625" h="1381125">
                <a:moveTo>
                  <a:pt x="47625" y="1354162"/>
                </a:moveTo>
                <a:lnTo>
                  <a:pt x="26962" y="1333500"/>
                </a:lnTo>
                <a:lnTo>
                  <a:pt x="20650" y="1333500"/>
                </a:lnTo>
                <a:lnTo>
                  <a:pt x="0" y="1354162"/>
                </a:lnTo>
                <a:lnTo>
                  <a:pt x="0" y="1360474"/>
                </a:lnTo>
                <a:lnTo>
                  <a:pt x="20650" y="1381125"/>
                </a:lnTo>
                <a:lnTo>
                  <a:pt x="26962" y="1381125"/>
                </a:lnTo>
                <a:lnTo>
                  <a:pt x="47625" y="1360474"/>
                </a:lnTo>
                <a:lnTo>
                  <a:pt x="47625" y="1357312"/>
                </a:lnTo>
                <a:lnTo>
                  <a:pt x="47625" y="1354162"/>
                </a:lnTo>
                <a:close/>
              </a:path>
              <a:path w="47625" h="1381125">
                <a:moveTo>
                  <a:pt x="47625" y="592162"/>
                </a:moveTo>
                <a:lnTo>
                  <a:pt x="26962" y="571500"/>
                </a:lnTo>
                <a:lnTo>
                  <a:pt x="20650" y="571500"/>
                </a:lnTo>
                <a:lnTo>
                  <a:pt x="0" y="592162"/>
                </a:lnTo>
                <a:lnTo>
                  <a:pt x="0" y="598474"/>
                </a:lnTo>
                <a:lnTo>
                  <a:pt x="20650" y="619125"/>
                </a:lnTo>
                <a:lnTo>
                  <a:pt x="26962" y="619125"/>
                </a:lnTo>
                <a:lnTo>
                  <a:pt x="47625" y="598474"/>
                </a:lnTo>
                <a:lnTo>
                  <a:pt x="47625" y="595312"/>
                </a:lnTo>
                <a:lnTo>
                  <a:pt x="47625" y="592162"/>
                </a:lnTo>
                <a:close/>
              </a:path>
              <a:path w="47625" h="1381125">
                <a:moveTo>
                  <a:pt x="47625" y="20662"/>
                </a:moveTo>
                <a:lnTo>
                  <a:pt x="26962" y="0"/>
                </a:lnTo>
                <a:lnTo>
                  <a:pt x="20650" y="0"/>
                </a:lnTo>
                <a:lnTo>
                  <a:pt x="0" y="20662"/>
                </a:lnTo>
                <a:lnTo>
                  <a:pt x="0" y="26974"/>
                </a:lnTo>
                <a:lnTo>
                  <a:pt x="20650" y="47625"/>
                </a:lnTo>
                <a:lnTo>
                  <a:pt x="26962" y="47625"/>
                </a:lnTo>
                <a:lnTo>
                  <a:pt x="47625" y="26974"/>
                </a:lnTo>
                <a:lnTo>
                  <a:pt x="47625" y="23812"/>
                </a:lnTo>
                <a:lnTo>
                  <a:pt x="47625" y="206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2395317" y="7896446"/>
            <a:ext cx="5507355" cy="2120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3599"/>
              </a:lnSpc>
              <a:spcBef>
                <a:spcPts val="95"/>
              </a:spcBef>
            </a:pPr>
            <a:r>
              <a:rPr sz="1100" b="1" spc="270" dirty="0">
                <a:latin typeface="Courier New"/>
                <a:cs typeface="Courier New"/>
              </a:rPr>
              <a:t>СТАНОМ</a:t>
            </a:r>
            <a:r>
              <a:rPr sz="1100" b="1" spc="-130" dirty="0">
                <a:latin typeface="Courier New"/>
                <a:cs typeface="Courier New"/>
              </a:rPr>
              <a:t> </a:t>
            </a:r>
            <a:r>
              <a:rPr sz="1100" b="1" spc="220" dirty="0">
                <a:latin typeface="Courier New"/>
                <a:cs typeface="Courier New"/>
              </a:rPr>
              <a:t>НА</a:t>
            </a:r>
            <a:r>
              <a:rPr sz="1100" b="1" spc="-130" dirty="0">
                <a:latin typeface="Courier New"/>
                <a:cs typeface="Courier New"/>
              </a:rPr>
              <a:t> </a:t>
            </a:r>
            <a:r>
              <a:rPr sz="1100" b="1" spc="-95" dirty="0">
                <a:latin typeface="Tahoma"/>
                <a:cs typeface="Tahoma"/>
              </a:rPr>
              <a:t>31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-80" dirty="0">
                <a:latin typeface="Tahoma"/>
                <a:cs typeface="Tahoma"/>
              </a:rPr>
              <a:t>.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-70" dirty="0">
                <a:latin typeface="Tahoma"/>
                <a:cs typeface="Tahoma"/>
              </a:rPr>
              <a:t>12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-80" dirty="0">
                <a:latin typeface="Tahoma"/>
                <a:cs typeface="Tahoma"/>
              </a:rPr>
              <a:t>.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85" dirty="0">
                <a:latin typeface="Tahoma"/>
                <a:cs typeface="Tahoma"/>
              </a:rPr>
              <a:t>2023</a:t>
            </a:r>
            <a:r>
              <a:rPr sz="1100" b="1" spc="210" dirty="0">
                <a:latin typeface="Tahoma"/>
                <a:cs typeface="Tahoma"/>
              </a:rPr>
              <a:t> </a:t>
            </a:r>
            <a:r>
              <a:rPr sz="1100" b="1" spc="265" dirty="0">
                <a:latin typeface="Courier New"/>
                <a:cs typeface="Courier New"/>
              </a:rPr>
              <a:t>ПО</a:t>
            </a:r>
            <a:r>
              <a:rPr sz="1100" b="1" spc="-130" dirty="0">
                <a:latin typeface="Courier New"/>
                <a:cs typeface="Courier New"/>
              </a:rPr>
              <a:t> </a:t>
            </a:r>
            <a:r>
              <a:rPr sz="1100" b="1" spc="170" dirty="0">
                <a:latin typeface="Courier New"/>
                <a:cs typeface="Courier New"/>
              </a:rPr>
              <a:t>ОБ</a:t>
            </a:r>
            <a:r>
              <a:rPr sz="1100" b="1" spc="170" dirty="0">
                <a:latin typeface="Tahoma"/>
                <a:cs typeface="Tahoma"/>
              </a:rPr>
              <a:t>’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175" dirty="0">
                <a:latin typeface="Courier New"/>
                <a:cs typeface="Courier New"/>
              </a:rPr>
              <a:t>ЄКТАХ</a:t>
            </a:r>
            <a:r>
              <a:rPr sz="1100" b="1" spc="265" dirty="0">
                <a:latin typeface="Courier New"/>
                <a:cs typeface="Courier New"/>
              </a:rPr>
              <a:t> </a:t>
            </a:r>
            <a:r>
              <a:rPr sz="1100" b="1" spc="90" dirty="0">
                <a:latin typeface="Courier New"/>
                <a:cs typeface="Courier New"/>
              </a:rPr>
              <a:t>В</a:t>
            </a:r>
            <a:r>
              <a:rPr sz="1100" b="1" spc="-130" dirty="0">
                <a:latin typeface="Courier New"/>
                <a:cs typeface="Courier New"/>
              </a:rPr>
              <a:t> </a:t>
            </a:r>
            <a:r>
              <a:rPr sz="1100" b="1" spc="185" dirty="0">
                <a:latin typeface="Courier New"/>
                <a:cs typeface="Courier New"/>
              </a:rPr>
              <a:t>ЧАСТИНІ</a:t>
            </a:r>
            <a:r>
              <a:rPr sz="1100" b="1" spc="-130" dirty="0">
                <a:latin typeface="Courier New"/>
                <a:cs typeface="Courier New"/>
              </a:rPr>
              <a:t> </a:t>
            </a:r>
            <a:r>
              <a:rPr sz="1100" b="1" spc="210" dirty="0">
                <a:latin typeface="Courier New"/>
                <a:cs typeface="Courier New"/>
              </a:rPr>
              <a:t>КАПІТАЛЬНИХ</a:t>
            </a:r>
            <a:r>
              <a:rPr sz="1100" b="1" spc="85" dirty="0">
                <a:latin typeface="Courier New"/>
                <a:cs typeface="Courier New"/>
              </a:rPr>
              <a:t> </a:t>
            </a:r>
            <a:r>
              <a:rPr sz="1100" b="1" spc="220" dirty="0">
                <a:latin typeface="Courier New"/>
                <a:cs typeface="Courier New"/>
              </a:rPr>
              <a:t>ВКЛАДЕНЬ</a:t>
            </a:r>
            <a:r>
              <a:rPr sz="1100" b="1" spc="-130" dirty="0">
                <a:latin typeface="Courier New"/>
                <a:cs typeface="Courier New"/>
              </a:rPr>
              <a:t> </a:t>
            </a:r>
            <a:r>
              <a:rPr sz="1100" b="1" spc="290" dirty="0">
                <a:latin typeface="Courier New"/>
                <a:cs typeface="Courier New"/>
              </a:rPr>
              <a:t>ВИКОНАНО</a:t>
            </a:r>
            <a:r>
              <a:rPr sz="1100" b="1" spc="-130" dirty="0">
                <a:latin typeface="Courier New"/>
                <a:cs typeface="Courier New"/>
              </a:rPr>
              <a:t> </a:t>
            </a:r>
            <a:r>
              <a:rPr sz="1100" b="1" spc="120" dirty="0">
                <a:latin typeface="Courier New"/>
                <a:cs typeface="Courier New"/>
              </a:rPr>
              <a:t>РОБІТ</a:t>
            </a:r>
            <a:r>
              <a:rPr sz="1100" b="1" spc="-130" dirty="0">
                <a:latin typeface="Courier New"/>
                <a:cs typeface="Courier New"/>
              </a:rPr>
              <a:t> </a:t>
            </a:r>
            <a:r>
              <a:rPr sz="1100" b="1" spc="220" dirty="0">
                <a:latin typeface="Courier New"/>
                <a:cs typeface="Courier New"/>
              </a:rPr>
              <a:t>НА</a:t>
            </a:r>
            <a:r>
              <a:rPr sz="1100" b="1" spc="-130" dirty="0">
                <a:latin typeface="Courier New"/>
                <a:cs typeface="Courier New"/>
              </a:rPr>
              <a:t> </a:t>
            </a:r>
            <a:r>
              <a:rPr sz="1100" b="1" spc="245" dirty="0">
                <a:latin typeface="Courier New"/>
                <a:cs typeface="Courier New"/>
              </a:rPr>
              <a:t>СУМУ</a:t>
            </a:r>
            <a:r>
              <a:rPr sz="1100" b="1" spc="-130" dirty="0">
                <a:latin typeface="Courier New"/>
                <a:cs typeface="Courier New"/>
              </a:rPr>
              <a:t> </a:t>
            </a:r>
            <a:r>
              <a:rPr sz="1100" b="1" spc="70" dirty="0">
                <a:latin typeface="Tahoma"/>
                <a:cs typeface="Tahoma"/>
              </a:rPr>
              <a:t>94105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-85" dirty="0">
                <a:latin typeface="Tahoma"/>
                <a:cs typeface="Tahoma"/>
              </a:rPr>
              <a:t>,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50" dirty="0">
                <a:latin typeface="Tahoma"/>
                <a:cs typeface="Tahoma"/>
              </a:rPr>
              <a:t>359</a:t>
            </a:r>
            <a:r>
              <a:rPr sz="1100" b="1" spc="210" dirty="0">
                <a:latin typeface="Tahoma"/>
                <a:cs typeface="Tahoma"/>
              </a:rPr>
              <a:t> </a:t>
            </a:r>
            <a:r>
              <a:rPr sz="1100" b="1" spc="150" dirty="0">
                <a:latin typeface="Courier New"/>
                <a:cs typeface="Courier New"/>
              </a:rPr>
              <a:t>ТИС</a:t>
            </a:r>
            <a:r>
              <a:rPr sz="1100" b="1" spc="150" dirty="0">
                <a:latin typeface="Tahoma"/>
                <a:cs typeface="Tahoma"/>
              </a:rPr>
              <a:t>.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125" dirty="0">
                <a:latin typeface="Courier New"/>
                <a:cs typeface="Courier New"/>
              </a:rPr>
              <a:t>ГРН</a:t>
            </a:r>
            <a:r>
              <a:rPr sz="1100" b="1" spc="125" dirty="0">
                <a:latin typeface="Tahoma"/>
                <a:cs typeface="Tahoma"/>
              </a:rPr>
              <a:t>,</a:t>
            </a:r>
            <a:r>
              <a:rPr sz="1100" b="1" spc="210" dirty="0">
                <a:latin typeface="Tahoma"/>
                <a:cs typeface="Tahoma"/>
              </a:rPr>
              <a:t> </a:t>
            </a:r>
            <a:r>
              <a:rPr sz="1100" b="1" spc="475" dirty="0">
                <a:latin typeface="Courier New"/>
                <a:cs typeface="Courier New"/>
              </a:rPr>
              <a:t>ЩО</a:t>
            </a:r>
            <a:r>
              <a:rPr sz="1100" b="1" spc="229" dirty="0">
                <a:latin typeface="Courier New"/>
                <a:cs typeface="Courier New"/>
              </a:rPr>
              <a:t> СКЛАДАЄ</a:t>
            </a:r>
            <a:r>
              <a:rPr sz="1100" b="1" spc="-130" dirty="0">
                <a:latin typeface="Courier New"/>
                <a:cs typeface="Courier New"/>
              </a:rPr>
              <a:t> </a:t>
            </a:r>
            <a:r>
              <a:rPr sz="1100" b="1" spc="90" dirty="0">
                <a:latin typeface="Tahoma"/>
                <a:cs typeface="Tahoma"/>
              </a:rPr>
              <a:t>70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-175" dirty="0">
                <a:latin typeface="Tahoma"/>
                <a:cs typeface="Tahoma"/>
              </a:rPr>
              <a:t>%</a:t>
            </a:r>
            <a:r>
              <a:rPr sz="1100" b="1" spc="210" dirty="0">
                <a:latin typeface="Tahoma"/>
                <a:cs typeface="Tahoma"/>
              </a:rPr>
              <a:t> </a:t>
            </a:r>
            <a:r>
              <a:rPr sz="1100" b="1" spc="275" dirty="0">
                <a:latin typeface="Courier New"/>
                <a:cs typeface="Courier New"/>
              </a:rPr>
              <a:t>ДО</a:t>
            </a:r>
            <a:r>
              <a:rPr sz="1100" b="1" spc="-130" dirty="0">
                <a:latin typeface="Courier New"/>
                <a:cs typeface="Courier New"/>
              </a:rPr>
              <a:t> </a:t>
            </a:r>
            <a:r>
              <a:rPr sz="1100" b="1" spc="265" dirty="0">
                <a:latin typeface="Courier New"/>
                <a:cs typeface="Courier New"/>
              </a:rPr>
              <a:t>ПРОГРАМИ</a:t>
            </a:r>
            <a:r>
              <a:rPr sz="1100" b="1" spc="-130" dirty="0">
                <a:latin typeface="Courier New"/>
                <a:cs typeface="Courier New"/>
              </a:rPr>
              <a:t> </a:t>
            </a:r>
            <a:r>
              <a:rPr sz="1100" b="1" spc="220" dirty="0">
                <a:latin typeface="Courier New"/>
                <a:cs typeface="Courier New"/>
              </a:rPr>
              <a:t>НА</a:t>
            </a:r>
            <a:r>
              <a:rPr sz="1100" b="1" spc="-130" dirty="0">
                <a:latin typeface="Courier New"/>
                <a:cs typeface="Courier New"/>
              </a:rPr>
              <a:t> </a:t>
            </a:r>
            <a:r>
              <a:rPr sz="1100" b="1" spc="55" dirty="0">
                <a:latin typeface="Courier New"/>
                <a:cs typeface="Courier New"/>
              </a:rPr>
              <a:t>РІК</a:t>
            </a:r>
            <a:r>
              <a:rPr sz="1100" b="1" spc="-130" dirty="0">
                <a:latin typeface="Courier New"/>
                <a:cs typeface="Courier New"/>
              </a:rPr>
              <a:t> </a:t>
            </a:r>
            <a:r>
              <a:rPr sz="1100" b="1" spc="-110" dirty="0">
                <a:latin typeface="Tahoma"/>
                <a:cs typeface="Tahoma"/>
              </a:rPr>
              <a:t>(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-20" dirty="0">
                <a:latin typeface="Tahoma"/>
                <a:cs typeface="Tahoma"/>
              </a:rPr>
              <a:t>134</a:t>
            </a:r>
            <a:r>
              <a:rPr sz="1100" b="1" spc="210" dirty="0">
                <a:latin typeface="Tahoma"/>
                <a:cs typeface="Tahoma"/>
              </a:rPr>
              <a:t> </a:t>
            </a:r>
            <a:r>
              <a:rPr sz="1100" b="1" spc="80" dirty="0">
                <a:latin typeface="Tahoma"/>
                <a:cs typeface="Tahoma"/>
              </a:rPr>
              <a:t>548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-85" dirty="0">
                <a:latin typeface="Tahoma"/>
                <a:cs typeface="Tahoma"/>
              </a:rPr>
              <a:t>,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70" dirty="0">
                <a:latin typeface="Tahoma"/>
                <a:cs typeface="Tahoma"/>
              </a:rPr>
              <a:t>96</a:t>
            </a:r>
            <a:r>
              <a:rPr sz="1100" b="1" spc="210" dirty="0">
                <a:latin typeface="Tahoma"/>
                <a:cs typeface="Tahoma"/>
              </a:rPr>
              <a:t> </a:t>
            </a:r>
            <a:r>
              <a:rPr sz="1100" b="1" spc="150" dirty="0">
                <a:latin typeface="Courier New"/>
                <a:cs typeface="Courier New"/>
              </a:rPr>
              <a:t>ТИС</a:t>
            </a:r>
            <a:r>
              <a:rPr sz="1100" b="1" spc="150" dirty="0">
                <a:latin typeface="Tahoma"/>
                <a:cs typeface="Tahoma"/>
              </a:rPr>
              <a:t>.</a:t>
            </a:r>
            <a:r>
              <a:rPr sz="1100" b="1" spc="210" dirty="0">
                <a:latin typeface="Tahoma"/>
                <a:cs typeface="Tahoma"/>
              </a:rPr>
              <a:t> </a:t>
            </a:r>
            <a:r>
              <a:rPr sz="1100" b="1" spc="105" dirty="0">
                <a:latin typeface="Courier New"/>
                <a:cs typeface="Courier New"/>
              </a:rPr>
              <a:t>ГРН</a:t>
            </a:r>
            <a:r>
              <a:rPr sz="1100" b="1" spc="105" dirty="0">
                <a:latin typeface="Tahoma"/>
                <a:cs typeface="Tahoma"/>
              </a:rPr>
              <a:t>).</a:t>
            </a:r>
            <a:endParaRPr sz="110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180"/>
              </a:spcBef>
            </a:pPr>
            <a:r>
              <a:rPr sz="1100" b="1" spc="270" dirty="0">
                <a:latin typeface="Courier New"/>
                <a:cs typeface="Courier New"/>
              </a:rPr>
              <a:t>СТАНОМ</a:t>
            </a:r>
            <a:r>
              <a:rPr sz="1100" b="1" spc="-120" dirty="0">
                <a:latin typeface="Courier New"/>
                <a:cs typeface="Courier New"/>
              </a:rPr>
              <a:t> </a:t>
            </a:r>
            <a:r>
              <a:rPr sz="1100" b="1" spc="220" dirty="0">
                <a:latin typeface="Courier New"/>
                <a:cs typeface="Courier New"/>
              </a:rPr>
              <a:t>НА</a:t>
            </a:r>
            <a:r>
              <a:rPr sz="1100" b="1" spc="-114" dirty="0">
                <a:latin typeface="Courier New"/>
                <a:cs typeface="Courier New"/>
              </a:rPr>
              <a:t> </a:t>
            </a:r>
            <a:r>
              <a:rPr sz="1100" b="1" spc="-100" dirty="0">
                <a:latin typeface="Tahoma"/>
                <a:cs typeface="Tahoma"/>
              </a:rPr>
              <a:t>31</a:t>
            </a:r>
            <a:r>
              <a:rPr sz="1100" b="1" spc="-185" dirty="0">
                <a:latin typeface="Tahoma"/>
                <a:cs typeface="Tahoma"/>
              </a:rPr>
              <a:t> </a:t>
            </a:r>
            <a:r>
              <a:rPr sz="1100" b="1" spc="-85" dirty="0">
                <a:latin typeface="Tahoma"/>
                <a:cs typeface="Tahoma"/>
              </a:rPr>
              <a:t>.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-75" dirty="0">
                <a:latin typeface="Tahoma"/>
                <a:cs typeface="Tahoma"/>
              </a:rPr>
              <a:t>12</a:t>
            </a:r>
            <a:r>
              <a:rPr sz="1100" b="1" spc="-185" dirty="0">
                <a:latin typeface="Tahoma"/>
                <a:cs typeface="Tahoma"/>
              </a:rPr>
              <a:t> </a:t>
            </a:r>
            <a:r>
              <a:rPr sz="1100" b="1" spc="-85" dirty="0">
                <a:latin typeface="Tahoma"/>
                <a:cs typeface="Tahoma"/>
              </a:rPr>
              <a:t>.</a:t>
            </a:r>
            <a:r>
              <a:rPr sz="1100" b="1" spc="-185" dirty="0">
                <a:latin typeface="Tahoma"/>
                <a:cs typeface="Tahoma"/>
              </a:rPr>
              <a:t> </a:t>
            </a:r>
            <a:r>
              <a:rPr sz="1100" b="1" spc="85" dirty="0">
                <a:latin typeface="Tahoma"/>
                <a:cs typeface="Tahoma"/>
              </a:rPr>
              <a:t>2023</a:t>
            </a:r>
            <a:r>
              <a:rPr sz="1100" b="1" spc="220" dirty="0">
                <a:latin typeface="Tahoma"/>
                <a:cs typeface="Tahoma"/>
              </a:rPr>
              <a:t> </a:t>
            </a:r>
            <a:r>
              <a:rPr sz="1100" b="1" spc="265" dirty="0">
                <a:latin typeface="Courier New"/>
                <a:cs typeface="Courier New"/>
              </a:rPr>
              <a:t>ПО</a:t>
            </a:r>
            <a:r>
              <a:rPr sz="1100" b="1" spc="-114" dirty="0">
                <a:latin typeface="Courier New"/>
                <a:cs typeface="Courier New"/>
              </a:rPr>
              <a:t> </a:t>
            </a:r>
            <a:r>
              <a:rPr sz="1100" b="1" spc="170" dirty="0">
                <a:latin typeface="Courier New"/>
                <a:cs typeface="Courier New"/>
              </a:rPr>
              <a:t>ОБ</a:t>
            </a:r>
            <a:r>
              <a:rPr sz="1100" b="1" spc="170" dirty="0">
                <a:latin typeface="Tahoma"/>
                <a:cs typeface="Tahoma"/>
              </a:rPr>
              <a:t>’</a:t>
            </a:r>
            <a:r>
              <a:rPr sz="1100" b="1" spc="-185" dirty="0">
                <a:latin typeface="Tahoma"/>
                <a:cs typeface="Tahoma"/>
              </a:rPr>
              <a:t> </a:t>
            </a:r>
            <a:r>
              <a:rPr sz="1100" b="1" spc="175" dirty="0">
                <a:latin typeface="Courier New"/>
                <a:cs typeface="Courier New"/>
              </a:rPr>
              <a:t>ЄКТАХ</a:t>
            </a:r>
            <a:r>
              <a:rPr sz="1100" b="1" spc="-114" dirty="0">
                <a:latin typeface="Courier New"/>
                <a:cs typeface="Courier New"/>
              </a:rPr>
              <a:t> </a:t>
            </a:r>
            <a:r>
              <a:rPr sz="1100" b="1" spc="90" dirty="0">
                <a:latin typeface="Courier New"/>
                <a:cs typeface="Courier New"/>
              </a:rPr>
              <a:t>В</a:t>
            </a:r>
            <a:r>
              <a:rPr sz="1100" b="1" spc="-120" dirty="0">
                <a:latin typeface="Courier New"/>
                <a:cs typeface="Courier New"/>
              </a:rPr>
              <a:t> </a:t>
            </a:r>
            <a:r>
              <a:rPr sz="1100" b="1" spc="175" dirty="0">
                <a:latin typeface="Courier New"/>
                <a:cs typeface="Courier New"/>
              </a:rPr>
              <a:t>ЧАСТИНІ</a:t>
            </a:r>
            <a:endParaRPr sz="1100">
              <a:latin typeface="Courier New"/>
              <a:cs typeface="Courier New"/>
            </a:endParaRPr>
          </a:p>
          <a:p>
            <a:pPr marL="12700" marR="124460" algn="just">
              <a:lnSpc>
                <a:spcPct val="113599"/>
              </a:lnSpc>
            </a:pPr>
            <a:r>
              <a:rPr sz="1100" b="1" spc="210" dirty="0">
                <a:latin typeface="Courier New"/>
                <a:cs typeface="Courier New"/>
              </a:rPr>
              <a:t>КАПІТАЛЬНОГО</a:t>
            </a:r>
            <a:r>
              <a:rPr sz="1100" b="1" spc="-170" dirty="0">
                <a:latin typeface="Courier New"/>
                <a:cs typeface="Courier New"/>
              </a:rPr>
              <a:t> </a:t>
            </a:r>
            <a:r>
              <a:rPr sz="1100" b="1" spc="240" dirty="0">
                <a:latin typeface="Courier New"/>
                <a:cs typeface="Courier New"/>
              </a:rPr>
              <a:t>РЕМОНТУ</a:t>
            </a:r>
            <a:r>
              <a:rPr sz="1100" b="1" spc="-165" dirty="0">
                <a:latin typeface="Courier New"/>
                <a:cs typeface="Courier New"/>
              </a:rPr>
              <a:t> </a:t>
            </a:r>
            <a:r>
              <a:rPr sz="1100" b="1" spc="290" dirty="0">
                <a:latin typeface="Courier New"/>
                <a:cs typeface="Courier New"/>
              </a:rPr>
              <a:t>ВИКОНАНО</a:t>
            </a:r>
            <a:r>
              <a:rPr sz="1100" b="1" spc="-165" dirty="0">
                <a:latin typeface="Courier New"/>
                <a:cs typeface="Courier New"/>
              </a:rPr>
              <a:t> </a:t>
            </a:r>
            <a:r>
              <a:rPr sz="1100" b="1" spc="120" dirty="0">
                <a:latin typeface="Courier New"/>
                <a:cs typeface="Courier New"/>
              </a:rPr>
              <a:t>РОБІТ</a:t>
            </a:r>
            <a:r>
              <a:rPr sz="1100" b="1" spc="-105" dirty="0">
                <a:latin typeface="Courier New"/>
                <a:cs typeface="Courier New"/>
              </a:rPr>
              <a:t> </a:t>
            </a:r>
            <a:r>
              <a:rPr sz="1100" b="1" spc="220" dirty="0">
                <a:latin typeface="Courier New"/>
                <a:cs typeface="Courier New"/>
              </a:rPr>
              <a:t>НА</a:t>
            </a:r>
            <a:r>
              <a:rPr sz="1100" b="1" spc="-85" dirty="0">
                <a:latin typeface="Courier New"/>
                <a:cs typeface="Courier New"/>
              </a:rPr>
              <a:t> </a:t>
            </a:r>
            <a:r>
              <a:rPr sz="1100" b="1" spc="245" dirty="0">
                <a:latin typeface="Courier New"/>
                <a:cs typeface="Courier New"/>
              </a:rPr>
              <a:t>СУМУ</a:t>
            </a:r>
            <a:r>
              <a:rPr sz="1100" b="1" spc="-80" dirty="0">
                <a:latin typeface="Courier New"/>
                <a:cs typeface="Courier New"/>
              </a:rPr>
              <a:t> </a:t>
            </a:r>
            <a:r>
              <a:rPr sz="1100" b="1" dirty="0">
                <a:latin typeface="Tahoma"/>
                <a:cs typeface="Tahoma"/>
              </a:rPr>
              <a:t>162</a:t>
            </a:r>
            <a:r>
              <a:rPr sz="1100" b="1" spc="260" dirty="0">
                <a:latin typeface="Tahoma"/>
                <a:cs typeface="Tahoma"/>
              </a:rPr>
              <a:t> </a:t>
            </a:r>
            <a:r>
              <a:rPr sz="1100" b="1" spc="-180" dirty="0">
                <a:latin typeface="Tahoma"/>
                <a:cs typeface="Tahoma"/>
              </a:rPr>
              <a:t>117</a:t>
            </a:r>
            <a:r>
              <a:rPr sz="1100" b="1" spc="95" dirty="0">
                <a:latin typeface="Tahoma"/>
                <a:cs typeface="Tahoma"/>
              </a:rPr>
              <a:t> </a:t>
            </a:r>
            <a:r>
              <a:rPr sz="1100" b="1" spc="-50" dirty="0">
                <a:latin typeface="Tahoma"/>
                <a:cs typeface="Tahoma"/>
              </a:rPr>
              <a:t>, </a:t>
            </a:r>
            <a:r>
              <a:rPr sz="1100" b="1" dirty="0">
                <a:latin typeface="Tahoma"/>
                <a:cs typeface="Tahoma"/>
              </a:rPr>
              <a:t>418</a:t>
            </a:r>
            <a:r>
              <a:rPr sz="1100" b="1" spc="200" dirty="0">
                <a:latin typeface="Tahoma"/>
                <a:cs typeface="Tahoma"/>
              </a:rPr>
              <a:t> </a:t>
            </a:r>
            <a:r>
              <a:rPr sz="1100" b="1" spc="150" dirty="0">
                <a:latin typeface="Courier New"/>
                <a:cs typeface="Courier New"/>
              </a:rPr>
              <a:t>ТИС</a:t>
            </a:r>
            <a:r>
              <a:rPr sz="1100" b="1" spc="150" dirty="0">
                <a:latin typeface="Tahoma"/>
                <a:cs typeface="Tahoma"/>
              </a:rPr>
              <a:t>.</a:t>
            </a:r>
            <a:r>
              <a:rPr sz="1100" b="1" spc="204" dirty="0">
                <a:latin typeface="Tahoma"/>
                <a:cs typeface="Tahoma"/>
              </a:rPr>
              <a:t> </a:t>
            </a:r>
            <a:r>
              <a:rPr sz="1100" b="1" spc="125" dirty="0">
                <a:latin typeface="Courier New"/>
                <a:cs typeface="Courier New"/>
              </a:rPr>
              <a:t>ГРН</a:t>
            </a:r>
            <a:r>
              <a:rPr sz="1100" b="1" spc="125" dirty="0">
                <a:latin typeface="Tahoma"/>
                <a:cs typeface="Tahoma"/>
              </a:rPr>
              <a:t>,</a:t>
            </a:r>
            <a:r>
              <a:rPr sz="1100" b="1" spc="204" dirty="0">
                <a:latin typeface="Tahoma"/>
                <a:cs typeface="Tahoma"/>
              </a:rPr>
              <a:t> </a:t>
            </a:r>
            <a:r>
              <a:rPr sz="1100" b="1" spc="475" dirty="0">
                <a:latin typeface="Courier New"/>
                <a:cs typeface="Courier New"/>
              </a:rPr>
              <a:t>ЩО</a:t>
            </a:r>
            <a:r>
              <a:rPr sz="1100" b="1" spc="-130" dirty="0">
                <a:latin typeface="Courier New"/>
                <a:cs typeface="Courier New"/>
              </a:rPr>
              <a:t> </a:t>
            </a:r>
            <a:r>
              <a:rPr sz="1100" b="1" spc="229" dirty="0">
                <a:latin typeface="Courier New"/>
                <a:cs typeface="Courier New"/>
              </a:rPr>
              <a:t>СКЛАДАЄ</a:t>
            </a:r>
            <a:r>
              <a:rPr sz="1100" b="1" spc="-135" dirty="0">
                <a:latin typeface="Courier New"/>
                <a:cs typeface="Courier New"/>
              </a:rPr>
              <a:t> </a:t>
            </a:r>
            <a:r>
              <a:rPr sz="1100" b="1" spc="90" dirty="0">
                <a:latin typeface="Tahoma"/>
                <a:cs typeface="Tahoma"/>
              </a:rPr>
              <a:t>70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-90" dirty="0">
                <a:latin typeface="Tahoma"/>
                <a:cs typeface="Tahoma"/>
              </a:rPr>
              <a:t>,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-35" dirty="0">
                <a:latin typeface="Tahoma"/>
                <a:cs typeface="Tahoma"/>
              </a:rPr>
              <a:t>7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dirty="0">
                <a:latin typeface="Tahoma"/>
                <a:cs typeface="Tahoma"/>
              </a:rPr>
              <a:t>%</a:t>
            </a:r>
            <a:r>
              <a:rPr sz="1100" b="1" spc="204" dirty="0">
                <a:latin typeface="Tahoma"/>
                <a:cs typeface="Tahoma"/>
              </a:rPr>
              <a:t> </a:t>
            </a:r>
            <a:r>
              <a:rPr sz="1100" b="1" spc="275" dirty="0">
                <a:latin typeface="Courier New"/>
                <a:cs typeface="Courier New"/>
              </a:rPr>
              <a:t>ДО</a:t>
            </a:r>
            <a:r>
              <a:rPr sz="1100" b="1" spc="-135" dirty="0">
                <a:latin typeface="Courier New"/>
                <a:cs typeface="Courier New"/>
              </a:rPr>
              <a:t> </a:t>
            </a:r>
            <a:r>
              <a:rPr sz="1100" b="1" spc="265" dirty="0">
                <a:latin typeface="Courier New"/>
                <a:cs typeface="Courier New"/>
              </a:rPr>
              <a:t>ПРОГРАМИ</a:t>
            </a:r>
            <a:r>
              <a:rPr sz="1100" b="1" spc="-135" dirty="0">
                <a:latin typeface="Courier New"/>
                <a:cs typeface="Courier New"/>
              </a:rPr>
              <a:t> </a:t>
            </a:r>
            <a:r>
              <a:rPr sz="1100" b="1" spc="220" dirty="0">
                <a:latin typeface="Courier New"/>
                <a:cs typeface="Courier New"/>
              </a:rPr>
              <a:t>НА</a:t>
            </a:r>
            <a:r>
              <a:rPr sz="1100" b="1" spc="-130" dirty="0">
                <a:latin typeface="Courier New"/>
                <a:cs typeface="Courier New"/>
              </a:rPr>
              <a:t> </a:t>
            </a:r>
            <a:r>
              <a:rPr sz="1100" b="1" spc="55" dirty="0">
                <a:latin typeface="Courier New"/>
                <a:cs typeface="Courier New"/>
              </a:rPr>
              <a:t>РІК</a:t>
            </a:r>
            <a:r>
              <a:rPr sz="1100" b="1" spc="-135" dirty="0">
                <a:latin typeface="Courier New"/>
                <a:cs typeface="Courier New"/>
              </a:rPr>
              <a:t> </a:t>
            </a:r>
            <a:r>
              <a:rPr sz="1100" b="1" spc="-110" dirty="0">
                <a:latin typeface="Tahoma"/>
                <a:cs typeface="Tahoma"/>
              </a:rPr>
              <a:t>(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45" dirty="0">
                <a:latin typeface="Tahoma"/>
                <a:cs typeface="Tahoma"/>
              </a:rPr>
              <a:t>229</a:t>
            </a:r>
            <a:endParaRPr sz="110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180"/>
              </a:spcBef>
            </a:pPr>
            <a:r>
              <a:rPr sz="1100" b="1" spc="50" dirty="0">
                <a:latin typeface="Tahoma"/>
                <a:cs typeface="Tahoma"/>
              </a:rPr>
              <a:t>234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-90" dirty="0">
                <a:latin typeface="Tahoma"/>
                <a:cs typeface="Tahoma"/>
              </a:rPr>
              <a:t>,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-85" dirty="0">
                <a:latin typeface="Tahoma"/>
                <a:cs typeface="Tahoma"/>
              </a:rPr>
              <a:t>11</a:t>
            </a:r>
            <a:r>
              <a:rPr sz="1100" b="1" spc="125" dirty="0">
                <a:latin typeface="Tahoma"/>
                <a:cs typeface="Tahoma"/>
              </a:rPr>
              <a:t> </a:t>
            </a:r>
            <a:r>
              <a:rPr sz="1100" b="1" spc="150" dirty="0">
                <a:latin typeface="Courier New"/>
                <a:cs typeface="Courier New"/>
              </a:rPr>
              <a:t>ТИС</a:t>
            </a:r>
            <a:r>
              <a:rPr sz="1100" b="1" spc="150" dirty="0">
                <a:latin typeface="Tahoma"/>
                <a:cs typeface="Tahoma"/>
              </a:rPr>
              <a:t>.</a:t>
            </a:r>
            <a:r>
              <a:rPr sz="1100" b="1" spc="155" dirty="0">
                <a:latin typeface="Tahoma"/>
                <a:cs typeface="Tahoma"/>
              </a:rPr>
              <a:t> </a:t>
            </a:r>
            <a:r>
              <a:rPr sz="1100" b="1" spc="85" dirty="0">
                <a:latin typeface="Courier New"/>
                <a:cs typeface="Courier New"/>
              </a:rPr>
              <a:t>ГРН</a:t>
            </a:r>
            <a:r>
              <a:rPr sz="1100" b="1" spc="85" dirty="0">
                <a:latin typeface="Tahoma"/>
                <a:cs typeface="Tahoma"/>
              </a:rPr>
              <a:t>).</a:t>
            </a: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b="1" spc="270" dirty="0">
                <a:latin typeface="Courier New"/>
                <a:cs typeface="Courier New"/>
              </a:rPr>
              <a:t>СТАНОМ</a:t>
            </a:r>
            <a:r>
              <a:rPr sz="1100" b="1" spc="-120" dirty="0">
                <a:latin typeface="Courier New"/>
                <a:cs typeface="Courier New"/>
              </a:rPr>
              <a:t> </a:t>
            </a:r>
            <a:r>
              <a:rPr sz="1100" b="1" spc="220" dirty="0">
                <a:latin typeface="Courier New"/>
                <a:cs typeface="Courier New"/>
              </a:rPr>
              <a:t>НА</a:t>
            </a:r>
            <a:r>
              <a:rPr sz="1100" b="1" spc="-114" dirty="0">
                <a:latin typeface="Courier New"/>
                <a:cs typeface="Courier New"/>
              </a:rPr>
              <a:t> </a:t>
            </a:r>
            <a:r>
              <a:rPr sz="1100" b="1" spc="-100" dirty="0">
                <a:latin typeface="Tahoma"/>
                <a:cs typeface="Tahoma"/>
              </a:rPr>
              <a:t>31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-85" dirty="0">
                <a:latin typeface="Tahoma"/>
                <a:cs typeface="Tahoma"/>
              </a:rPr>
              <a:t>.</a:t>
            </a:r>
            <a:r>
              <a:rPr sz="1100" b="1" spc="-185" dirty="0">
                <a:latin typeface="Tahoma"/>
                <a:cs typeface="Tahoma"/>
              </a:rPr>
              <a:t> </a:t>
            </a:r>
            <a:r>
              <a:rPr sz="1100" b="1" spc="-75" dirty="0">
                <a:latin typeface="Tahoma"/>
                <a:cs typeface="Tahoma"/>
              </a:rPr>
              <a:t>12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-85" dirty="0">
                <a:latin typeface="Tahoma"/>
                <a:cs typeface="Tahoma"/>
              </a:rPr>
              <a:t>.</a:t>
            </a:r>
            <a:r>
              <a:rPr sz="1100" b="1" spc="-185" dirty="0">
                <a:latin typeface="Tahoma"/>
                <a:cs typeface="Tahoma"/>
              </a:rPr>
              <a:t> </a:t>
            </a:r>
            <a:r>
              <a:rPr sz="1100" b="1" spc="85" dirty="0">
                <a:latin typeface="Tahoma"/>
                <a:cs typeface="Tahoma"/>
              </a:rPr>
              <a:t>2023</a:t>
            </a:r>
            <a:r>
              <a:rPr sz="1100" b="1" spc="225" dirty="0">
                <a:latin typeface="Tahoma"/>
                <a:cs typeface="Tahoma"/>
              </a:rPr>
              <a:t> </a:t>
            </a:r>
            <a:r>
              <a:rPr sz="1100" b="1" spc="265" dirty="0">
                <a:latin typeface="Courier New"/>
                <a:cs typeface="Courier New"/>
              </a:rPr>
              <a:t>ПО</a:t>
            </a:r>
            <a:r>
              <a:rPr sz="1100" b="1" spc="-120" dirty="0">
                <a:latin typeface="Courier New"/>
                <a:cs typeface="Courier New"/>
              </a:rPr>
              <a:t> </a:t>
            </a:r>
            <a:r>
              <a:rPr sz="1100" b="1" spc="170" dirty="0">
                <a:latin typeface="Courier New"/>
                <a:cs typeface="Courier New"/>
              </a:rPr>
              <a:t>ОБ</a:t>
            </a:r>
            <a:r>
              <a:rPr sz="1100" b="1" spc="170" dirty="0">
                <a:latin typeface="Tahoma"/>
                <a:cs typeface="Tahoma"/>
              </a:rPr>
              <a:t>’</a:t>
            </a:r>
            <a:r>
              <a:rPr sz="1100" b="1" spc="-185" dirty="0">
                <a:latin typeface="Tahoma"/>
                <a:cs typeface="Tahoma"/>
              </a:rPr>
              <a:t> </a:t>
            </a:r>
            <a:r>
              <a:rPr sz="1100" b="1" spc="175" dirty="0">
                <a:latin typeface="Courier New"/>
                <a:cs typeface="Courier New"/>
              </a:rPr>
              <a:t>ЄКТАХ</a:t>
            </a:r>
            <a:r>
              <a:rPr sz="1100" b="1" spc="285" dirty="0">
                <a:latin typeface="Courier New"/>
                <a:cs typeface="Courier New"/>
              </a:rPr>
              <a:t> </a:t>
            </a:r>
            <a:r>
              <a:rPr sz="1100" b="1" spc="265" dirty="0">
                <a:latin typeface="Courier New"/>
                <a:cs typeface="Courier New"/>
              </a:rPr>
              <a:t>ПО</a:t>
            </a:r>
            <a:r>
              <a:rPr sz="1100" b="1" spc="-114" dirty="0">
                <a:latin typeface="Courier New"/>
                <a:cs typeface="Courier New"/>
              </a:rPr>
              <a:t> </a:t>
            </a:r>
            <a:r>
              <a:rPr sz="1100" b="1" spc="225" dirty="0">
                <a:latin typeface="Courier New"/>
                <a:cs typeface="Courier New"/>
              </a:rPr>
              <a:t>КАПІТАЛЬНИМ</a:t>
            </a:r>
            <a:endParaRPr sz="11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b="1" spc="270" dirty="0">
                <a:latin typeface="Courier New"/>
                <a:cs typeface="Courier New"/>
              </a:rPr>
              <a:t>ВИДАТКАМ</a:t>
            </a:r>
            <a:r>
              <a:rPr sz="1100" b="1" spc="-120" dirty="0">
                <a:latin typeface="Courier New"/>
                <a:cs typeface="Courier New"/>
              </a:rPr>
              <a:t> </a:t>
            </a:r>
            <a:r>
              <a:rPr sz="1100" b="1" spc="290" dirty="0">
                <a:latin typeface="Courier New"/>
                <a:cs typeface="Courier New"/>
              </a:rPr>
              <a:t>ВИКОНАНО</a:t>
            </a:r>
            <a:r>
              <a:rPr sz="1100" b="1" spc="-120" dirty="0">
                <a:latin typeface="Courier New"/>
                <a:cs typeface="Courier New"/>
              </a:rPr>
              <a:t> </a:t>
            </a:r>
            <a:r>
              <a:rPr sz="1100" b="1" spc="120" dirty="0">
                <a:latin typeface="Courier New"/>
                <a:cs typeface="Courier New"/>
              </a:rPr>
              <a:t>РОБІТ</a:t>
            </a:r>
            <a:r>
              <a:rPr sz="1100" b="1" spc="-120" dirty="0">
                <a:latin typeface="Courier New"/>
                <a:cs typeface="Courier New"/>
              </a:rPr>
              <a:t> </a:t>
            </a:r>
            <a:r>
              <a:rPr sz="1100" b="1" spc="220" dirty="0">
                <a:latin typeface="Courier New"/>
                <a:cs typeface="Courier New"/>
              </a:rPr>
              <a:t>НА</a:t>
            </a:r>
            <a:r>
              <a:rPr sz="1100" b="1" spc="-120" dirty="0">
                <a:latin typeface="Courier New"/>
                <a:cs typeface="Courier New"/>
              </a:rPr>
              <a:t> </a:t>
            </a:r>
            <a:r>
              <a:rPr sz="1100" b="1" spc="245" dirty="0">
                <a:latin typeface="Courier New"/>
                <a:cs typeface="Courier New"/>
              </a:rPr>
              <a:t>СУМУ</a:t>
            </a:r>
            <a:r>
              <a:rPr sz="1100" b="1" spc="-114" dirty="0">
                <a:latin typeface="Courier New"/>
                <a:cs typeface="Courier New"/>
              </a:rPr>
              <a:t> </a:t>
            </a:r>
            <a:r>
              <a:rPr sz="1100" b="1" spc="65" dirty="0">
                <a:latin typeface="Tahoma"/>
                <a:cs typeface="Tahoma"/>
              </a:rPr>
              <a:t>256</a:t>
            </a:r>
            <a:r>
              <a:rPr sz="1100" b="1" spc="220" dirty="0">
                <a:latin typeface="Tahoma"/>
                <a:cs typeface="Tahoma"/>
              </a:rPr>
              <a:t> </a:t>
            </a:r>
            <a:r>
              <a:rPr sz="1100" b="1" spc="55" dirty="0">
                <a:latin typeface="Tahoma"/>
                <a:cs typeface="Tahoma"/>
              </a:rPr>
              <a:t>222</a:t>
            </a:r>
            <a:r>
              <a:rPr sz="1100" b="1" spc="-185" dirty="0">
                <a:latin typeface="Tahoma"/>
                <a:cs typeface="Tahoma"/>
              </a:rPr>
              <a:t> </a:t>
            </a:r>
            <a:r>
              <a:rPr sz="1100" b="1" spc="-90" dirty="0">
                <a:latin typeface="Tahoma"/>
                <a:cs typeface="Tahoma"/>
              </a:rPr>
              <a:t>,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50" dirty="0">
                <a:latin typeface="Tahoma"/>
                <a:cs typeface="Tahoma"/>
              </a:rPr>
              <a:t>777</a:t>
            </a:r>
            <a:r>
              <a:rPr sz="1100" b="1" spc="220" dirty="0">
                <a:latin typeface="Tahoma"/>
                <a:cs typeface="Tahoma"/>
              </a:rPr>
              <a:t> </a:t>
            </a:r>
            <a:r>
              <a:rPr sz="1100" b="1" spc="150" dirty="0">
                <a:latin typeface="Courier New"/>
                <a:cs typeface="Courier New"/>
              </a:rPr>
              <a:t>ТИС</a:t>
            </a:r>
            <a:r>
              <a:rPr sz="1100" b="1" spc="150" dirty="0">
                <a:latin typeface="Tahoma"/>
                <a:cs typeface="Tahoma"/>
              </a:rPr>
              <a:t>.</a:t>
            </a:r>
            <a:r>
              <a:rPr sz="1100" b="1" spc="225" dirty="0">
                <a:latin typeface="Tahoma"/>
                <a:cs typeface="Tahoma"/>
              </a:rPr>
              <a:t> </a:t>
            </a:r>
            <a:r>
              <a:rPr sz="1100" b="1" spc="105" dirty="0">
                <a:latin typeface="Courier New"/>
                <a:cs typeface="Courier New"/>
              </a:rPr>
              <a:t>ГРН</a:t>
            </a:r>
            <a:r>
              <a:rPr sz="1100" b="1" spc="105" dirty="0">
                <a:latin typeface="Tahoma"/>
                <a:cs typeface="Tahoma"/>
              </a:rPr>
              <a:t>,</a:t>
            </a: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b="1" spc="475" dirty="0">
                <a:latin typeface="Courier New"/>
                <a:cs typeface="Courier New"/>
              </a:rPr>
              <a:t>ЩО</a:t>
            </a:r>
            <a:r>
              <a:rPr sz="1100" b="1" spc="-130" dirty="0">
                <a:latin typeface="Courier New"/>
                <a:cs typeface="Courier New"/>
              </a:rPr>
              <a:t> </a:t>
            </a:r>
            <a:r>
              <a:rPr sz="1100" b="1" spc="229" dirty="0">
                <a:latin typeface="Courier New"/>
                <a:cs typeface="Courier New"/>
              </a:rPr>
              <a:t>СКЛАДАЄ</a:t>
            </a:r>
            <a:r>
              <a:rPr sz="1100" b="1" spc="-130" dirty="0">
                <a:latin typeface="Courier New"/>
                <a:cs typeface="Courier New"/>
              </a:rPr>
              <a:t> </a:t>
            </a:r>
            <a:r>
              <a:rPr sz="1100" b="1" spc="90" dirty="0">
                <a:latin typeface="Tahoma"/>
                <a:cs typeface="Tahoma"/>
              </a:rPr>
              <a:t>70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-90" dirty="0">
                <a:latin typeface="Tahoma"/>
                <a:cs typeface="Tahoma"/>
              </a:rPr>
              <a:t>,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dirty="0">
                <a:latin typeface="Tahoma"/>
                <a:cs typeface="Tahoma"/>
              </a:rPr>
              <a:t>4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dirty="0">
                <a:latin typeface="Tahoma"/>
                <a:cs typeface="Tahoma"/>
              </a:rPr>
              <a:t>%</a:t>
            </a:r>
            <a:r>
              <a:rPr sz="1100" b="1" spc="215" dirty="0">
                <a:latin typeface="Tahoma"/>
                <a:cs typeface="Tahoma"/>
              </a:rPr>
              <a:t> </a:t>
            </a:r>
            <a:r>
              <a:rPr sz="1100" b="1" spc="275" dirty="0">
                <a:latin typeface="Courier New"/>
                <a:cs typeface="Courier New"/>
              </a:rPr>
              <a:t>ДО</a:t>
            </a:r>
            <a:r>
              <a:rPr sz="1100" b="1" spc="-130" dirty="0">
                <a:latin typeface="Courier New"/>
                <a:cs typeface="Courier New"/>
              </a:rPr>
              <a:t> </a:t>
            </a:r>
            <a:r>
              <a:rPr sz="1100" b="1" spc="265" dirty="0">
                <a:latin typeface="Courier New"/>
                <a:cs typeface="Courier New"/>
              </a:rPr>
              <a:t>ПРОГРАМИ</a:t>
            </a:r>
            <a:r>
              <a:rPr sz="1100" b="1" spc="-130" dirty="0">
                <a:latin typeface="Courier New"/>
                <a:cs typeface="Courier New"/>
              </a:rPr>
              <a:t> </a:t>
            </a:r>
            <a:r>
              <a:rPr sz="1100" b="1" spc="220" dirty="0">
                <a:latin typeface="Courier New"/>
                <a:cs typeface="Courier New"/>
              </a:rPr>
              <a:t>НА</a:t>
            </a:r>
            <a:r>
              <a:rPr sz="1100" b="1" spc="-130" dirty="0">
                <a:latin typeface="Courier New"/>
                <a:cs typeface="Courier New"/>
              </a:rPr>
              <a:t> </a:t>
            </a:r>
            <a:r>
              <a:rPr sz="1100" b="1" spc="55" dirty="0">
                <a:latin typeface="Courier New"/>
                <a:cs typeface="Courier New"/>
              </a:rPr>
              <a:t>РІК</a:t>
            </a:r>
            <a:r>
              <a:rPr sz="1100" b="1" spc="-125" dirty="0">
                <a:latin typeface="Courier New"/>
                <a:cs typeface="Courier New"/>
              </a:rPr>
              <a:t> </a:t>
            </a:r>
            <a:r>
              <a:rPr sz="1100" b="1" spc="-110" dirty="0">
                <a:latin typeface="Tahoma"/>
                <a:cs typeface="Tahoma"/>
              </a:rPr>
              <a:t>(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dirty="0">
                <a:latin typeface="Tahoma"/>
                <a:cs typeface="Tahoma"/>
              </a:rPr>
              <a:t>363</a:t>
            </a:r>
            <a:r>
              <a:rPr sz="1100" b="1" spc="210" dirty="0">
                <a:latin typeface="Tahoma"/>
                <a:cs typeface="Tahoma"/>
              </a:rPr>
              <a:t> </a:t>
            </a:r>
            <a:r>
              <a:rPr sz="1100" b="1" spc="55" dirty="0">
                <a:latin typeface="Tahoma"/>
                <a:cs typeface="Tahoma"/>
              </a:rPr>
              <a:t>783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-90" dirty="0">
                <a:latin typeface="Tahoma"/>
                <a:cs typeface="Tahoma"/>
              </a:rPr>
              <a:t>,</a:t>
            </a:r>
            <a:r>
              <a:rPr sz="1100" b="1" spc="-190" dirty="0">
                <a:latin typeface="Tahoma"/>
                <a:cs typeface="Tahoma"/>
              </a:rPr>
              <a:t> </a:t>
            </a:r>
            <a:r>
              <a:rPr sz="1100" b="1" spc="90" dirty="0">
                <a:latin typeface="Tahoma"/>
                <a:cs typeface="Tahoma"/>
              </a:rPr>
              <a:t>07</a:t>
            </a:r>
            <a:r>
              <a:rPr sz="1100" b="1" spc="210" dirty="0">
                <a:latin typeface="Tahoma"/>
                <a:cs typeface="Tahoma"/>
              </a:rPr>
              <a:t> </a:t>
            </a:r>
            <a:r>
              <a:rPr sz="1100" b="1" spc="130" dirty="0">
                <a:latin typeface="Courier New"/>
                <a:cs typeface="Courier New"/>
              </a:rPr>
              <a:t>ТИС</a:t>
            </a:r>
            <a:r>
              <a:rPr sz="1100" b="1" spc="130" dirty="0">
                <a:latin typeface="Tahoma"/>
                <a:cs typeface="Tahoma"/>
              </a:rPr>
              <a:t>.</a:t>
            </a: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b="1" spc="95" dirty="0">
                <a:latin typeface="Courier New"/>
                <a:cs typeface="Courier New"/>
              </a:rPr>
              <a:t>ГРН</a:t>
            </a:r>
            <a:r>
              <a:rPr sz="1100" b="1" spc="95" dirty="0">
                <a:latin typeface="Tahoma"/>
                <a:cs typeface="Tahoma"/>
              </a:rPr>
              <a:t>).</a:t>
            </a:r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1166"/>
            <a:ext cx="7094855" cy="5783580"/>
          </a:xfrm>
          <a:custGeom>
            <a:avLst/>
            <a:gdLst/>
            <a:ahLst/>
            <a:cxnLst/>
            <a:rect l="l" t="t" r="r" b="b"/>
            <a:pathLst>
              <a:path w="7094855" h="5783580">
                <a:moveTo>
                  <a:pt x="0" y="5783450"/>
                </a:moveTo>
                <a:lnTo>
                  <a:pt x="7094819" y="5783450"/>
                </a:lnTo>
                <a:lnTo>
                  <a:pt x="7094819" y="0"/>
                </a:lnTo>
                <a:lnTo>
                  <a:pt x="0" y="0"/>
                </a:lnTo>
                <a:lnTo>
                  <a:pt x="0" y="5783450"/>
                </a:lnTo>
                <a:close/>
              </a:path>
            </a:pathLst>
          </a:custGeom>
          <a:solidFill>
            <a:srgbClr val="A08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1"/>
            <a:ext cx="7094855" cy="2561590"/>
            <a:chOff x="0" y="-1"/>
            <a:chExt cx="7094855" cy="2561590"/>
          </a:xfrm>
        </p:grpSpPr>
        <p:sp>
          <p:nvSpPr>
            <p:cNvPr id="4" name="object 4"/>
            <p:cNvSpPr/>
            <p:nvPr/>
          </p:nvSpPr>
          <p:spPr>
            <a:xfrm>
              <a:off x="0" y="-1"/>
              <a:ext cx="7094855" cy="2014855"/>
            </a:xfrm>
            <a:custGeom>
              <a:avLst/>
              <a:gdLst/>
              <a:ahLst/>
              <a:cxnLst/>
              <a:rect l="l" t="t" r="r" b="b"/>
              <a:pathLst>
                <a:path w="7094855" h="2014855">
                  <a:moveTo>
                    <a:pt x="0" y="2014667"/>
                  </a:moveTo>
                  <a:lnTo>
                    <a:pt x="7094819" y="2014667"/>
                  </a:lnTo>
                  <a:lnTo>
                    <a:pt x="7094819" y="0"/>
                  </a:lnTo>
                  <a:lnTo>
                    <a:pt x="0" y="0"/>
                  </a:lnTo>
                  <a:lnTo>
                    <a:pt x="0" y="2014667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32497" y="1494738"/>
              <a:ext cx="828674" cy="1066799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270294" y="5143499"/>
            <a:ext cx="676910" cy="695960"/>
          </a:xfrm>
          <a:custGeom>
            <a:avLst/>
            <a:gdLst/>
            <a:ahLst/>
            <a:cxnLst/>
            <a:rect l="l" t="t" r="r" b="b"/>
            <a:pathLst>
              <a:path w="676910" h="695960">
                <a:moveTo>
                  <a:pt x="660641" y="369277"/>
                </a:moveTo>
                <a:lnTo>
                  <a:pt x="655777" y="311873"/>
                </a:lnTo>
                <a:lnTo>
                  <a:pt x="641680" y="258000"/>
                </a:lnTo>
                <a:lnTo>
                  <a:pt x="619086" y="208064"/>
                </a:lnTo>
                <a:lnTo>
                  <a:pt x="588772" y="162496"/>
                </a:lnTo>
                <a:lnTo>
                  <a:pt x="557682" y="199364"/>
                </a:lnTo>
                <a:lnTo>
                  <a:pt x="582879" y="236905"/>
                </a:lnTo>
                <a:lnTo>
                  <a:pt x="599897" y="277228"/>
                </a:lnTo>
                <a:lnTo>
                  <a:pt x="609511" y="321094"/>
                </a:lnTo>
                <a:lnTo>
                  <a:pt x="612546" y="369277"/>
                </a:lnTo>
                <a:lnTo>
                  <a:pt x="608850" y="415086"/>
                </a:lnTo>
                <a:lnTo>
                  <a:pt x="598170" y="458533"/>
                </a:lnTo>
                <a:lnTo>
                  <a:pt x="581075" y="499033"/>
                </a:lnTo>
                <a:lnTo>
                  <a:pt x="558139" y="535990"/>
                </a:lnTo>
                <a:lnTo>
                  <a:pt x="529945" y="568858"/>
                </a:lnTo>
                <a:lnTo>
                  <a:pt x="497065" y="597039"/>
                </a:lnTo>
                <a:lnTo>
                  <a:pt x="460095" y="619963"/>
                </a:lnTo>
                <a:lnTo>
                  <a:pt x="419595" y="637057"/>
                </a:lnTo>
                <a:lnTo>
                  <a:pt x="376135" y="647738"/>
                </a:lnTo>
                <a:lnTo>
                  <a:pt x="330327" y="651421"/>
                </a:lnTo>
                <a:lnTo>
                  <a:pt x="284505" y="647738"/>
                </a:lnTo>
                <a:lnTo>
                  <a:pt x="241058" y="637057"/>
                </a:lnTo>
                <a:lnTo>
                  <a:pt x="200545" y="619963"/>
                </a:lnTo>
                <a:lnTo>
                  <a:pt x="163576" y="597039"/>
                </a:lnTo>
                <a:lnTo>
                  <a:pt x="130695" y="568858"/>
                </a:lnTo>
                <a:lnTo>
                  <a:pt x="102501" y="535990"/>
                </a:lnTo>
                <a:lnTo>
                  <a:pt x="79565" y="499033"/>
                </a:lnTo>
                <a:lnTo>
                  <a:pt x="62471" y="458533"/>
                </a:lnTo>
                <a:lnTo>
                  <a:pt x="51790" y="415086"/>
                </a:lnTo>
                <a:lnTo>
                  <a:pt x="48107" y="369277"/>
                </a:lnTo>
                <a:lnTo>
                  <a:pt x="51790" y="323456"/>
                </a:lnTo>
                <a:lnTo>
                  <a:pt x="62471" y="280009"/>
                </a:lnTo>
                <a:lnTo>
                  <a:pt x="79565" y="239509"/>
                </a:lnTo>
                <a:lnTo>
                  <a:pt x="102501" y="202526"/>
                </a:lnTo>
                <a:lnTo>
                  <a:pt x="130695" y="169659"/>
                </a:lnTo>
                <a:lnTo>
                  <a:pt x="163576" y="141465"/>
                </a:lnTo>
                <a:lnTo>
                  <a:pt x="200545" y="118529"/>
                </a:lnTo>
                <a:lnTo>
                  <a:pt x="241058" y="101422"/>
                </a:lnTo>
                <a:lnTo>
                  <a:pt x="284505" y="90741"/>
                </a:lnTo>
                <a:lnTo>
                  <a:pt x="330327" y="87058"/>
                </a:lnTo>
                <a:lnTo>
                  <a:pt x="365315" y="88519"/>
                </a:lnTo>
                <a:lnTo>
                  <a:pt x="397116" y="93395"/>
                </a:lnTo>
                <a:lnTo>
                  <a:pt x="427228" y="102463"/>
                </a:lnTo>
                <a:lnTo>
                  <a:pt x="457123" y="116459"/>
                </a:lnTo>
                <a:lnTo>
                  <a:pt x="479513" y="87058"/>
                </a:lnTo>
                <a:lnTo>
                  <a:pt x="450405" y="60591"/>
                </a:lnTo>
                <a:lnTo>
                  <a:pt x="412407" y="48514"/>
                </a:lnTo>
                <a:lnTo>
                  <a:pt x="372440" y="41325"/>
                </a:lnTo>
                <a:lnTo>
                  <a:pt x="330327" y="38950"/>
                </a:lnTo>
                <a:lnTo>
                  <a:pt x="281597" y="42545"/>
                </a:lnTo>
                <a:lnTo>
                  <a:pt x="235051" y="52971"/>
                </a:lnTo>
                <a:lnTo>
                  <a:pt x="191223" y="69710"/>
                </a:lnTo>
                <a:lnTo>
                  <a:pt x="150622" y="92265"/>
                </a:lnTo>
                <a:lnTo>
                  <a:pt x="113753" y="120091"/>
                </a:lnTo>
                <a:lnTo>
                  <a:pt x="81140" y="152704"/>
                </a:lnTo>
                <a:lnTo>
                  <a:pt x="53314" y="189572"/>
                </a:lnTo>
                <a:lnTo>
                  <a:pt x="30759" y="230174"/>
                </a:lnTo>
                <a:lnTo>
                  <a:pt x="14020" y="274002"/>
                </a:lnTo>
                <a:lnTo>
                  <a:pt x="3594" y="320548"/>
                </a:lnTo>
                <a:lnTo>
                  <a:pt x="0" y="369277"/>
                </a:lnTo>
                <a:lnTo>
                  <a:pt x="3594" y="418007"/>
                </a:lnTo>
                <a:lnTo>
                  <a:pt x="14020" y="464553"/>
                </a:lnTo>
                <a:lnTo>
                  <a:pt x="30759" y="508381"/>
                </a:lnTo>
                <a:lnTo>
                  <a:pt x="53314" y="548982"/>
                </a:lnTo>
                <a:lnTo>
                  <a:pt x="81140" y="585851"/>
                </a:lnTo>
                <a:lnTo>
                  <a:pt x="113753" y="618451"/>
                </a:lnTo>
                <a:lnTo>
                  <a:pt x="150622" y="646290"/>
                </a:lnTo>
                <a:lnTo>
                  <a:pt x="191223" y="668832"/>
                </a:lnTo>
                <a:lnTo>
                  <a:pt x="235051" y="685584"/>
                </a:lnTo>
                <a:lnTo>
                  <a:pt x="278574" y="695337"/>
                </a:lnTo>
                <a:lnTo>
                  <a:pt x="382079" y="695337"/>
                </a:lnTo>
                <a:lnTo>
                  <a:pt x="425602" y="685584"/>
                </a:lnTo>
                <a:lnTo>
                  <a:pt x="469430" y="668832"/>
                </a:lnTo>
                <a:lnTo>
                  <a:pt x="510032" y="646290"/>
                </a:lnTo>
                <a:lnTo>
                  <a:pt x="546900" y="618451"/>
                </a:lnTo>
                <a:lnTo>
                  <a:pt x="579501" y="585851"/>
                </a:lnTo>
                <a:lnTo>
                  <a:pt x="607339" y="548982"/>
                </a:lnTo>
                <a:lnTo>
                  <a:pt x="629894" y="508381"/>
                </a:lnTo>
                <a:lnTo>
                  <a:pt x="646633" y="464553"/>
                </a:lnTo>
                <a:lnTo>
                  <a:pt x="657059" y="418007"/>
                </a:lnTo>
                <a:lnTo>
                  <a:pt x="660641" y="369277"/>
                </a:lnTo>
                <a:close/>
              </a:path>
              <a:path w="676910" h="695960">
                <a:moveTo>
                  <a:pt x="676325" y="7683"/>
                </a:moveTo>
                <a:lnTo>
                  <a:pt x="674446" y="5130"/>
                </a:lnTo>
                <a:lnTo>
                  <a:pt x="666927" y="1028"/>
                </a:lnTo>
                <a:lnTo>
                  <a:pt x="659587" y="0"/>
                </a:lnTo>
                <a:lnTo>
                  <a:pt x="648665" y="0"/>
                </a:lnTo>
                <a:lnTo>
                  <a:pt x="588848" y="9220"/>
                </a:lnTo>
                <a:lnTo>
                  <a:pt x="547738" y="36893"/>
                </a:lnTo>
                <a:lnTo>
                  <a:pt x="520255" y="69621"/>
                </a:lnTo>
                <a:lnTo>
                  <a:pt x="492252" y="104533"/>
                </a:lnTo>
                <a:lnTo>
                  <a:pt x="463715" y="141630"/>
                </a:lnTo>
                <a:lnTo>
                  <a:pt x="434644" y="180898"/>
                </a:lnTo>
                <a:lnTo>
                  <a:pt x="405041" y="222338"/>
                </a:lnTo>
                <a:lnTo>
                  <a:pt x="374916" y="265950"/>
                </a:lnTo>
                <a:lnTo>
                  <a:pt x="344246" y="311746"/>
                </a:lnTo>
                <a:lnTo>
                  <a:pt x="313055" y="359714"/>
                </a:lnTo>
                <a:lnTo>
                  <a:pt x="281330" y="409854"/>
                </a:lnTo>
                <a:lnTo>
                  <a:pt x="276555" y="416687"/>
                </a:lnTo>
                <a:lnTo>
                  <a:pt x="271945" y="420103"/>
                </a:lnTo>
                <a:lnTo>
                  <a:pt x="267500" y="420103"/>
                </a:lnTo>
                <a:lnTo>
                  <a:pt x="262407" y="416255"/>
                </a:lnTo>
                <a:lnTo>
                  <a:pt x="255841" y="404723"/>
                </a:lnTo>
                <a:lnTo>
                  <a:pt x="247802" y="385521"/>
                </a:lnTo>
                <a:lnTo>
                  <a:pt x="238302" y="358622"/>
                </a:lnTo>
                <a:lnTo>
                  <a:pt x="232562" y="344271"/>
                </a:lnTo>
                <a:lnTo>
                  <a:pt x="225615" y="334035"/>
                </a:lnTo>
                <a:lnTo>
                  <a:pt x="217449" y="327875"/>
                </a:lnTo>
                <a:lnTo>
                  <a:pt x="208076" y="325831"/>
                </a:lnTo>
                <a:lnTo>
                  <a:pt x="199301" y="326605"/>
                </a:lnTo>
                <a:lnTo>
                  <a:pt x="153441" y="348208"/>
                </a:lnTo>
                <a:lnTo>
                  <a:pt x="133273" y="379628"/>
                </a:lnTo>
                <a:lnTo>
                  <a:pt x="134937" y="393268"/>
                </a:lnTo>
                <a:lnTo>
                  <a:pt x="148259" y="442442"/>
                </a:lnTo>
                <a:lnTo>
                  <a:pt x="171310" y="509397"/>
                </a:lnTo>
                <a:lnTo>
                  <a:pt x="191808" y="548589"/>
                </a:lnTo>
                <a:lnTo>
                  <a:pt x="244449" y="559447"/>
                </a:lnTo>
                <a:lnTo>
                  <a:pt x="261099" y="558292"/>
                </a:lnTo>
                <a:lnTo>
                  <a:pt x="274675" y="554837"/>
                </a:lnTo>
                <a:lnTo>
                  <a:pt x="285178" y="549071"/>
                </a:lnTo>
                <a:lnTo>
                  <a:pt x="292608" y="541007"/>
                </a:lnTo>
                <a:lnTo>
                  <a:pt x="320979" y="497128"/>
                </a:lnTo>
                <a:lnTo>
                  <a:pt x="349758" y="453631"/>
                </a:lnTo>
                <a:lnTo>
                  <a:pt x="378929" y="410489"/>
                </a:lnTo>
                <a:lnTo>
                  <a:pt x="408495" y="367728"/>
                </a:lnTo>
                <a:lnTo>
                  <a:pt x="438467" y="325335"/>
                </a:lnTo>
                <a:lnTo>
                  <a:pt x="468833" y="283311"/>
                </a:lnTo>
                <a:lnTo>
                  <a:pt x="499605" y="241655"/>
                </a:lnTo>
                <a:lnTo>
                  <a:pt x="530771" y="200380"/>
                </a:lnTo>
                <a:lnTo>
                  <a:pt x="562330" y="159461"/>
                </a:lnTo>
                <a:lnTo>
                  <a:pt x="594296" y="118922"/>
                </a:lnTo>
                <a:lnTo>
                  <a:pt x="626656" y="78740"/>
                </a:lnTo>
                <a:lnTo>
                  <a:pt x="659422" y="38938"/>
                </a:lnTo>
                <a:lnTo>
                  <a:pt x="666813" y="29298"/>
                </a:lnTo>
                <a:lnTo>
                  <a:pt x="672096" y="21386"/>
                </a:lnTo>
                <a:lnTo>
                  <a:pt x="675271" y="15214"/>
                </a:lnTo>
                <a:lnTo>
                  <a:pt x="676325" y="10756"/>
                </a:lnTo>
                <a:lnTo>
                  <a:pt x="676325" y="76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0294" y="6143078"/>
            <a:ext cx="676910" cy="695960"/>
          </a:xfrm>
          <a:custGeom>
            <a:avLst/>
            <a:gdLst/>
            <a:ahLst/>
            <a:cxnLst/>
            <a:rect l="l" t="t" r="r" b="b"/>
            <a:pathLst>
              <a:path w="676910" h="695959">
                <a:moveTo>
                  <a:pt x="660641" y="369277"/>
                </a:moveTo>
                <a:lnTo>
                  <a:pt x="655777" y="311873"/>
                </a:lnTo>
                <a:lnTo>
                  <a:pt x="641680" y="258000"/>
                </a:lnTo>
                <a:lnTo>
                  <a:pt x="619086" y="208064"/>
                </a:lnTo>
                <a:lnTo>
                  <a:pt x="588772" y="162496"/>
                </a:lnTo>
                <a:lnTo>
                  <a:pt x="557682" y="199364"/>
                </a:lnTo>
                <a:lnTo>
                  <a:pt x="582879" y="236905"/>
                </a:lnTo>
                <a:lnTo>
                  <a:pt x="599897" y="277228"/>
                </a:lnTo>
                <a:lnTo>
                  <a:pt x="609511" y="321094"/>
                </a:lnTo>
                <a:lnTo>
                  <a:pt x="612546" y="369277"/>
                </a:lnTo>
                <a:lnTo>
                  <a:pt x="608850" y="415099"/>
                </a:lnTo>
                <a:lnTo>
                  <a:pt x="598170" y="458533"/>
                </a:lnTo>
                <a:lnTo>
                  <a:pt x="581075" y="499033"/>
                </a:lnTo>
                <a:lnTo>
                  <a:pt x="558139" y="536003"/>
                </a:lnTo>
                <a:lnTo>
                  <a:pt x="529945" y="568858"/>
                </a:lnTo>
                <a:lnTo>
                  <a:pt x="497065" y="597039"/>
                </a:lnTo>
                <a:lnTo>
                  <a:pt x="460095" y="619963"/>
                </a:lnTo>
                <a:lnTo>
                  <a:pt x="419595" y="637057"/>
                </a:lnTo>
                <a:lnTo>
                  <a:pt x="376135" y="647738"/>
                </a:lnTo>
                <a:lnTo>
                  <a:pt x="330327" y="651421"/>
                </a:lnTo>
                <a:lnTo>
                  <a:pt x="284505" y="647738"/>
                </a:lnTo>
                <a:lnTo>
                  <a:pt x="241058" y="637057"/>
                </a:lnTo>
                <a:lnTo>
                  <a:pt x="200545" y="619963"/>
                </a:lnTo>
                <a:lnTo>
                  <a:pt x="163576" y="597039"/>
                </a:lnTo>
                <a:lnTo>
                  <a:pt x="130695" y="568858"/>
                </a:lnTo>
                <a:lnTo>
                  <a:pt x="102501" y="536003"/>
                </a:lnTo>
                <a:lnTo>
                  <a:pt x="79565" y="499033"/>
                </a:lnTo>
                <a:lnTo>
                  <a:pt x="62471" y="458533"/>
                </a:lnTo>
                <a:lnTo>
                  <a:pt x="51790" y="415099"/>
                </a:lnTo>
                <a:lnTo>
                  <a:pt x="48107" y="369277"/>
                </a:lnTo>
                <a:lnTo>
                  <a:pt x="51790" y="323456"/>
                </a:lnTo>
                <a:lnTo>
                  <a:pt x="62471" y="280009"/>
                </a:lnTo>
                <a:lnTo>
                  <a:pt x="79565" y="239509"/>
                </a:lnTo>
                <a:lnTo>
                  <a:pt x="102501" y="202526"/>
                </a:lnTo>
                <a:lnTo>
                  <a:pt x="130695" y="169659"/>
                </a:lnTo>
                <a:lnTo>
                  <a:pt x="163576" y="141465"/>
                </a:lnTo>
                <a:lnTo>
                  <a:pt x="200545" y="118529"/>
                </a:lnTo>
                <a:lnTo>
                  <a:pt x="241058" y="101434"/>
                </a:lnTo>
                <a:lnTo>
                  <a:pt x="284505" y="90741"/>
                </a:lnTo>
                <a:lnTo>
                  <a:pt x="330327" y="87058"/>
                </a:lnTo>
                <a:lnTo>
                  <a:pt x="365315" y="88519"/>
                </a:lnTo>
                <a:lnTo>
                  <a:pt x="397116" y="93395"/>
                </a:lnTo>
                <a:lnTo>
                  <a:pt x="427228" y="102463"/>
                </a:lnTo>
                <a:lnTo>
                  <a:pt x="457123" y="116459"/>
                </a:lnTo>
                <a:lnTo>
                  <a:pt x="479513" y="87058"/>
                </a:lnTo>
                <a:lnTo>
                  <a:pt x="450405" y="60591"/>
                </a:lnTo>
                <a:lnTo>
                  <a:pt x="412407" y="48514"/>
                </a:lnTo>
                <a:lnTo>
                  <a:pt x="372440" y="41325"/>
                </a:lnTo>
                <a:lnTo>
                  <a:pt x="330327" y="38950"/>
                </a:lnTo>
                <a:lnTo>
                  <a:pt x="281597" y="42545"/>
                </a:lnTo>
                <a:lnTo>
                  <a:pt x="235051" y="52971"/>
                </a:lnTo>
                <a:lnTo>
                  <a:pt x="191223" y="69710"/>
                </a:lnTo>
                <a:lnTo>
                  <a:pt x="150622" y="92265"/>
                </a:lnTo>
                <a:lnTo>
                  <a:pt x="113753" y="120103"/>
                </a:lnTo>
                <a:lnTo>
                  <a:pt x="81140" y="152704"/>
                </a:lnTo>
                <a:lnTo>
                  <a:pt x="53314" y="189572"/>
                </a:lnTo>
                <a:lnTo>
                  <a:pt x="30759" y="230174"/>
                </a:lnTo>
                <a:lnTo>
                  <a:pt x="14020" y="274002"/>
                </a:lnTo>
                <a:lnTo>
                  <a:pt x="3594" y="320548"/>
                </a:lnTo>
                <a:lnTo>
                  <a:pt x="0" y="369277"/>
                </a:lnTo>
                <a:lnTo>
                  <a:pt x="3594" y="418007"/>
                </a:lnTo>
                <a:lnTo>
                  <a:pt x="14020" y="464553"/>
                </a:lnTo>
                <a:lnTo>
                  <a:pt x="30759" y="508381"/>
                </a:lnTo>
                <a:lnTo>
                  <a:pt x="53314" y="548982"/>
                </a:lnTo>
                <a:lnTo>
                  <a:pt x="81140" y="585851"/>
                </a:lnTo>
                <a:lnTo>
                  <a:pt x="113753" y="618451"/>
                </a:lnTo>
                <a:lnTo>
                  <a:pt x="150622" y="646290"/>
                </a:lnTo>
                <a:lnTo>
                  <a:pt x="191223" y="668845"/>
                </a:lnTo>
                <a:lnTo>
                  <a:pt x="235051" y="685584"/>
                </a:lnTo>
                <a:lnTo>
                  <a:pt x="278574" y="695337"/>
                </a:lnTo>
                <a:lnTo>
                  <a:pt x="382079" y="695337"/>
                </a:lnTo>
                <a:lnTo>
                  <a:pt x="425602" y="685584"/>
                </a:lnTo>
                <a:lnTo>
                  <a:pt x="469430" y="668845"/>
                </a:lnTo>
                <a:lnTo>
                  <a:pt x="510032" y="646290"/>
                </a:lnTo>
                <a:lnTo>
                  <a:pt x="546900" y="618451"/>
                </a:lnTo>
                <a:lnTo>
                  <a:pt x="579501" y="585851"/>
                </a:lnTo>
                <a:lnTo>
                  <a:pt x="607339" y="548982"/>
                </a:lnTo>
                <a:lnTo>
                  <a:pt x="629894" y="508381"/>
                </a:lnTo>
                <a:lnTo>
                  <a:pt x="646633" y="464553"/>
                </a:lnTo>
                <a:lnTo>
                  <a:pt x="657059" y="418007"/>
                </a:lnTo>
                <a:lnTo>
                  <a:pt x="660641" y="369277"/>
                </a:lnTo>
                <a:close/>
              </a:path>
              <a:path w="676910" h="695959">
                <a:moveTo>
                  <a:pt x="676325" y="7696"/>
                </a:moveTo>
                <a:lnTo>
                  <a:pt x="674446" y="5130"/>
                </a:lnTo>
                <a:lnTo>
                  <a:pt x="666927" y="1028"/>
                </a:lnTo>
                <a:lnTo>
                  <a:pt x="659587" y="12"/>
                </a:lnTo>
                <a:lnTo>
                  <a:pt x="648665" y="0"/>
                </a:lnTo>
                <a:lnTo>
                  <a:pt x="616419" y="2311"/>
                </a:lnTo>
                <a:lnTo>
                  <a:pt x="565950" y="20751"/>
                </a:lnTo>
                <a:lnTo>
                  <a:pt x="520255" y="69634"/>
                </a:lnTo>
                <a:lnTo>
                  <a:pt x="492252" y="104546"/>
                </a:lnTo>
                <a:lnTo>
                  <a:pt x="463715" y="141630"/>
                </a:lnTo>
                <a:lnTo>
                  <a:pt x="434644" y="180898"/>
                </a:lnTo>
                <a:lnTo>
                  <a:pt x="405041" y="222338"/>
                </a:lnTo>
                <a:lnTo>
                  <a:pt x="374916" y="265950"/>
                </a:lnTo>
                <a:lnTo>
                  <a:pt x="344246" y="311746"/>
                </a:lnTo>
                <a:lnTo>
                  <a:pt x="313055" y="359714"/>
                </a:lnTo>
                <a:lnTo>
                  <a:pt x="281330" y="409854"/>
                </a:lnTo>
                <a:lnTo>
                  <a:pt x="276555" y="416687"/>
                </a:lnTo>
                <a:lnTo>
                  <a:pt x="271945" y="420103"/>
                </a:lnTo>
                <a:lnTo>
                  <a:pt x="267500" y="420103"/>
                </a:lnTo>
                <a:lnTo>
                  <a:pt x="262407" y="416255"/>
                </a:lnTo>
                <a:lnTo>
                  <a:pt x="255841" y="404736"/>
                </a:lnTo>
                <a:lnTo>
                  <a:pt x="247802" y="385521"/>
                </a:lnTo>
                <a:lnTo>
                  <a:pt x="238302" y="358622"/>
                </a:lnTo>
                <a:lnTo>
                  <a:pt x="232562" y="344284"/>
                </a:lnTo>
                <a:lnTo>
                  <a:pt x="225615" y="334035"/>
                </a:lnTo>
                <a:lnTo>
                  <a:pt x="217449" y="327888"/>
                </a:lnTo>
                <a:lnTo>
                  <a:pt x="208076" y="325831"/>
                </a:lnTo>
                <a:lnTo>
                  <a:pt x="199301" y="326605"/>
                </a:lnTo>
                <a:lnTo>
                  <a:pt x="153441" y="348221"/>
                </a:lnTo>
                <a:lnTo>
                  <a:pt x="133273" y="379628"/>
                </a:lnTo>
                <a:lnTo>
                  <a:pt x="134937" y="393268"/>
                </a:lnTo>
                <a:lnTo>
                  <a:pt x="148259" y="442455"/>
                </a:lnTo>
                <a:lnTo>
                  <a:pt x="171310" y="509409"/>
                </a:lnTo>
                <a:lnTo>
                  <a:pt x="191808" y="548601"/>
                </a:lnTo>
                <a:lnTo>
                  <a:pt x="244449" y="559447"/>
                </a:lnTo>
                <a:lnTo>
                  <a:pt x="261099" y="558304"/>
                </a:lnTo>
                <a:lnTo>
                  <a:pt x="274675" y="554837"/>
                </a:lnTo>
                <a:lnTo>
                  <a:pt x="285178" y="549071"/>
                </a:lnTo>
                <a:lnTo>
                  <a:pt x="292608" y="541007"/>
                </a:lnTo>
                <a:lnTo>
                  <a:pt x="320979" y="497128"/>
                </a:lnTo>
                <a:lnTo>
                  <a:pt x="349758" y="453631"/>
                </a:lnTo>
                <a:lnTo>
                  <a:pt x="378929" y="410502"/>
                </a:lnTo>
                <a:lnTo>
                  <a:pt x="408495" y="367728"/>
                </a:lnTo>
                <a:lnTo>
                  <a:pt x="438467" y="325335"/>
                </a:lnTo>
                <a:lnTo>
                  <a:pt x="468833" y="283311"/>
                </a:lnTo>
                <a:lnTo>
                  <a:pt x="499605" y="241655"/>
                </a:lnTo>
                <a:lnTo>
                  <a:pt x="530771" y="200380"/>
                </a:lnTo>
                <a:lnTo>
                  <a:pt x="562330" y="159461"/>
                </a:lnTo>
                <a:lnTo>
                  <a:pt x="594296" y="118922"/>
                </a:lnTo>
                <a:lnTo>
                  <a:pt x="626656" y="78740"/>
                </a:lnTo>
                <a:lnTo>
                  <a:pt x="659422" y="38938"/>
                </a:lnTo>
                <a:lnTo>
                  <a:pt x="666813" y="29298"/>
                </a:lnTo>
                <a:lnTo>
                  <a:pt x="672096" y="21399"/>
                </a:lnTo>
                <a:lnTo>
                  <a:pt x="675271" y="15214"/>
                </a:lnTo>
                <a:lnTo>
                  <a:pt x="676325" y="10769"/>
                </a:lnTo>
                <a:lnTo>
                  <a:pt x="676325" y="7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0294" y="7350785"/>
            <a:ext cx="676910" cy="695325"/>
          </a:xfrm>
          <a:custGeom>
            <a:avLst/>
            <a:gdLst/>
            <a:ahLst/>
            <a:cxnLst/>
            <a:rect l="l" t="t" r="r" b="b"/>
            <a:pathLst>
              <a:path w="676910" h="695325">
                <a:moveTo>
                  <a:pt x="660641" y="369277"/>
                </a:moveTo>
                <a:lnTo>
                  <a:pt x="655777" y="311861"/>
                </a:lnTo>
                <a:lnTo>
                  <a:pt x="641680" y="257987"/>
                </a:lnTo>
                <a:lnTo>
                  <a:pt x="619086" y="208064"/>
                </a:lnTo>
                <a:lnTo>
                  <a:pt x="588772" y="162496"/>
                </a:lnTo>
                <a:lnTo>
                  <a:pt x="557682" y="199364"/>
                </a:lnTo>
                <a:lnTo>
                  <a:pt x="582879" y="236905"/>
                </a:lnTo>
                <a:lnTo>
                  <a:pt x="599897" y="277228"/>
                </a:lnTo>
                <a:lnTo>
                  <a:pt x="609511" y="321094"/>
                </a:lnTo>
                <a:lnTo>
                  <a:pt x="612546" y="369277"/>
                </a:lnTo>
                <a:lnTo>
                  <a:pt x="608850" y="415086"/>
                </a:lnTo>
                <a:lnTo>
                  <a:pt x="598170" y="458533"/>
                </a:lnTo>
                <a:lnTo>
                  <a:pt x="581075" y="499033"/>
                </a:lnTo>
                <a:lnTo>
                  <a:pt x="558139" y="535990"/>
                </a:lnTo>
                <a:lnTo>
                  <a:pt x="529945" y="568858"/>
                </a:lnTo>
                <a:lnTo>
                  <a:pt x="497065" y="597039"/>
                </a:lnTo>
                <a:lnTo>
                  <a:pt x="460095" y="619963"/>
                </a:lnTo>
                <a:lnTo>
                  <a:pt x="419595" y="637057"/>
                </a:lnTo>
                <a:lnTo>
                  <a:pt x="376135" y="647725"/>
                </a:lnTo>
                <a:lnTo>
                  <a:pt x="330327" y="651421"/>
                </a:lnTo>
                <a:lnTo>
                  <a:pt x="284505" y="647725"/>
                </a:lnTo>
                <a:lnTo>
                  <a:pt x="241058" y="637057"/>
                </a:lnTo>
                <a:lnTo>
                  <a:pt x="200545" y="619963"/>
                </a:lnTo>
                <a:lnTo>
                  <a:pt x="163576" y="597039"/>
                </a:lnTo>
                <a:lnTo>
                  <a:pt x="130695" y="568858"/>
                </a:lnTo>
                <a:lnTo>
                  <a:pt x="102501" y="535990"/>
                </a:lnTo>
                <a:lnTo>
                  <a:pt x="79565" y="499033"/>
                </a:lnTo>
                <a:lnTo>
                  <a:pt x="62471" y="458533"/>
                </a:lnTo>
                <a:lnTo>
                  <a:pt x="51790" y="415086"/>
                </a:lnTo>
                <a:lnTo>
                  <a:pt x="48107" y="369277"/>
                </a:lnTo>
                <a:lnTo>
                  <a:pt x="51790" y="323456"/>
                </a:lnTo>
                <a:lnTo>
                  <a:pt x="62471" y="280009"/>
                </a:lnTo>
                <a:lnTo>
                  <a:pt x="79565" y="239509"/>
                </a:lnTo>
                <a:lnTo>
                  <a:pt x="102501" y="202526"/>
                </a:lnTo>
                <a:lnTo>
                  <a:pt x="130695" y="169646"/>
                </a:lnTo>
                <a:lnTo>
                  <a:pt x="163576" y="141452"/>
                </a:lnTo>
                <a:lnTo>
                  <a:pt x="200545" y="118529"/>
                </a:lnTo>
                <a:lnTo>
                  <a:pt x="241058" y="101422"/>
                </a:lnTo>
                <a:lnTo>
                  <a:pt x="284505" y="90741"/>
                </a:lnTo>
                <a:lnTo>
                  <a:pt x="330327" y="87058"/>
                </a:lnTo>
                <a:lnTo>
                  <a:pt x="365315" y="88519"/>
                </a:lnTo>
                <a:lnTo>
                  <a:pt x="397116" y="93395"/>
                </a:lnTo>
                <a:lnTo>
                  <a:pt x="427228" y="102463"/>
                </a:lnTo>
                <a:lnTo>
                  <a:pt x="457123" y="116459"/>
                </a:lnTo>
                <a:lnTo>
                  <a:pt x="479513" y="87058"/>
                </a:lnTo>
                <a:lnTo>
                  <a:pt x="450405" y="60591"/>
                </a:lnTo>
                <a:lnTo>
                  <a:pt x="412407" y="48514"/>
                </a:lnTo>
                <a:lnTo>
                  <a:pt x="372440" y="41325"/>
                </a:lnTo>
                <a:lnTo>
                  <a:pt x="330327" y="38950"/>
                </a:lnTo>
                <a:lnTo>
                  <a:pt x="281597" y="42545"/>
                </a:lnTo>
                <a:lnTo>
                  <a:pt x="235051" y="52971"/>
                </a:lnTo>
                <a:lnTo>
                  <a:pt x="191223" y="69710"/>
                </a:lnTo>
                <a:lnTo>
                  <a:pt x="150622" y="92252"/>
                </a:lnTo>
                <a:lnTo>
                  <a:pt x="113753" y="120091"/>
                </a:lnTo>
                <a:lnTo>
                  <a:pt x="81140" y="152704"/>
                </a:lnTo>
                <a:lnTo>
                  <a:pt x="53314" y="189572"/>
                </a:lnTo>
                <a:lnTo>
                  <a:pt x="30759" y="230174"/>
                </a:lnTo>
                <a:lnTo>
                  <a:pt x="14020" y="274002"/>
                </a:lnTo>
                <a:lnTo>
                  <a:pt x="3594" y="320535"/>
                </a:lnTo>
                <a:lnTo>
                  <a:pt x="0" y="369277"/>
                </a:lnTo>
                <a:lnTo>
                  <a:pt x="3594" y="418007"/>
                </a:lnTo>
                <a:lnTo>
                  <a:pt x="14020" y="464540"/>
                </a:lnTo>
                <a:lnTo>
                  <a:pt x="30759" y="508381"/>
                </a:lnTo>
                <a:lnTo>
                  <a:pt x="53314" y="548982"/>
                </a:lnTo>
                <a:lnTo>
                  <a:pt x="81140" y="585851"/>
                </a:lnTo>
                <a:lnTo>
                  <a:pt x="113753" y="618451"/>
                </a:lnTo>
                <a:lnTo>
                  <a:pt x="150622" y="646290"/>
                </a:lnTo>
                <a:lnTo>
                  <a:pt x="191223" y="668832"/>
                </a:lnTo>
                <a:lnTo>
                  <a:pt x="235051" y="685584"/>
                </a:lnTo>
                <a:lnTo>
                  <a:pt x="278574" y="695325"/>
                </a:lnTo>
                <a:lnTo>
                  <a:pt x="382079" y="695325"/>
                </a:lnTo>
                <a:lnTo>
                  <a:pt x="425602" y="685584"/>
                </a:lnTo>
                <a:lnTo>
                  <a:pt x="469430" y="668832"/>
                </a:lnTo>
                <a:lnTo>
                  <a:pt x="510032" y="646290"/>
                </a:lnTo>
                <a:lnTo>
                  <a:pt x="546900" y="618451"/>
                </a:lnTo>
                <a:lnTo>
                  <a:pt x="579501" y="585851"/>
                </a:lnTo>
                <a:lnTo>
                  <a:pt x="607339" y="548982"/>
                </a:lnTo>
                <a:lnTo>
                  <a:pt x="629894" y="508381"/>
                </a:lnTo>
                <a:lnTo>
                  <a:pt x="646633" y="464540"/>
                </a:lnTo>
                <a:lnTo>
                  <a:pt x="657059" y="418007"/>
                </a:lnTo>
                <a:lnTo>
                  <a:pt x="660641" y="369277"/>
                </a:lnTo>
                <a:close/>
              </a:path>
              <a:path w="676910" h="695325">
                <a:moveTo>
                  <a:pt x="676325" y="7683"/>
                </a:moveTo>
                <a:lnTo>
                  <a:pt x="674446" y="5130"/>
                </a:lnTo>
                <a:lnTo>
                  <a:pt x="666927" y="1028"/>
                </a:lnTo>
                <a:lnTo>
                  <a:pt x="659587" y="0"/>
                </a:lnTo>
                <a:lnTo>
                  <a:pt x="648665" y="0"/>
                </a:lnTo>
                <a:lnTo>
                  <a:pt x="588848" y="9220"/>
                </a:lnTo>
                <a:lnTo>
                  <a:pt x="547738" y="36893"/>
                </a:lnTo>
                <a:lnTo>
                  <a:pt x="520255" y="69621"/>
                </a:lnTo>
                <a:lnTo>
                  <a:pt x="492252" y="104533"/>
                </a:lnTo>
                <a:lnTo>
                  <a:pt x="463715" y="141630"/>
                </a:lnTo>
                <a:lnTo>
                  <a:pt x="434644" y="180886"/>
                </a:lnTo>
                <a:lnTo>
                  <a:pt x="405041" y="222326"/>
                </a:lnTo>
                <a:lnTo>
                  <a:pt x="374916" y="265950"/>
                </a:lnTo>
                <a:lnTo>
                  <a:pt x="344246" y="311734"/>
                </a:lnTo>
                <a:lnTo>
                  <a:pt x="313055" y="359702"/>
                </a:lnTo>
                <a:lnTo>
                  <a:pt x="281330" y="409854"/>
                </a:lnTo>
                <a:lnTo>
                  <a:pt x="276555" y="416674"/>
                </a:lnTo>
                <a:lnTo>
                  <a:pt x="271945" y="420090"/>
                </a:lnTo>
                <a:lnTo>
                  <a:pt x="267500" y="420090"/>
                </a:lnTo>
                <a:lnTo>
                  <a:pt x="262407" y="416255"/>
                </a:lnTo>
                <a:lnTo>
                  <a:pt x="255841" y="404723"/>
                </a:lnTo>
                <a:lnTo>
                  <a:pt x="247802" y="385508"/>
                </a:lnTo>
                <a:lnTo>
                  <a:pt x="238302" y="358622"/>
                </a:lnTo>
                <a:lnTo>
                  <a:pt x="232562" y="344271"/>
                </a:lnTo>
                <a:lnTo>
                  <a:pt x="225615" y="334022"/>
                </a:lnTo>
                <a:lnTo>
                  <a:pt x="217449" y="327875"/>
                </a:lnTo>
                <a:lnTo>
                  <a:pt x="208076" y="325831"/>
                </a:lnTo>
                <a:lnTo>
                  <a:pt x="199301" y="326593"/>
                </a:lnTo>
                <a:lnTo>
                  <a:pt x="153441" y="348208"/>
                </a:lnTo>
                <a:lnTo>
                  <a:pt x="133273" y="379628"/>
                </a:lnTo>
                <a:lnTo>
                  <a:pt x="134937" y="393268"/>
                </a:lnTo>
                <a:lnTo>
                  <a:pt x="148259" y="442442"/>
                </a:lnTo>
                <a:lnTo>
                  <a:pt x="171310" y="509397"/>
                </a:lnTo>
                <a:lnTo>
                  <a:pt x="191808" y="548589"/>
                </a:lnTo>
                <a:lnTo>
                  <a:pt x="244449" y="559447"/>
                </a:lnTo>
                <a:lnTo>
                  <a:pt x="261099" y="558292"/>
                </a:lnTo>
                <a:lnTo>
                  <a:pt x="274675" y="554837"/>
                </a:lnTo>
                <a:lnTo>
                  <a:pt x="285178" y="549071"/>
                </a:lnTo>
                <a:lnTo>
                  <a:pt x="292608" y="541007"/>
                </a:lnTo>
                <a:lnTo>
                  <a:pt x="320979" y="497128"/>
                </a:lnTo>
                <a:lnTo>
                  <a:pt x="349758" y="453631"/>
                </a:lnTo>
                <a:lnTo>
                  <a:pt x="378929" y="410489"/>
                </a:lnTo>
                <a:lnTo>
                  <a:pt x="408495" y="367728"/>
                </a:lnTo>
                <a:lnTo>
                  <a:pt x="438467" y="325335"/>
                </a:lnTo>
                <a:lnTo>
                  <a:pt x="468833" y="283311"/>
                </a:lnTo>
                <a:lnTo>
                  <a:pt x="499605" y="241655"/>
                </a:lnTo>
                <a:lnTo>
                  <a:pt x="530771" y="200367"/>
                </a:lnTo>
                <a:lnTo>
                  <a:pt x="562330" y="159461"/>
                </a:lnTo>
                <a:lnTo>
                  <a:pt x="594296" y="118910"/>
                </a:lnTo>
                <a:lnTo>
                  <a:pt x="626656" y="78740"/>
                </a:lnTo>
                <a:lnTo>
                  <a:pt x="659422" y="38938"/>
                </a:lnTo>
                <a:lnTo>
                  <a:pt x="666813" y="29298"/>
                </a:lnTo>
                <a:lnTo>
                  <a:pt x="672096" y="21386"/>
                </a:lnTo>
                <a:lnTo>
                  <a:pt x="675271" y="15214"/>
                </a:lnTo>
                <a:lnTo>
                  <a:pt x="676325" y="10756"/>
                </a:lnTo>
                <a:lnTo>
                  <a:pt x="676325" y="76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0294" y="8558491"/>
            <a:ext cx="676910" cy="695325"/>
          </a:xfrm>
          <a:custGeom>
            <a:avLst/>
            <a:gdLst/>
            <a:ahLst/>
            <a:cxnLst/>
            <a:rect l="l" t="t" r="r" b="b"/>
            <a:pathLst>
              <a:path w="676910" h="695325">
                <a:moveTo>
                  <a:pt x="660641" y="369265"/>
                </a:moveTo>
                <a:lnTo>
                  <a:pt x="655777" y="311861"/>
                </a:lnTo>
                <a:lnTo>
                  <a:pt x="641680" y="257987"/>
                </a:lnTo>
                <a:lnTo>
                  <a:pt x="619086" y="208064"/>
                </a:lnTo>
                <a:lnTo>
                  <a:pt x="588772" y="162496"/>
                </a:lnTo>
                <a:lnTo>
                  <a:pt x="557682" y="199351"/>
                </a:lnTo>
                <a:lnTo>
                  <a:pt x="582879" y="236905"/>
                </a:lnTo>
                <a:lnTo>
                  <a:pt x="599897" y="277228"/>
                </a:lnTo>
                <a:lnTo>
                  <a:pt x="609511" y="321094"/>
                </a:lnTo>
                <a:lnTo>
                  <a:pt x="612546" y="369265"/>
                </a:lnTo>
                <a:lnTo>
                  <a:pt x="608850" y="415086"/>
                </a:lnTo>
                <a:lnTo>
                  <a:pt x="598170" y="458533"/>
                </a:lnTo>
                <a:lnTo>
                  <a:pt x="581075" y="499021"/>
                </a:lnTo>
                <a:lnTo>
                  <a:pt x="558139" y="535990"/>
                </a:lnTo>
                <a:lnTo>
                  <a:pt x="529945" y="568858"/>
                </a:lnTo>
                <a:lnTo>
                  <a:pt x="497065" y="597039"/>
                </a:lnTo>
                <a:lnTo>
                  <a:pt x="460095" y="619963"/>
                </a:lnTo>
                <a:lnTo>
                  <a:pt x="419595" y="637044"/>
                </a:lnTo>
                <a:lnTo>
                  <a:pt x="376135" y="647725"/>
                </a:lnTo>
                <a:lnTo>
                  <a:pt x="330327" y="651408"/>
                </a:lnTo>
                <a:lnTo>
                  <a:pt x="284505" y="647725"/>
                </a:lnTo>
                <a:lnTo>
                  <a:pt x="241058" y="637044"/>
                </a:lnTo>
                <a:lnTo>
                  <a:pt x="200545" y="619963"/>
                </a:lnTo>
                <a:lnTo>
                  <a:pt x="163576" y="597039"/>
                </a:lnTo>
                <a:lnTo>
                  <a:pt x="130695" y="568858"/>
                </a:lnTo>
                <a:lnTo>
                  <a:pt x="102501" y="535990"/>
                </a:lnTo>
                <a:lnTo>
                  <a:pt x="79565" y="499021"/>
                </a:lnTo>
                <a:lnTo>
                  <a:pt x="62471" y="458533"/>
                </a:lnTo>
                <a:lnTo>
                  <a:pt x="51790" y="415086"/>
                </a:lnTo>
                <a:lnTo>
                  <a:pt x="48107" y="369265"/>
                </a:lnTo>
                <a:lnTo>
                  <a:pt x="51790" y="323456"/>
                </a:lnTo>
                <a:lnTo>
                  <a:pt x="62471" y="279996"/>
                </a:lnTo>
                <a:lnTo>
                  <a:pt x="79565" y="239496"/>
                </a:lnTo>
                <a:lnTo>
                  <a:pt x="102501" y="202526"/>
                </a:lnTo>
                <a:lnTo>
                  <a:pt x="130695" y="169646"/>
                </a:lnTo>
                <a:lnTo>
                  <a:pt x="163576" y="141452"/>
                </a:lnTo>
                <a:lnTo>
                  <a:pt x="200545" y="118516"/>
                </a:lnTo>
                <a:lnTo>
                  <a:pt x="241058" y="101422"/>
                </a:lnTo>
                <a:lnTo>
                  <a:pt x="284505" y="90741"/>
                </a:lnTo>
                <a:lnTo>
                  <a:pt x="330327" y="87045"/>
                </a:lnTo>
                <a:lnTo>
                  <a:pt x="365315" y="88506"/>
                </a:lnTo>
                <a:lnTo>
                  <a:pt x="397116" y="93395"/>
                </a:lnTo>
                <a:lnTo>
                  <a:pt x="427228" y="102450"/>
                </a:lnTo>
                <a:lnTo>
                  <a:pt x="457123" y="116459"/>
                </a:lnTo>
                <a:lnTo>
                  <a:pt x="479513" y="87045"/>
                </a:lnTo>
                <a:lnTo>
                  <a:pt x="450405" y="60591"/>
                </a:lnTo>
                <a:lnTo>
                  <a:pt x="412407" y="48514"/>
                </a:lnTo>
                <a:lnTo>
                  <a:pt x="372440" y="41325"/>
                </a:lnTo>
                <a:lnTo>
                  <a:pt x="330327" y="38950"/>
                </a:lnTo>
                <a:lnTo>
                  <a:pt x="281597" y="42532"/>
                </a:lnTo>
                <a:lnTo>
                  <a:pt x="235051" y="52959"/>
                </a:lnTo>
                <a:lnTo>
                  <a:pt x="191223" y="69710"/>
                </a:lnTo>
                <a:lnTo>
                  <a:pt x="150622" y="92252"/>
                </a:lnTo>
                <a:lnTo>
                  <a:pt x="113753" y="120091"/>
                </a:lnTo>
                <a:lnTo>
                  <a:pt x="81140" y="152692"/>
                </a:lnTo>
                <a:lnTo>
                  <a:pt x="53314" y="189560"/>
                </a:lnTo>
                <a:lnTo>
                  <a:pt x="30759" y="230162"/>
                </a:lnTo>
                <a:lnTo>
                  <a:pt x="14020" y="274002"/>
                </a:lnTo>
                <a:lnTo>
                  <a:pt x="3594" y="320535"/>
                </a:lnTo>
                <a:lnTo>
                  <a:pt x="0" y="369265"/>
                </a:lnTo>
                <a:lnTo>
                  <a:pt x="3594" y="418007"/>
                </a:lnTo>
                <a:lnTo>
                  <a:pt x="14020" y="464540"/>
                </a:lnTo>
                <a:lnTo>
                  <a:pt x="30759" y="508368"/>
                </a:lnTo>
                <a:lnTo>
                  <a:pt x="53314" y="548970"/>
                </a:lnTo>
                <a:lnTo>
                  <a:pt x="81140" y="585838"/>
                </a:lnTo>
                <a:lnTo>
                  <a:pt x="113753" y="618451"/>
                </a:lnTo>
                <a:lnTo>
                  <a:pt x="150622" y="646290"/>
                </a:lnTo>
                <a:lnTo>
                  <a:pt x="191223" y="668832"/>
                </a:lnTo>
                <a:lnTo>
                  <a:pt x="235051" y="685571"/>
                </a:lnTo>
                <a:lnTo>
                  <a:pt x="278574" y="695325"/>
                </a:lnTo>
                <a:lnTo>
                  <a:pt x="382079" y="695325"/>
                </a:lnTo>
                <a:lnTo>
                  <a:pt x="425602" y="685571"/>
                </a:lnTo>
                <a:lnTo>
                  <a:pt x="469430" y="668832"/>
                </a:lnTo>
                <a:lnTo>
                  <a:pt x="500799" y="651408"/>
                </a:lnTo>
                <a:lnTo>
                  <a:pt x="510032" y="646290"/>
                </a:lnTo>
                <a:lnTo>
                  <a:pt x="546900" y="618451"/>
                </a:lnTo>
                <a:lnTo>
                  <a:pt x="579501" y="585838"/>
                </a:lnTo>
                <a:lnTo>
                  <a:pt x="607339" y="548970"/>
                </a:lnTo>
                <a:lnTo>
                  <a:pt x="629894" y="508368"/>
                </a:lnTo>
                <a:lnTo>
                  <a:pt x="646633" y="464540"/>
                </a:lnTo>
                <a:lnTo>
                  <a:pt x="657059" y="418007"/>
                </a:lnTo>
                <a:lnTo>
                  <a:pt x="660641" y="369265"/>
                </a:lnTo>
                <a:close/>
              </a:path>
              <a:path w="676910" h="695325">
                <a:moveTo>
                  <a:pt x="676325" y="7683"/>
                </a:moveTo>
                <a:lnTo>
                  <a:pt x="674446" y="5118"/>
                </a:lnTo>
                <a:lnTo>
                  <a:pt x="666927" y="1016"/>
                </a:lnTo>
                <a:lnTo>
                  <a:pt x="659587" y="0"/>
                </a:lnTo>
                <a:lnTo>
                  <a:pt x="648665" y="0"/>
                </a:lnTo>
                <a:lnTo>
                  <a:pt x="588848" y="9220"/>
                </a:lnTo>
                <a:lnTo>
                  <a:pt x="547738" y="36880"/>
                </a:lnTo>
                <a:lnTo>
                  <a:pt x="520255" y="69621"/>
                </a:lnTo>
                <a:lnTo>
                  <a:pt x="492252" y="104533"/>
                </a:lnTo>
                <a:lnTo>
                  <a:pt x="463715" y="141617"/>
                </a:lnTo>
                <a:lnTo>
                  <a:pt x="434644" y="180886"/>
                </a:lnTo>
                <a:lnTo>
                  <a:pt x="405041" y="222326"/>
                </a:lnTo>
                <a:lnTo>
                  <a:pt x="374916" y="265938"/>
                </a:lnTo>
                <a:lnTo>
                  <a:pt x="344246" y="311734"/>
                </a:lnTo>
                <a:lnTo>
                  <a:pt x="313055" y="359702"/>
                </a:lnTo>
                <a:lnTo>
                  <a:pt x="281330" y="409841"/>
                </a:lnTo>
                <a:lnTo>
                  <a:pt x="276555" y="416674"/>
                </a:lnTo>
                <a:lnTo>
                  <a:pt x="271945" y="420090"/>
                </a:lnTo>
                <a:lnTo>
                  <a:pt x="267500" y="420090"/>
                </a:lnTo>
                <a:lnTo>
                  <a:pt x="262407" y="416242"/>
                </a:lnTo>
                <a:lnTo>
                  <a:pt x="255841" y="404723"/>
                </a:lnTo>
                <a:lnTo>
                  <a:pt x="247802" y="385508"/>
                </a:lnTo>
                <a:lnTo>
                  <a:pt x="238302" y="358609"/>
                </a:lnTo>
                <a:lnTo>
                  <a:pt x="232562" y="344271"/>
                </a:lnTo>
                <a:lnTo>
                  <a:pt x="225615" y="334022"/>
                </a:lnTo>
                <a:lnTo>
                  <a:pt x="217449" y="327875"/>
                </a:lnTo>
                <a:lnTo>
                  <a:pt x="208076" y="325831"/>
                </a:lnTo>
                <a:lnTo>
                  <a:pt x="199301" y="326593"/>
                </a:lnTo>
                <a:lnTo>
                  <a:pt x="153441" y="348208"/>
                </a:lnTo>
                <a:lnTo>
                  <a:pt x="133273" y="379615"/>
                </a:lnTo>
                <a:lnTo>
                  <a:pt x="134937" y="393255"/>
                </a:lnTo>
                <a:lnTo>
                  <a:pt x="148259" y="442442"/>
                </a:lnTo>
                <a:lnTo>
                  <a:pt x="171310" y="509397"/>
                </a:lnTo>
                <a:lnTo>
                  <a:pt x="191808" y="548589"/>
                </a:lnTo>
                <a:lnTo>
                  <a:pt x="244449" y="559447"/>
                </a:lnTo>
                <a:lnTo>
                  <a:pt x="261099" y="558292"/>
                </a:lnTo>
                <a:lnTo>
                  <a:pt x="274675" y="554824"/>
                </a:lnTo>
                <a:lnTo>
                  <a:pt x="285178" y="549071"/>
                </a:lnTo>
                <a:lnTo>
                  <a:pt x="292608" y="540994"/>
                </a:lnTo>
                <a:lnTo>
                  <a:pt x="320979" y="497128"/>
                </a:lnTo>
                <a:lnTo>
                  <a:pt x="349758" y="453618"/>
                </a:lnTo>
                <a:lnTo>
                  <a:pt x="378929" y="410489"/>
                </a:lnTo>
                <a:lnTo>
                  <a:pt x="408495" y="367728"/>
                </a:lnTo>
                <a:lnTo>
                  <a:pt x="438467" y="325323"/>
                </a:lnTo>
                <a:lnTo>
                  <a:pt x="468833" y="283311"/>
                </a:lnTo>
                <a:lnTo>
                  <a:pt x="499605" y="241655"/>
                </a:lnTo>
                <a:lnTo>
                  <a:pt x="530771" y="200367"/>
                </a:lnTo>
                <a:lnTo>
                  <a:pt x="562330" y="159448"/>
                </a:lnTo>
                <a:lnTo>
                  <a:pt x="594296" y="118910"/>
                </a:lnTo>
                <a:lnTo>
                  <a:pt x="626656" y="78740"/>
                </a:lnTo>
                <a:lnTo>
                  <a:pt x="659422" y="38938"/>
                </a:lnTo>
                <a:lnTo>
                  <a:pt x="666813" y="29298"/>
                </a:lnTo>
                <a:lnTo>
                  <a:pt x="672096" y="21386"/>
                </a:lnTo>
                <a:lnTo>
                  <a:pt x="675271" y="15201"/>
                </a:lnTo>
                <a:lnTo>
                  <a:pt x="676325" y="10756"/>
                </a:lnTo>
                <a:lnTo>
                  <a:pt x="676325" y="76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7643093" y="1759821"/>
            <a:ext cx="10337165" cy="7924800"/>
            <a:chOff x="7643093" y="1759821"/>
            <a:chExt cx="10337165" cy="7924800"/>
          </a:xfrm>
        </p:grpSpPr>
        <p:sp>
          <p:nvSpPr>
            <p:cNvPr id="11" name="object 11"/>
            <p:cNvSpPr/>
            <p:nvPr/>
          </p:nvSpPr>
          <p:spPr>
            <a:xfrm>
              <a:off x="7700243" y="1816971"/>
              <a:ext cx="10222865" cy="7810500"/>
            </a:xfrm>
            <a:custGeom>
              <a:avLst/>
              <a:gdLst/>
              <a:ahLst/>
              <a:cxnLst/>
              <a:rect l="l" t="t" r="r" b="b"/>
              <a:pathLst>
                <a:path w="10222865" h="7810500">
                  <a:moveTo>
                    <a:pt x="0" y="0"/>
                  </a:moveTo>
                  <a:lnTo>
                    <a:pt x="10222556" y="0"/>
                  </a:lnTo>
                  <a:lnTo>
                    <a:pt x="10222556" y="7810033"/>
                  </a:lnTo>
                  <a:lnTo>
                    <a:pt x="0" y="7810033"/>
                  </a:lnTo>
                  <a:lnTo>
                    <a:pt x="0" y="0"/>
                  </a:lnTo>
                  <a:close/>
                </a:path>
              </a:pathLst>
            </a:custGeom>
            <a:ln w="114299">
              <a:solidFill>
                <a:srgbClr val="A08B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736522" y="4964498"/>
              <a:ext cx="5518785" cy="4293870"/>
            </a:xfrm>
            <a:custGeom>
              <a:avLst/>
              <a:gdLst/>
              <a:ahLst/>
              <a:cxnLst/>
              <a:rect l="l" t="t" r="r" b="b"/>
              <a:pathLst>
                <a:path w="5518784" h="4293870">
                  <a:moveTo>
                    <a:pt x="5037001" y="4293801"/>
                  </a:moveTo>
                  <a:lnTo>
                    <a:pt x="485774" y="4293801"/>
                  </a:lnTo>
                  <a:lnTo>
                    <a:pt x="437762" y="4291424"/>
                  </a:lnTo>
                  <a:lnTo>
                    <a:pt x="390562" y="4284381"/>
                  </a:lnTo>
                  <a:lnTo>
                    <a:pt x="344494" y="4272804"/>
                  </a:lnTo>
                  <a:lnTo>
                    <a:pt x="299877" y="4256824"/>
                  </a:lnTo>
                  <a:lnTo>
                    <a:pt x="257028" y="4236574"/>
                  </a:lnTo>
                  <a:lnTo>
                    <a:pt x="216266" y="4212186"/>
                  </a:lnTo>
                  <a:lnTo>
                    <a:pt x="177911" y="4183791"/>
                  </a:lnTo>
                  <a:lnTo>
                    <a:pt x="142280" y="4151522"/>
                  </a:lnTo>
                  <a:lnTo>
                    <a:pt x="110011" y="4115890"/>
                  </a:lnTo>
                  <a:lnTo>
                    <a:pt x="81616" y="4077535"/>
                  </a:lnTo>
                  <a:lnTo>
                    <a:pt x="57227" y="4036773"/>
                  </a:lnTo>
                  <a:lnTo>
                    <a:pt x="36977" y="3993925"/>
                  </a:lnTo>
                  <a:lnTo>
                    <a:pt x="20997" y="3949307"/>
                  </a:lnTo>
                  <a:lnTo>
                    <a:pt x="9420" y="3903239"/>
                  </a:lnTo>
                  <a:lnTo>
                    <a:pt x="2377" y="3856039"/>
                  </a:lnTo>
                  <a:lnTo>
                    <a:pt x="0" y="3808026"/>
                  </a:lnTo>
                  <a:lnTo>
                    <a:pt x="0" y="485774"/>
                  </a:lnTo>
                  <a:lnTo>
                    <a:pt x="2377" y="437761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6" y="216266"/>
                  </a:lnTo>
                  <a:lnTo>
                    <a:pt x="110011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7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5037001" y="0"/>
                  </a:lnTo>
                  <a:lnTo>
                    <a:pt x="5085014" y="2377"/>
                  </a:lnTo>
                  <a:lnTo>
                    <a:pt x="5132214" y="9420"/>
                  </a:lnTo>
                  <a:lnTo>
                    <a:pt x="5178282" y="20997"/>
                  </a:lnTo>
                  <a:lnTo>
                    <a:pt x="5222899" y="36977"/>
                  </a:lnTo>
                  <a:lnTo>
                    <a:pt x="5265748" y="57227"/>
                  </a:lnTo>
                  <a:lnTo>
                    <a:pt x="5306510" y="81615"/>
                  </a:lnTo>
                  <a:lnTo>
                    <a:pt x="5344865" y="110010"/>
                  </a:lnTo>
                  <a:lnTo>
                    <a:pt x="5380496" y="142280"/>
                  </a:lnTo>
                  <a:lnTo>
                    <a:pt x="5412766" y="177911"/>
                  </a:lnTo>
                  <a:lnTo>
                    <a:pt x="5441161" y="216266"/>
                  </a:lnTo>
                  <a:lnTo>
                    <a:pt x="5465549" y="257028"/>
                  </a:lnTo>
                  <a:lnTo>
                    <a:pt x="5485799" y="299876"/>
                  </a:lnTo>
                  <a:lnTo>
                    <a:pt x="5501779" y="344494"/>
                  </a:lnTo>
                  <a:lnTo>
                    <a:pt x="5513356" y="390562"/>
                  </a:lnTo>
                  <a:lnTo>
                    <a:pt x="5518206" y="423065"/>
                  </a:lnTo>
                  <a:lnTo>
                    <a:pt x="5518206" y="3870735"/>
                  </a:lnTo>
                  <a:lnTo>
                    <a:pt x="5501779" y="3949307"/>
                  </a:lnTo>
                  <a:lnTo>
                    <a:pt x="5485799" y="3993925"/>
                  </a:lnTo>
                  <a:lnTo>
                    <a:pt x="5465549" y="4036773"/>
                  </a:lnTo>
                  <a:lnTo>
                    <a:pt x="5441161" y="4077535"/>
                  </a:lnTo>
                  <a:lnTo>
                    <a:pt x="5412766" y="4115890"/>
                  </a:lnTo>
                  <a:lnTo>
                    <a:pt x="5380496" y="4151522"/>
                  </a:lnTo>
                  <a:lnTo>
                    <a:pt x="5344865" y="4183791"/>
                  </a:lnTo>
                  <a:lnTo>
                    <a:pt x="5306510" y="4212186"/>
                  </a:lnTo>
                  <a:lnTo>
                    <a:pt x="5265748" y="4236574"/>
                  </a:lnTo>
                  <a:lnTo>
                    <a:pt x="5222899" y="4256824"/>
                  </a:lnTo>
                  <a:lnTo>
                    <a:pt x="5178282" y="4272804"/>
                  </a:lnTo>
                  <a:lnTo>
                    <a:pt x="5132214" y="4284381"/>
                  </a:lnTo>
                  <a:lnTo>
                    <a:pt x="5085014" y="4291424"/>
                  </a:lnTo>
                  <a:lnTo>
                    <a:pt x="5037001" y="4293801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54442" y="2638313"/>
            <a:ext cx="6393815" cy="119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03835">
              <a:lnSpc>
                <a:spcPct val="111400"/>
              </a:lnSpc>
              <a:spcBef>
                <a:spcPts val="95"/>
              </a:spcBef>
              <a:tabLst>
                <a:tab pos="4334510" algn="l"/>
              </a:tabLst>
            </a:pPr>
            <a:r>
              <a:rPr sz="2300" b="1" spc="545" dirty="0">
                <a:latin typeface="Courier New"/>
                <a:cs typeface="Courier New"/>
              </a:rPr>
              <a:t>СТАНОМ</a:t>
            </a:r>
            <a:r>
              <a:rPr sz="2300" b="1" spc="-270" dirty="0">
                <a:latin typeface="Courier New"/>
                <a:cs typeface="Courier New"/>
              </a:rPr>
              <a:t> </a:t>
            </a:r>
            <a:r>
              <a:rPr sz="2300" b="1" spc="440" dirty="0">
                <a:latin typeface="Courier New"/>
                <a:cs typeface="Courier New"/>
              </a:rPr>
              <a:t>НА</a:t>
            </a:r>
            <a:r>
              <a:rPr sz="2300" b="1" spc="-270" dirty="0">
                <a:latin typeface="Courier New"/>
                <a:cs typeface="Courier New"/>
              </a:rPr>
              <a:t> </a:t>
            </a:r>
            <a:r>
              <a:rPr sz="2300" b="1" spc="-215" dirty="0">
                <a:latin typeface="Tahoma"/>
                <a:cs typeface="Tahoma"/>
              </a:rPr>
              <a:t>31</a:t>
            </a:r>
            <a:r>
              <a:rPr sz="2300" b="1" spc="-395" dirty="0">
                <a:latin typeface="Tahoma"/>
                <a:cs typeface="Tahoma"/>
              </a:rPr>
              <a:t> </a:t>
            </a:r>
            <a:r>
              <a:rPr sz="2300" b="1" spc="-175" dirty="0">
                <a:latin typeface="Tahoma"/>
                <a:cs typeface="Tahoma"/>
              </a:rPr>
              <a:t>.</a:t>
            </a:r>
            <a:r>
              <a:rPr sz="2300" b="1" spc="-395" dirty="0">
                <a:latin typeface="Tahoma"/>
                <a:cs typeface="Tahoma"/>
              </a:rPr>
              <a:t> </a:t>
            </a:r>
            <a:r>
              <a:rPr sz="2300" b="1" spc="-170" dirty="0">
                <a:latin typeface="Tahoma"/>
                <a:cs typeface="Tahoma"/>
              </a:rPr>
              <a:t>12</a:t>
            </a:r>
            <a:r>
              <a:rPr sz="2300" b="1" spc="-390" dirty="0">
                <a:latin typeface="Tahoma"/>
                <a:cs typeface="Tahoma"/>
              </a:rPr>
              <a:t> </a:t>
            </a:r>
            <a:r>
              <a:rPr sz="2300" b="1" spc="-175" dirty="0">
                <a:latin typeface="Tahoma"/>
                <a:cs typeface="Tahoma"/>
              </a:rPr>
              <a:t>.</a:t>
            </a:r>
            <a:r>
              <a:rPr sz="2300" b="1" spc="-395" dirty="0">
                <a:latin typeface="Tahoma"/>
                <a:cs typeface="Tahoma"/>
              </a:rPr>
              <a:t> </a:t>
            </a:r>
            <a:r>
              <a:rPr sz="2300" b="1" spc="135" dirty="0">
                <a:latin typeface="Tahoma"/>
                <a:cs typeface="Tahoma"/>
              </a:rPr>
              <a:t>2023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420" dirty="0">
                <a:latin typeface="Courier New"/>
                <a:cs typeface="Courier New"/>
              </a:rPr>
              <a:t>ЗАГАЛЬНА </a:t>
            </a:r>
            <a:r>
              <a:rPr sz="2300" b="1" spc="240" dirty="0">
                <a:latin typeface="Courier New"/>
                <a:cs typeface="Courier New"/>
              </a:rPr>
              <a:t>КІЛЬКІСТЬ</a:t>
            </a:r>
            <a:r>
              <a:rPr sz="2300" b="1" spc="-265" dirty="0">
                <a:latin typeface="Courier New"/>
                <a:cs typeface="Courier New"/>
              </a:rPr>
              <a:t> </a:t>
            </a:r>
            <a:r>
              <a:rPr sz="2300" b="1" spc="465" dirty="0">
                <a:latin typeface="Courier New"/>
                <a:cs typeface="Courier New"/>
              </a:rPr>
              <a:t>ПІДПРИЄМСТВ</a:t>
            </a:r>
            <a:r>
              <a:rPr sz="2300" b="1" spc="-265" dirty="0">
                <a:latin typeface="Courier New"/>
                <a:cs typeface="Courier New"/>
              </a:rPr>
              <a:t> </a:t>
            </a:r>
            <a:r>
              <a:rPr sz="2300" b="1" spc="225" dirty="0">
                <a:latin typeface="Courier New"/>
                <a:cs typeface="Courier New"/>
              </a:rPr>
              <a:t>ТОРГІВЛІ</a:t>
            </a:r>
            <a:endParaRPr sz="2300">
              <a:latin typeface="Courier New"/>
              <a:cs typeface="Courier New"/>
            </a:endParaRPr>
          </a:p>
          <a:p>
            <a:pPr marL="273685">
              <a:lnSpc>
                <a:spcPct val="100000"/>
              </a:lnSpc>
              <a:spcBef>
                <a:spcPts val="315"/>
              </a:spcBef>
              <a:tabLst>
                <a:tab pos="4601845" algn="l"/>
                <a:tab pos="5518150" algn="l"/>
              </a:tabLst>
            </a:pPr>
            <a:r>
              <a:rPr sz="2300" b="1" spc="225" dirty="0">
                <a:latin typeface="Courier New"/>
                <a:cs typeface="Courier New"/>
              </a:rPr>
              <a:t>ТА</a:t>
            </a:r>
            <a:r>
              <a:rPr sz="2300" b="1" spc="-285" dirty="0">
                <a:latin typeface="Courier New"/>
                <a:cs typeface="Courier New"/>
              </a:rPr>
              <a:t> </a:t>
            </a:r>
            <a:r>
              <a:rPr sz="2300" b="1" spc="420" dirty="0">
                <a:latin typeface="Courier New"/>
                <a:cs typeface="Courier New"/>
              </a:rPr>
              <a:t>ПОБУТ</a:t>
            </a:r>
            <a:r>
              <a:rPr sz="2300" b="1" spc="-280" dirty="0">
                <a:latin typeface="Courier New"/>
                <a:cs typeface="Courier New"/>
              </a:rPr>
              <a:t> </a:t>
            </a:r>
            <a:r>
              <a:rPr sz="2300" b="1" spc="450" dirty="0">
                <a:latin typeface="Courier New"/>
                <a:cs typeface="Courier New"/>
              </a:rPr>
              <a:t>СТАНОВИТЬ</a:t>
            </a:r>
            <a:r>
              <a:rPr sz="2300" b="1" spc="-280" dirty="0">
                <a:latin typeface="Courier New"/>
                <a:cs typeface="Courier New"/>
              </a:rPr>
              <a:t> </a:t>
            </a:r>
            <a:r>
              <a:rPr sz="2300" b="1" spc="-580" dirty="0">
                <a:latin typeface="Tahoma"/>
                <a:cs typeface="Tahoma"/>
              </a:rPr>
              <a:t>–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40" dirty="0">
                <a:latin typeface="Tahoma"/>
                <a:cs typeface="Tahoma"/>
              </a:rPr>
              <a:t>1298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380" dirty="0">
                <a:latin typeface="Courier New"/>
                <a:cs typeface="Courier New"/>
              </a:rPr>
              <a:t>ОД</a:t>
            </a:r>
            <a:r>
              <a:rPr sz="2300" b="1" spc="380" dirty="0">
                <a:latin typeface="Tahoma"/>
                <a:cs typeface="Tahoma"/>
              </a:rPr>
              <a:t>.</a:t>
            </a:r>
            <a:endParaRPr sz="23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38230" y="5084633"/>
            <a:ext cx="4694555" cy="6921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950" b="1" spc="90" dirty="0">
                <a:latin typeface="Tahoma"/>
                <a:cs typeface="Tahoma"/>
              </a:rPr>
              <a:t>252</a:t>
            </a:r>
            <a:r>
              <a:rPr sz="1950" b="1" spc="370" dirty="0">
                <a:latin typeface="Tahoma"/>
                <a:cs typeface="Tahoma"/>
              </a:rPr>
              <a:t> </a:t>
            </a:r>
            <a:r>
              <a:rPr sz="1950" b="1" spc="409" dirty="0">
                <a:solidFill>
                  <a:srgbClr val="FFFFFF"/>
                </a:solidFill>
                <a:latin typeface="Courier New"/>
                <a:cs typeface="Courier New"/>
              </a:rPr>
              <a:t>ПРОДОВОЛЬЧІ</a:t>
            </a:r>
            <a:r>
              <a:rPr sz="195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480" dirty="0">
                <a:solidFill>
                  <a:srgbClr val="FFFFFF"/>
                </a:solidFill>
                <a:latin typeface="Courier New"/>
                <a:cs typeface="Courier New"/>
              </a:rPr>
              <a:t>МАГАЗИНИ</a:t>
            </a:r>
            <a:endParaRPr sz="19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950" b="1" spc="-220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1950" b="1" spc="-3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360" dirty="0">
                <a:solidFill>
                  <a:srgbClr val="FFFFFF"/>
                </a:solidFill>
                <a:latin typeface="Courier New"/>
                <a:cs typeface="Courier New"/>
              </a:rPr>
              <a:t>ЗАГАЛЬНА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615" dirty="0">
                <a:solidFill>
                  <a:srgbClr val="FFFFFF"/>
                </a:solidFill>
                <a:latin typeface="Courier New"/>
                <a:cs typeface="Courier New"/>
              </a:rPr>
              <a:t>ПЛОЩА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65" dirty="0">
                <a:latin typeface="Tahoma"/>
                <a:cs typeface="Tahoma"/>
              </a:rPr>
              <a:t>52128</a:t>
            </a:r>
            <a:r>
              <a:rPr sz="1950" b="1" spc="365" dirty="0">
                <a:latin typeface="Tahoma"/>
                <a:cs typeface="Tahoma"/>
              </a:rPr>
              <a:t> </a:t>
            </a:r>
            <a:r>
              <a:rPr sz="1950" b="1" spc="200" dirty="0">
                <a:solidFill>
                  <a:srgbClr val="FFFFFF"/>
                </a:solidFill>
                <a:latin typeface="Courier New"/>
                <a:cs typeface="Courier New"/>
              </a:rPr>
              <a:t>М</a:t>
            </a:r>
            <a:r>
              <a:rPr sz="1950" b="1" spc="200" dirty="0">
                <a:solidFill>
                  <a:srgbClr val="FFFFFF"/>
                </a:solidFill>
                <a:latin typeface="Tahoma"/>
                <a:cs typeface="Tahoma"/>
              </a:rPr>
              <a:t>²)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38230" y="6084758"/>
            <a:ext cx="5514975" cy="6921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950" b="1" spc="175" dirty="0">
                <a:latin typeface="Tahoma"/>
                <a:cs typeface="Tahoma"/>
              </a:rPr>
              <a:t>407</a:t>
            </a:r>
            <a:r>
              <a:rPr sz="1950" b="1" spc="380" dirty="0">
                <a:latin typeface="Tahoma"/>
                <a:cs typeface="Tahoma"/>
              </a:rPr>
              <a:t> </a:t>
            </a:r>
            <a:r>
              <a:rPr sz="1950" b="1" spc="459" dirty="0">
                <a:solidFill>
                  <a:srgbClr val="FFFFFF"/>
                </a:solidFill>
                <a:latin typeface="Courier New"/>
                <a:cs typeface="Courier New"/>
              </a:rPr>
              <a:t>НЕПРОДОВОЛЬЧИХ</a:t>
            </a:r>
            <a:r>
              <a:rPr sz="19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70" dirty="0">
                <a:solidFill>
                  <a:srgbClr val="FFFFFF"/>
                </a:solidFill>
                <a:latin typeface="Courier New"/>
                <a:cs typeface="Courier New"/>
              </a:rPr>
              <a:t>МАГАЗИНІВ</a:t>
            </a:r>
            <a:endParaRPr sz="19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950" b="1" spc="-220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1950" b="1" spc="-3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615" dirty="0">
                <a:solidFill>
                  <a:srgbClr val="FFFFFF"/>
                </a:solidFill>
                <a:latin typeface="Courier New"/>
                <a:cs typeface="Courier New"/>
              </a:rPr>
              <a:t>ПЛОЩА</a:t>
            </a:r>
            <a:r>
              <a:rPr sz="195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75" dirty="0">
                <a:latin typeface="Tahoma"/>
                <a:cs typeface="Tahoma"/>
              </a:rPr>
              <a:t>64221</a:t>
            </a:r>
            <a:r>
              <a:rPr sz="1950" b="1" spc="365" dirty="0">
                <a:latin typeface="Tahoma"/>
                <a:cs typeface="Tahoma"/>
              </a:rPr>
              <a:t> </a:t>
            </a:r>
            <a:r>
              <a:rPr sz="1950" b="1" spc="200" dirty="0">
                <a:solidFill>
                  <a:srgbClr val="FFFFFF"/>
                </a:solidFill>
                <a:latin typeface="Courier New"/>
                <a:cs typeface="Courier New"/>
              </a:rPr>
              <a:t>М</a:t>
            </a:r>
            <a:r>
              <a:rPr sz="1950" b="1" spc="200" dirty="0">
                <a:solidFill>
                  <a:srgbClr val="FFFFFF"/>
                </a:solidFill>
                <a:latin typeface="Tahoma"/>
                <a:cs typeface="Tahoma"/>
              </a:rPr>
              <a:t>²)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8230" y="7084883"/>
            <a:ext cx="5363845" cy="1025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2200"/>
              </a:lnSpc>
              <a:spcBef>
                <a:spcPts val="95"/>
              </a:spcBef>
            </a:pPr>
            <a:r>
              <a:rPr sz="1950" b="1" spc="110" dirty="0">
                <a:latin typeface="Tahoma"/>
                <a:cs typeface="Tahoma"/>
              </a:rPr>
              <a:t>297</a:t>
            </a:r>
            <a:r>
              <a:rPr sz="1950" b="1" spc="360" dirty="0">
                <a:latin typeface="Tahoma"/>
                <a:cs typeface="Tahoma"/>
              </a:rPr>
              <a:t> </a:t>
            </a:r>
            <a:r>
              <a:rPr sz="1950" b="1" spc="395" dirty="0">
                <a:solidFill>
                  <a:srgbClr val="FFFFFF"/>
                </a:solidFill>
                <a:latin typeface="Courier New"/>
                <a:cs typeface="Courier New"/>
              </a:rPr>
              <a:t>ПІДПРИЄМСТВ</a:t>
            </a:r>
            <a:r>
              <a:rPr sz="195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70" dirty="0">
                <a:solidFill>
                  <a:srgbClr val="FFFFFF"/>
                </a:solidFill>
                <a:latin typeface="Courier New"/>
                <a:cs typeface="Courier New"/>
              </a:rPr>
              <a:t>РЕСТОРАННОГО </a:t>
            </a:r>
            <a:r>
              <a:rPr sz="1950" b="1" spc="375" dirty="0">
                <a:solidFill>
                  <a:srgbClr val="FFFFFF"/>
                </a:solidFill>
                <a:latin typeface="Courier New"/>
                <a:cs typeface="Courier New"/>
              </a:rPr>
              <a:t>ГОСПОДАРСТВА</a:t>
            </a:r>
            <a:r>
              <a:rPr sz="195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220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1950" b="1" spc="-3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65" dirty="0">
                <a:latin typeface="Tahoma"/>
                <a:cs typeface="Tahoma"/>
              </a:rPr>
              <a:t>14728</a:t>
            </a:r>
            <a:endParaRPr sz="1950">
              <a:latin typeface="Tahoma"/>
              <a:cs typeface="Tahoma"/>
            </a:endParaRPr>
          </a:p>
          <a:p>
            <a:pPr marL="100330">
              <a:lnSpc>
                <a:spcPct val="100000"/>
              </a:lnSpc>
              <a:spcBef>
                <a:spcPts val="285"/>
              </a:spcBef>
            </a:pPr>
            <a:r>
              <a:rPr sz="1950" b="1" spc="459" dirty="0">
                <a:solidFill>
                  <a:srgbClr val="FFFFFF"/>
                </a:solidFill>
                <a:latin typeface="Courier New"/>
                <a:cs typeface="Courier New"/>
              </a:rPr>
              <a:t>ПОСАДКОВИХ</a:t>
            </a:r>
            <a:r>
              <a:rPr sz="195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85" dirty="0">
                <a:solidFill>
                  <a:srgbClr val="FFFFFF"/>
                </a:solidFill>
                <a:latin typeface="Courier New"/>
                <a:cs typeface="Courier New"/>
              </a:rPr>
              <a:t>МІСЦЬ</a:t>
            </a:r>
            <a:r>
              <a:rPr sz="1950" b="1" spc="285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38230" y="8418383"/>
            <a:ext cx="5207635" cy="1025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2200"/>
              </a:lnSpc>
              <a:spcBef>
                <a:spcPts val="95"/>
              </a:spcBef>
            </a:pPr>
            <a:r>
              <a:rPr sz="1950" b="1" spc="85" dirty="0">
                <a:latin typeface="Tahoma"/>
                <a:cs typeface="Tahoma"/>
              </a:rPr>
              <a:t>342</a:t>
            </a:r>
            <a:r>
              <a:rPr sz="1950" b="1" spc="370" dirty="0">
                <a:latin typeface="Tahoma"/>
                <a:cs typeface="Tahoma"/>
              </a:rPr>
              <a:t> </a:t>
            </a:r>
            <a:r>
              <a:rPr sz="1950" b="1" spc="395" dirty="0">
                <a:solidFill>
                  <a:srgbClr val="FFFFFF"/>
                </a:solidFill>
                <a:latin typeface="Courier New"/>
                <a:cs typeface="Courier New"/>
              </a:rPr>
              <a:t>ПІДПРИЄМСТВА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405" dirty="0">
                <a:solidFill>
                  <a:srgbClr val="FFFFFF"/>
                </a:solidFill>
                <a:latin typeface="Courier New"/>
                <a:cs typeface="Courier New"/>
              </a:rPr>
              <a:t>ПОБУТОВОГО ОБСЛУГОВУВАННЯ</a:t>
            </a:r>
            <a:r>
              <a:rPr sz="1950" b="1" spc="-2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220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1950" b="1" spc="-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55" dirty="0">
                <a:latin typeface="Tahoma"/>
                <a:cs typeface="Tahoma"/>
              </a:rPr>
              <a:t>2095</a:t>
            </a:r>
            <a:endParaRPr sz="1950">
              <a:latin typeface="Tahoma"/>
              <a:cs typeface="Tahoma"/>
            </a:endParaRPr>
          </a:p>
          <a:p>
            <a:pPr marL="100330">
              <a:lnSpc>
                <a:spcPct val="100000"/>
              </a:lnSpc>
              <a:spcBef>
                <a:spcPts val="285"/>
              </a:spcBef>
            </a:pPr>
            <a:r>
              <a:rPr sz="1950" b="1" spc="540" dirty="0">
                <a:solidFill>
                  <a:srgbClr val="FFFFFF"/>
                </a:solidFill>
                <a:latin typeface="Courier New"/>
                <a:cs typeface="Courier New"/>
              </a:rPr>
              <a:t>ПРАЦЮЮЧИХ</a:t>
            </a:r>
            <a:r>
              <a:rPr sz="1950" b="1" spc="540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755246" y="393498"/>
            <a:ext cx="358457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685" dirty="0"/>
              <a:t>СПОЖИВЧИЙ</a:t>
            </a:r>
            <a:endParaRPr sz="4000"/>
          </a:p>
        </p:txBody>
      </p:sp>
      <p:sp>
        <p:nvSpPr>
          <p:cNvPr id="19" name="object 19"/>
          <p:cNvSpPr txBox="1"/>
          <p:nvPr/>
        </p:nvSpPr>
        <p:spPr>
          <a:xfrm>
            <a:off x="2596869" y="831648"/>
            <a:ext cx="1901189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 spc="520" dirty="0">
                <a:solidFill>
                  <a:srgbClr val="FFFFFF"/>
                </a:solidFill>
                <a:latin typeface="Courier New"/>
                <a:cs typeface="Courier New"/>
              </a:rPr>
              <a:t>РИНОК</a:t>
            </a:r>
            <a:endParaRPr sz="4000">
              <a:latin typeface="Courier New"/>
              <a:cs typeface="Courier Ne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704355" y="449643"/>
            <a:ext cx="431863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 spc="640" dirty="0">
                <a:latin typeface="Courier New"/>
                <a:cs typeface="Courier New"/>
              </a:rPr>
              <a:t>ПРОМИСЛОВИЙ</a:t>
            </a:r>
            <a:endParaRPr sz="4000">
              <a:latin typeface="Courier New"/>
              <a:cs typeface="Courier Ne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381671" y="887793"/>
            <a:ext cx="296354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 spc="465" dirty="0">
                <a:latin typeface="Courier New"/>
                <a:cs typeface="Courier New"/>
              </a:rPr>
              <a:t>КОМПЛЕКС</a:t>
            </a:r>
            <a:endParaRPr sz="4000">
              <a:latin typeface="Courier New"/>
              <a:cs typeface="Courier Ne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031556" y="2224232"/>
            <a:ext cx="9245600" cy="806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3505">
              <a:lnSpc>
                <a:spcPct val="111400"/>
              </a:lnSpc>
              <a:spcBef>
                <a:spcPts val="95"/>
              </a:spcBef>
              <a:tabLst>
                <a:tab pos="2738120" algn="l"/>
                <a:tab pos="4319270" algn="l"/>
              </a:tabLst>
            </a:pPr>
            <a:r>
              <a:rPr sz="2300" b="1" spc="545" dirty="0">
                <a:latin typeface="Courier New"/>
                <a:cs typeface="Courier New"/>
              </a:rPr>
              <a:t>СТАНОМ</a:t>
            </a:r>
            <a:r>
              <a:rPr sz="2300" b="1" spc="-270" dirty="0">
                <a:latin typeface="Courier New"/>
                <a:cs typeface="Courier New"/>
              </a:rPr>
              <a:t> </a:t>
            </a:r>
            <a:r>
              <a:rPr sz="2300" b="1" spc="440" dirty="0">
                <a:latin typeface="Courier New"/>
                <a:cs typeface="Courier New"/>
              </a:rPr>
              <a:t>НА</a:t>
            </a:r>
            <a:r>
              <a:rPr sz="2300" b="1" spc="-270" dirty="0">
                <a:latin typeface="Courier New"/>
                <a:cs typeface="Courier New"/>
              </a:rPr>
              <a:t> </a:t>
            </a:r>
            <a:r>
              <a:rPr sz="2300" b="1" spc="-45" dirty="0">
                <a:latin typeface="Tahoma"/>
                <a:cs typeface="Tahoma"/>
              </a:rPr>
              <a:t>01</a:t>
            </a:r>
            <a:r>
              <a:rPr sz="2300" b="1" spc="-395" dirty="0">
                <a:latin typeface="Tahoma"/>
                <a:cs typeface="Tahoma"/>
              </a:rPr>
              <a:t> </a:t>
            </a:r>
            <a:r>
              <a:rPr sz="2300" b="1" spc="-175" dirty="0">
                <a:latin typeface="Tahoma"/>
                <a:cs typeface="Tahoma"/>
              </a:rPr>
              <a:t>.</a:t>
            </a:r>
            <a:r>
              <a:rPr sz="2300" b="1" spc="-395" dirty="0">
                <a:latin typeface="Tahoma"/>
                <a:cs typeface="Tahoma"/>
              </a:rPr>
              <a:t> </a:t>
            </a:r>
            <a:r>
              <a:rPr sz="2300" b="1" spc="-45" dirty="0">
                <a:latin typeface="Tahoma"/>
                <a:cs typeface="Tahoma"/>
              </a:rPr>
              <a:t>01</a:t>
            </a:r>
            <a:r>
              <a:rPr sz="2300" b="1" spc="-395" dirty="0">
                <a:latin typeface="Tahoma"/>
                <a:cs typeface="Tahoma"/>
              </a:rPr>
              <a:t> </a:t>
            </a:r>
            <a:r>
              <a:rPr sz="2300" b="1" spc="-175" dirty="0">
                <a:latin typeface="Tahoma"/>
                <a:cs typeface="Tahoma"/>
              </a:rPr>
              <a:t>.</a:t>
            </a:r>
            <a:r>
              <a:rPr sz="2300" b="1" spc="-395" dirty="0">
                <a:latin typeface="Tahoma"/>
                <a:cs typeface="Tahoma"/>
              </a:rPr>
              <a:t> </a:t>
            </a:r>
            <a:r>
              <a:rPr sz="2300" b="1" spc="160" dirty="0">
                <a:latin typeface="Tahoma"/>
                <a:cs typeface="Tahoma"/>
              </a:rPr>
              <a:t>2022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640" dirty="0">
                <a:latin typeface="Courier New"/>
                <a:cs typeface="Courier New"/>
              </a:rPr>
              <a:t>ПРОМИСЛОВИЙ</a:t>
            </a:r>
            <a:r>
              <a:rPr sz="2300" b="1" spc="-280" dirty="0">
                <a:latin typeface="Courier New"/>
                <a:cs typeface="Courier New"/>
              </a:rPr>
              <a:t> </a:t>
            </a:r>
            <a:r>
              <a:rPr sz="2300" b="1" spc="515" dirty="0">
                <a:latin typeface="Courier New"/>
                <a:cs typeface="Courier New"/>
              </a:rPr>
              <a:t>КОМПЛЕКС </a:t>
            </a:r>
            <a:r>
              <a:rPr sz="2300" b="1" spc="409" dirty="0">
                <a:latin typeface="Courier New"/>
                <a:cs typeface="Courier New"/>
              </a:rPr>
              <a:t>НАЛІЧУВАВ</a:t>
            </a:r>
            <a:r>
              <a:rPr sz="2300" b="1" spc="-285" dirty="0">
                <a:latin typeface="Courier New"/>
                <a:cs typeface="Courier New"/>
              </a:rPr>
              <a:t> </a:t>
            </a:r>
            <a:r>
              <a:rPr sz="2300" b="1" spc="75" dirty="0">
                <a:latin typeface="Tahoma"/>
                <a:cs typeface="Tahoma"/>
              </a:rPr>
              <a:t>78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425" dirty="0">
                <a:latin typeface="Courier New"/>
                <a:cs typeface="Courier New"/>
              </a:rPr>
              <a:t>ПІДПРИЄМСТВ</a:t>
            </a:r>
            <a:r>
              <a:rPr sz="2300" b="1" spc="425" dirty="0">
                <a:latin typeface="Tahoma"/>
                <a:cs typeface="Tahoma"/>
              </a:rPr>
              <a:t>.</a:t>
            </a:r>
            <a:endParaRPr sz="23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031556" y="3395807"/>
            <a:ext cx="9442450" cy="119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3505">
              <a:lnSpc>
                <a:spcPct val="111400"/>
              </a:lnSpc>
              <a:spcBef>
                <a:spcPts val="95"/>
              </a:spcBef>
            </a:pPr>
            <a:r>
              <a:rPr sz="2300" b="1" spc="175" dirty="0">
                <a:latin typeface="Courier New"/>
                <a:cs typeface="Courier New"/>
              </a:rPr>
              <a:t>В</a:t>
            </a:r>
            <a:r>
              <a:rPr sz="2300" b="1" spc="-275" dirty="0">
                <a:latin typeface="Courier New"/>
                <a:cs typeface="Courier New"/>
              </a:rPr>
              <a:t> </a:t>
            </a:r>
            <a:r>
              <a:rPr sz="2300" b="1" spc="555" dirty="0">
                <a:latin typeface="Courier New"/>
                <a:cs typeface="Courier New"/>
              </a:rPr>
              <a:t>УМОВАХ</a:t>
            </a:r>
            <a:r>
              <a:rPr sz="2300" b="1" spc="-275" dirty="0">
                <a:latin typeface="Courier New"/>
                <a:cs typeface="Courier New"/>
              </a:rPr>
              <a:t> </a:t>
            </a:r>
            <a:r>
              <a:rPr sz="2300" b="1" spc="365" dirty="0">
                <a:latin typeface="Courier New"/>
                <a:cs typeface="Courier New"/>
              </a:rPr>
              <a:t>ВІЙСЬКОВОЇ</a:t>
            </a:r>
            <a:r>
              <a:rPr sz="2300" b="1" spc="-270" dirty="0">
                <a:latin typeface="Courier New"/>
                <a:cs typeface="Courier New"/>
              </a:rPr>
              <a:t> </a:t>
            </a:r>
            <a:r>
              <a:rPr sz="2300" b="1" spc="125" dirty="0">
                <a:latin typeface="Courier New"/>
                <a:cs typeface="Courier New"/>
              </a:rPr>
              <a:t>АГРЕСІЇ</a:t>
            </a:r>
            <a:r>
              <a:rPr sz="2300" b="1" spc="-275" dirty="0">
                <a:latin typeface="Courier New"/>
                <a:cs typeface="Courier New"/>
              </a:rPr>
              <a:t> </a:t>
            </a:r>
            <a:r>
              <a:rPr sz="2300" b="1" spc="470" dirty="0">
                <a:latin typeface="Courier New"/>
                <a:cs typeface="Courier New"/>
              </a:rPr>
              <a:t>РФ</a:t>
            </a:r>
            <a:r>
              <a:rPr sz="2300" b="1" spc="-275" dirty="0">
                <a:latin typeface="Courier New"/>
                <a:cs typeface="Courier New"/>
              </a:rPr>
              <a:t> </a:t>
            </a:r>
            <a:r>
              <a:rPr sz="2300" b="1" spc="484" dirty="0">
                <a:latin typeface="Courier New"/>
                <a:cs typeface="Courier New"/>
              </a:rPr>
              <a:t>ПРОТИ</a:t>
            </a:r>
            <a:r>
              <a:rPr sz="2300" b="1" spc="-270" dirty="0">
                <a:latin typeface="Courier New"/>
                <a:cs typeface="Courier New"/>
              </a:rPr>
              <a:t> </a:t>
            </a:r>
            <a:r>
              <a:rPr sz="2300" b="1" spc="375" dirty="0">
                <a:latin typeface="Courier New"/>
                <a:cs typeface="Courier New"/>
              </a:rPr>
              <a:t>УКРАЇНИ </a:t>
            </a:r>
            <a:r>
              <a:rPr sz="2300" b="1" spc="225" dirty="0">
                <a:latin typeface="Courier New"/>
                <a:cs typeface="Courier New"/>
              </a:rPr>
              <a:t>ТА</a:t>
            </a:r>
            <a:r>
              <a:rPr sz="2300" b="1" spc="-285" dirty="0">
                <a:latin typeface="Courier New"/>
                <a:cs typeface="Courier New"/>
              </a:rPr>
              <a:t> </a:t>
            </a:r>
            <a:r>
              <a:rPr sz="2300" b="1" spc="570" dirty="0">
                <a:latin typeface="Courier New"/>
                <a:cs typeface="Courier New"/>
              </a:rPr>
              <a:t>ЗАПРОВАДЖЕННЯМ</a:t>
            </a:r>
            <a:r>
              <a:rPr sz="2300" b="1" spc="-285" dirty="0">
                <a:latin typeface="Courier New"/>
                <a:cs typeface="Courier New"/>
              </a:rPr>
              <a:t> </a:t>
            </a:r>
            <a:r>
              <a:rPr sz="2300" b="1" spc="540" dirty="0">
                <a:latin typeface="Courier New"/>
                <a:cs typeface="Courier New"/>
              </a:rPr>
              <a:t>ВОЄННОГО</a:t>
            </a:r>
            <a:r>
              <a:rPr sz="2300" b="1" spc="-285" dirty="0">
                <a:latin typeface="Courier New"/>
                <a:cs typeface="Courier New"/>
              </a:rPr>
              <a:t> </a:t>
            </a:r>
            <a:r>
              <a:rPr sz="2300" b="1" spc="380" dirty="0">
                <a:latin typeface="Courier New"/>
                <a:cs typeface="Courier New"/>
              </a:rPr>
              <a:t>СТАНУ</a:t>
            </a:r>
            <a:r>
              <a:rPr sz="2300" b="1" spc="-285" dirty="0">
                <a:latin typeface="Courier New"/>
                <a:cs typeface="Courier New"/>
              </a:rPr>
              <a:t> </a:t>
            </a:r>
            <a:r>
              <a:rPr sz="2300" b="1" spc="-30" dirty="0">
                <a:latin typeface="Courier New"/>
                <a:cs typeface="Courier New"/>
              </a:rPr>
              <a:t>ІЗ</a:t>
            </a:r>
            <a:r>
              <a:rPr sz="2300" b="1" spc="-285" dirty="0">
                <a:latin typeface="Courier New"/>
                <a:cs typeface="Courier New"/>
              </a:rPr>
              <a:t> </a:t>
            </a:r>
            <a:r>
              <a:rPr sz="2300" b="1" spc="75" dirty="0">
                <a:latin typeface="Tahoma"/>
                <a:cs typeface="Tahoma"/>
              </a:rPr>
              <a:t>78</a:t>
            </a:r>
            <a:endParaRPr sz="2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2300" b="1" spc="605" dirty="0">
                <a:latin typeface="Courier New"/>
                <a:cs typeface="Courier New"/>
              </a:rPr>
              <a:t>ПРОМИСЛОВИХ</a:t>
            </a:r>
            <a:r>
              <a:rPr sz="2300" b="1" spc="-270" dirty="0">
                <a:latin typeface="Courier New"/>
                <a:cs typeface="Courier New"/>
              </a:rPr>
              <a:t> </a:t>
            </a:r>
            <a:r>
              <a:rPr sz="2300" b="1" spc="465" dirty="0">
                <a:latin typeface="Courier New"/>
                <a:cs typeface="Courier New"/>
              </a:rPr>
              <a:t>ПІДПРИЄМСТВ</a:t>
            </a:r>
            <a:r>
              <a:rPr sz="2300" b="1" spc="-260" dirty="0">
                <a:latin typeface="Courier New"/>
                <a:cs typeface="Courier New"/>
              </a:rPr>
              <a:t> </a:t>
            </a:r>
            <a:r>
              <a:rPr sz="2300" b="1" spc="525" dirty="0">
                <a:latin typeface="Courier New"/>
                <a:cs typeface="Courier New"/>
              </a:rPr>
              <a:t>РАЙОНУ</a:t>
            </a:r>
            <a:r>
              <a:rPr sz="2300" b="1" spc="-254" dirty="0">
                <a:latin typeface="Courier New"/>
                <a:cs typeface="Courier New"/>
              </a:rPr>
              <a:t> </a:t>
            </a:r>
            <a:r>
              <a:rPr sz="2300" b="1" spc="640" dirty="0">
                <a:latin typeface="Courier New"/>
                <a:cs typeface="Courier New"/>
              </a:rPr>
              <a:t>ПРАЦЮЮТЬ</a:t>
            </a:r>
            <a:endParaRPr sz="2300">
              <a:latin typeface="Courier New"/>
              <a:cs typeface="Courier New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2327266" y="6877858"/>
            <a:ext cx="123825" cy="2114550"/>
            <a:chOff x="12327266" y="6877858"/>
            <a:chExt cx="123825" cy="2114550"/>
          </a:xfrm>
        </p:grpSpPr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27266" y="6877858"/>
              <a:ext cx="123825" cy="17145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27266" y="7201708"/>
              <a:ext cx="123825" cy="17145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27266" y="7525558"/>
              <a:ext cx="123825" cy="17145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27266" y="7849408"/>
              <a:ext cx="123825" cy="17145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27266" y="8173258"/>
              <a:ext cx="123825" cy="17145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27266" y="8497108"/>
              <a:ext cx="123825" cy="17145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27266" y="8820958"/>
              <a:ext cx="123825" cy="171450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12314566" y="5142143"/>
            <a:ext cx="4652645" cy="3911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68044">
              <a:lnSpc>
                <a:spcPct val="111800"/>
              </a:lnSpc>
              <a:spcBef>
                <a:spcPts val="95"/>
              </a:spcBef>
            </a:pPr>
            <a:r>
              <a:rPr sz="1900" b="1" spc="415" dirty="0">
                <a:solidFill>
                  <a:srgbClr val="FFFFFF"/>
                </a:solidFill>
                <a:latin typeface="Courier New"/>
                <a:cs typeface="Courier New"/>
              </a:rPr>
              <a:t>ПРОТЯГОМ</a:t>
            </a:r>
            <a:r>
              <a:rPr sz="190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125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sz="1900" b="1" spc="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345" dirty="0">
                <a:solidFill>
                  <a:srgbClr val="FFFFFF"/>
                </a:solidFill>
                <a:latin typeface="Courier New"/>
                <a:cs typeface="Courier New"/>
              </a:rPr>
              <a:t>РОКУ</a:t>
            </a:r>
            <a:r>
              <a:rPr sz="190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335" dirty="0">
                <a:solidFill>
                  <a:srgbClr val="FFFFFF"/>
                </a:solidFill>
                <a:latin typeface="Courier New"/>
                <a:cs typeface="Courier New"/>
              </a:rPr>
              <a:t>НА </a:t>
            </a:r>
            <a:r>
              <a:rPr sz="1900" b="1" spc="490" dirty="0">
                <a:solidFill>
                  <a:srgbClr val="FFFFFF"/>
                </a:solidFill>
                <a:latin typeface="Courier New"/>
                <a:cs typeface="Courier New"/>
              </a:rPr>
              <a:t>ПРОМИСЛОВИХ</a:t>
            </a:r>
            <a:endParaRPr sz="19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900" b="1" spc="380" dirty="0">
                <a:solidFill>
                  <a:srgbClr val="FFFFFF"/>
                </a:solidFill>
                <a:latin typeface="Courier New"/>
                <a:cs typeface="Courier New"/>
              </a:rPr>
              <a:t>ПІДПРИЄМСТВАХ</a:t>
            </a:r>
            <a:r>
              <a:rPr sz="19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25" dirty="0">
                <a:solidFill>
                  <a:srgbClr val="FFFFFF"/>
                </a:solidFill>
                <a:latin typeface="Courier New"/>
                <a:cs typeface="Courier New"/>
              </a:rPr>
              <a:t>РАЙОНУ</a:t>
            </a:r>
            <a:endParaRPr sz="1900">
              <a:latin typeface="Courier New"/>
              <a:cs typeface="Courier New"/>
            </a:endParaRPr>
          </a:p>
          <a:p>
            <a:pPr marL="12700" marR="5080">
              <a:lnSpc>
                <a:spcPct val="111800"/>
              </a:lnSpc>
            </a:pPr>
            <a:r>
              <a:rPr sz="1900" b="1" spc="350" dirty="0">
                <a:solidFill>
                  <a:srgbClr val="FFFFFF"/>
                </a:solidFill>
                <a:latin typeface="Courier New"/>
                <a:cs typeface="Courier New"/>
              </a:rPr>
              <a:t>СТВОРЕНО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60" dirty="0">
                <a:solidFill>
                  <a:srgbClr val="FFFFFF"/>
                </a:solidFill>
                <a:latin typeface="Tahoma"/>
                <a:cs typeface="Tahoma"/>
              </a:rPr>
              <a:t>56</a:t>
            </a:r>
            <a:r>
              <a:rPr sz="1900" b="1" spc="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459" dirty="0">
                <a:solidFill>
                  <a:srgbClr val="FFFFFF"/>
                </a:solidFill>
                <a:latin typeface="Courier New"/>
                <a:cs typeface="Courier New"/>
              </a:rPr>
              <a:t>НОВИХ</a:t>
            </a:r>
            <a:r>
              <a:rPr sz="190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25" dirty="0">
                <a:solidFill>
                  <a:srgbClr val="FFFFFF"/>
                </a:solidFill>
                <a:latin typeface="Courier New"/>
                <a:cs typeface="Courier New"/>
              </a:rPr>
              <a:t>РОБОЧИХ </a:t>
            </a:r>
            <a:r>
              <a:rPr sz="1900" b="1" spc="265" dirty="0">
                <a:solidFill>
                  <a:srgbClr val="FFFFFF"/>
                </a:solidFill>
                <a:latin typeface="Courier New"/>
                <a:cs typeface="Courier New"/>
              </a:rPr>
              <a:t>МІСЦЬ</a:t>
            </a:r>
            <a:r>
              <a:rPr sz="1900" b="1" spc="265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endParaRPr sz="1900">
              <a:latin typeface="Tahoma"/>
              <a:cs typeface="Tahoma"/>
            </a:endParaRPr>
          </a:p>
          <a:p>
            <a:pPr marL="248920">
              <a:lnSpc>
                <a:spcPct val="100000"/>
              </a:lnSpc>
              <a:spcBef>
                <a:spcPts val="270"/>
              </a:spcBef>
            </a:pPr>
            <a:r>
              <a:rPr sz="1900" b="1" spc="310" dirty="0">
                <a:solidFill>
                  <a:srgbClr val="FFFFFF"/>
                </a:solidFill>
                <a:latin typeface="Courier New"/>
                <a:cs typeface="Courier New"/>
              </a:rPr>
              <a:t>ТОВ</a:t>
            </a:r>
            <a:r>
              <a:rPr sz="1900" b="1" spc="-254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-390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190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365" dirty="0">
                <a:solidFill>
                  <a:srgbClr val="FFFFFF"/>
                </a:solidFill>
                <a:latin typeface="Courier New"/>
                <a:cs typeface="Courier New"/>
              </a:rPr>
              <a:t>КАД</a:t>
            </a:r>
            <a:r>
              <a:rPr sz="1900" b="1" spc="-254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75" dirty="0">
                <a:solidFill>
                  <a:srgbClr val="FFFFFF"/>
                </a:solidFill>
                <a:latin typeface="Courier New"/>
                <a:cs typeface="Courier New"/>
              </a:rPr>
              <a:t>КАМ</a:t>
            </a:r>
            <a:r>
              <a:rPr sz="1900" b="1" spc="-2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225" dirty="0">
                <a:solidFill>
                  <a:srgbClr val="FFFFFF"/>
                </a:solidFill>
                <a:latin typeface="Courier New"/>
                <a:cs typeface="Courier New"/>
              </a:rPr>
              <a:t>ЦЕНТР</a:t>
            </a:r>
            <a:r>
              <a:rPr sz="1900" b="1" spc="225" dirty="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r>
              <a:rPr sz="1900" b="1" spc="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900" b="1" spc="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47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endParaRPr sz="1900">
              <a:latin typeface="Tahoma"/>
              <a:cs typeface="Tahoma"/>
            </a:endParaRPr>
          </a:p>
          <a:p>
            <a:pPr marL="248920" marR="1504950" algn="just">
              <a:lnSpc>
                <a:spcPct val="111800"/>
              </a:lnSpc>
              <a:spcBef>
                <a:spcPts val="5"/>
              </a:spcBef>
            </a:pPr>
            <a:r>
              <a:rPr sz="1900" b="1" spc="310" dirty="0">
                <a:solidFill>
                  <a:srgbClr val="FFFFFF"/>
                </a:solidFill>
                <a:latin typeface="Courier New"/>
                <a:cs typeface="Courier New"/>
              </a:rPr>
              <a:t>ТОВ</a:t>
            </a:r>
            <a:r>
              <a:rPr sz="190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-390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190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300" dirty="0">
                <a:solidFill>
                  <a:srgbClr val="FFFFFF"/>
                </a:solidFill>
                <a:latin typeface="Courier New"/>
                <a:cs typeface="Courier New"/>
              </a:rPr>
              <a:t>ЕКО</a:t>
            </a:r>
            <a:r>
              <a:rPr sz="190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-12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900" b="1" spc="3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45" dirty="0">
                <a:solidFill>
                  <a:srgbClr val="FFFFFF"/>
                </a:solidFill>
                <a:latin typeface="Courier New"/>
                <a:cs typeface="Courier New"/>
              </a:rPr>
              <a:t>СІТІ</a:t>
            </a:r>
            <a:r>
              <a:rPr sz="1900" b="1" spc="-45" dirty="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r>
              <a:rPr sz="1900" b="1" spc="3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12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900" b="1" spc="3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42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1900" b="1" spc="-2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290" dirty="0">
                <a:solidFill>
                  <a:srgbClr val="FFFFFF"/>
                </a:solidFill>
                <a:latin typeface="Courier New"/>
                <a:cs typeface="Courier New"/>
              </a:rPr>
              <a:t>ПАТ</a:t>
            </a:r>
            <a:r>
              <a:rPr sz="190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-390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190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245" dirty="0">
                <a:solidFill>
                  <a:srgbClr val="FFFFFF"/>
                </a:solidFill>
                <a:latin typeface="Courier New"/>
                <a:cs typeface="Courier New"/>
              </a:rPr>
              <a:t>УКРНДІРА</a:t>
            </a:r>
            <a:r>
              <a:rPr sz="1900" b="1" spc="245" dirty="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r>
              <a:rPr sz="1900" b="1" spc="3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12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900" b="1" spc="3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150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sz="19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310" dirty="0">
                <a:solidFill>
                  <a:srgbClr val="FFFFFF"/>
                </a:solidFill>
                <a:latin typeface="Courier New"/>
                <a:cs typeface="Courier New"/>
              </a:rPr>
              <a:t>ТОВ</a:t>
            </a:r>
            <a:r>
              <a:rPr sz="190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-390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190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355" dirty="0">
                <a:solidFill>
                  <a:srgbClr val="FFFFFF"/>
                </a:solidFill>
                <a:latin typeface="Courier New"/>
                <a:cs typeface="Courier New"/>
              </a:rPr>
              <a:t>КАМОЦЦІ</a:t>
            </a:r>
            <a:r>
              <a:rPr sz="1900" b="1" spc="355" dirty="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r>
              <a:rPr sz="1900" b="1" spc="3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12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900" b="1" spc="3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15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1900">
              <a:latin typeface="Tahoma"/>
              <a:cs typeface="Tahoma"/>
            </a:endParaRPr>
          </a:p>
          <a:p>
            <a:pPr marL="248920">
              <a:lnSpc>
                <a:spcPct val="100000"/>
              </a:lnSpc>
              <a:spcBef>
                <a:spcPts val="270"/>
              </a:spcBef>
            </a:pPr>
            <a:r>
              <a:rPr sz="1900" b="1" spc="310" dirty="0">
                <a:solidFill>
                  <a:srgbClr val="FFFFFF"/>
                </a:solidFill>
                <a:latin typeface="Courier New"/>
                <a:cs typeface="Courier New"/>
              </a:rPr>
              <a:t>ТОВ</a:t>
            </a:r>
            <a:r>
              <a:rPr sz="1900" b="1" spc="-2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-390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190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545" dirty="0">
                <a:solidFill>
                  <a:srgbClr val="FFFFFF"/>
                </a:solidFill>
                <a:latin typeface="Courier New"/>
                <a:cs typeface="Courier New"/>
              </a:rPr>
              <a:t>ШАФРАН</a:t>
            </a:r>
            <a:r>
              <a:rPr sz="1900" b="1" spc="-2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60" dirty="0">
                <a:solidFill>
                  <a:srgbClr val="FFFFFF"/>
                </a:solidFill>
                <a:latin typeface="Courier New"/>
                <a:cs typeface="Courier New"/>
              </a:rPr>
              <a:t>ЕЛІТ</a:t>
            </a:r>
            <a:r>
              <a:rPr sz="1900" b="1" spc="60" dirty="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r>
              <a:rPr sz="1900" b="1" spc="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900" b="1" spc="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50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endParaRPr sz="1900">
              <a:latin typeface="Tahoma"/>
              <a:cs typeface="Tahoma"/>
            </a:endParaRPr>
          </a:p>
          <a:p>
            <a:pPr marL="248920">
              <a:lnSpc>
                <a:spcPct val="100000"/>
              </a:lnSpc>
              <a:spcBef>
                <a:spcPts val="270"/>
              </a:spcBef>
            </a:pPr>
            <a:r>
              <a:rPr sz="1900" b="1" spc="290" dirty="0">
                <a:solidFill>
                  <a:srgbClr val="FFFFFF"/>
                </a:solidFill>
                <a:latin typeface="Courier New"/>
                <a:cs typeface="Courier New"/>
              </a:rPr>
              <a:t>ПРАТ</a:t>
            </a:r>
            <a:r>
              <a:rPr sz="1900" b="1" spc="-2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-390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190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295" dirty="0">
                <a:solidFill>
                  <a:srgbClr val="FFFFFF"/>
                </a:solidFill>
                <a:latin typeface="Courier New"/>
                <a:cs typeface="Courier New"/>
              </a:rPr>
              <a:t>КИЇВСПЕЦТРАНС</a:t>
            </a:r>
            <a:r>
              <a:rPr sz="1900" b="1" spc="295" dirty="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r>
              <a:rPr sz="1900" b="1" spc="3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900" b="1" spc="3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16</a:t>
            </a:r>
            <a:endParaRPr sz="1900">
              <a:latin typeface="Tahoma"/>
              <a:cs typeface="Tahoma"/>
            </a:endParaRPr>
          </a:p>
          <a:p>
            <a:pPr marL="248920">
              <a:lnSpc>
                <a:spcPct val="100000"/>
              </a:lnSpc>
              <a:spcBef>
                <a:spcPts val="270"/>
              </a:spcBef>
            </a:pPr>
            <a:r>
              <a:rPr sz="1900" b="1" spc="185" dirty="0">
                <a:solidFill>
                  <a:srgbClr val="FFFFFF"/>
                </a:solidFill>
                <a:latin typeface="Courier New"/>
                <a:cs typeface="Courier New"/>
              </a:rPr>
              <a:t>АТ</a:t>
            </a:r>
            <a:r>
              <a:rPr sz="1900" b="1" spc="-2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-390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190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385" dirty="0">
                <a:solidFill>
                  <a:srgbClr val="FFFFFF"/>
                </a:solidFill>
                <a:latin typeface="Courier New"/>
                <a:cs typeface="Courier New"/>
              </a:rPr>
              <a:t>ФАРМАК</a:t>
            </a:r>
            <a:r>
              <a:rPr sz="1900" b="1" spc="385" dirty="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r>
              <a:rPr sz="1900" b="1" spc="3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900" b="1" spc="3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45" dirty="0">
                <a:solidFill>
                  <a:srgbClr val="FFFFFF"/>
                </a:solidFill>
                <a:latin typeface="Tahoma"/>
                <a:cs typeface="Tahoma"/>
              </a:rPr>
              <a:t>24</a:t>
            </a:r>
            <a:endParaRPr sz="1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344150"/>
            <a:chOff x="0" y="0"/>
            <a:chExt cx="18288000" cy="10344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36225" cy="30478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8288000" cy="3044825"/>
            </a:xfrm>
            <a:custGeom>
              <a:avLst/>
              <a:gdLst/>
              <a:ahLst/>
              <a:cxnLst/>
              <a:rect l="l" t="t" r="r" b="b"/>
              <a:pathLst>
                <a:path w="18288000" h="3044825">
                  <a:moveTo>
                    <a:pt x="1923503" y="0"/>
                  </a:moveTo>
                  <a:lnTo>
                    <a:pt x="0" y="0"/>
                  </a:lnTo>
                  <a:lnTo>
                    <a:pt x="0" y="3044494"/>
                  </a:lnTo>
                  <a:lnTo>
                    <a:pt x="1923503" y="3044494"/>
                  </a:lnTo>
                  <a:lnTo>
                    <a:pt x="1923503" y="0"/>
                  </a:lnTo>
                  <a:close/>
                </a:path>
                <a:path w="18288000" h="3044825">
                  <a:moveTo>
                    <a:pt x="12186387" y="0"/>
                  </a:moveTo>
                  <a:lnTo>
                    <a:pt x="5009604" y="0"/>
                  </a:lnTo>
                  <a:lnTo>
                    <a:pt x="5009604" y="3044494"/>
                  </a:lnTo>
                  <a:lnTo>
                    <a:pt x="12186387" y="3044494"/>
                  </a:lnTo>
                  <a:lnTo>
                    <a:pt x="12186387" y="0"/>
                  </a:lnTo>
                  <a:close/>
                </a:path>
                <a:path w="18288000" h="3044825">
                  <a:moveTo>
                    <a:pt x="18287988" y="0"/>
                  </a:moveTo>
                  <a:lnTo>
                    <a:pt x="15272487" y="0"/>
                  </a:lnTo>
                  <a:lnTo>
                    <a:pt x="15272487" y="3044494"/>
                  </a:lnTo>
                  <a:lnTo>
                    <a:pt x="18287988" y="3044494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3F3C2E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23515" y="0"/>
              <a:ext cx="3086100" cy="1028700"/>
            </a:xfrm>
            <a:custGeom>
              <a:avLst/>
              <a:gdLst/>
              <a:ahLst/>
              <a:cxnLst/>
              <a:rect l="l" t="t" r="r" b="b"/>
              <a:pathLst>
                <a:path w="3086100" h="1028700">
                  <a:moveTo>
                    <a:pt x="0" y="1028699"/>
                  </a:moveTo>
                  <a:lnTo>
                    <a:pt x="3086099" y="1028699"/>
                  </a:lnTo>
                  <a:lnTo>
                    <a:pt x="3086099" y="0"/>
                  </a:lnTo>
                  <a:lnTo>
                    <a:pt x="0" y="0"/>
                  </a:lnTo>
                  <a:lnTo>
                    <a:pt x="0" y="1028699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3894" y="1028699"/>
              <a:ext cx="6676390" cy="9257665"/>
            </a:xfrm>
            <a:custGeom>
              <a:avLst/>
              <a:gdLst/>
              <a:ahLst/>
              <a:cxnLst/>
              <a:rect l="l" t="t" r="r" b="b"/>
              <a:pathLst>
                <a:path w="6676390" h="9257665">
                  <a:moveTo>
                    <a:pt x="6675825" y="9257491"/>
                  </a:moveTo>
                  <a:lnTo>
                    <a:pt x="0" y="9257491"/>
                  </a:lnTo>
                  <a:lnTo>
                    <a:pt x="0" y="0"/>
                  </a:lnTo>
                  <a:lnTo>
                    <a:pt x="6675825" y="0"/>
                  </a:lnTo>
                  <a:lnTo>
                    <a:pt x="6675825" y="92574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3894" y="1028797"/>
              <a:ext cx="6675755" cy="9258300"/>
            </a:xfrm>
            <a:custGeom>
              <a:avLst/>
              <a:gdLst/>
              <a:ahLst/>
              <a:cxnLst/>
              <a:rect l="l" t="t" r="r" b="b"/>
              <a:pathLst>
                <a:path w="6675755" h="9258300">
                  <a:moveTo>
                    <a:pt x="0" y="0"/>
                  </a:moveTo>
                  <a:lnTo>
                    <a:pt x="6675684" y="0"/>
                  </a:lnTo>
                  <a:lnTo>
                    <a:pt x="6675684" y="9258105"/>
                  </a:lnTo>
                  <a:lnTo>
                    <a:pt x="0" y="9258105"/>
                  </a:lnTo>
                  <a:lnTo>
                    <a:pt x="0" y="0"/>
                  </a:lnTo>
                  <a:close/>
                </a:path>
              </a:pathLst>
            </a:custGeom>
            <a:ln w="114299">
              <a:solidFill>
                <a:srgbClr val="A08B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8888" y="4008999"/>
              <a:ext cx="104775" cy="1047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8888" y="4599549"/>
              <a:ext cx="104775" cy="104774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251460" indent="76835">
              <a:lnSpc>
                <a:spcPts val="2330"/>
              </a:lnSpc>
              <a:spcBef>
                <a:spcPts val="565"/>
              </a:spcBef>
            </a:pPr>
            <a:r>
              <a:rPr spc="350" dirty="0"/>
              <a:t>У</a:t>
            </a:r>
            <a:r>
              <a:rPr spc="100" dirty="0"/>
              <a:t> </a:t>
            </a:r>
            <a:r>
              <a:rPr spc="265" dirty="0"/>
              <a:t>районі</a:t>
            </a:r>
            <a:r>
              <a:rPr spc="105" dirty="0"/>
              <a:t> </a:t>
            </a:r>
            <a:r>
              <a:rPr spc="280" dirty="0"/>
              <a:t>функціонує</a:t>
            </a:r>
            <a:r>
              <a:rPr spc="100" dirty="0"/>
              <a:t> </a:t>
            </a:r>
            <a:r>
              <a:rPr spc="305" dirty="0"/>
              <a:t>Центр</a:t>
            </a:r>
            <a:r>
              <a:rPr spc="105" dirty="0"/>
              <a:t> </a:t>
            </a:r>
            <a:r>
              <a:rPr spc="260" dirty="0"/>
              <a:t>надання </a:t>
            </a:r>
            <a:r>
              <a:rPr spc="300" dirty="0"/>
              <a:t>адміністративних</a:t>
            </a:r>
            <a:r>
              <a:rPr spc="130" dirty="0"/>
              <a:t> </a:t>
            </a:r>
            <a:r>
              <a:rPr spc="270" dirty="0"/>
              <a:t>послуг </a:t>
            </a:r>
            <a:r>
              <a:rPr spc="260" dirty="0"/>
              <a:t>Подільського</a:t>
            </a:r>
            <a:r>
              <a:rPr spc="95" dirty="0"/>
              <a:t> </a:t>
            </a:r>
            <a:r>
              <a:rPr spc="265" dirty="0"/>
              <a:t>району</a:t>
            </a:r>
            <a:r>
              <a:rPr spc="95" dirty="0"/>
              <a:t> </a:t>
            </a:r>
            <a:r>
              <a:rPr spc="300" dirty="0"/>
              <a:t>міста</a:t>
            </a:r>
            <a:r>
              <a:rPr spc="95" dirty="0"/>
              <a:t> </a:t>
            </a:r>
            <a:r>
              <a:rPr spc="240" dirty="0"/>
              <a:t>Києва.</a:t>
            </a:r>
          </a:p>
          <a:p>
            <a:pPr marL="515620" marR="183515">
              <a:lnSpc>
                <a:spcPts val="2330"/>
              </a:lnSpc>
              <a:spcBef>
                <a:spcPts val="2310"/>
              </a:spcBef>
            </a:pPr>
            <a:r>
              <a:rPr b="0" spc="160" dirty="0">
                <a:latin typeface="Cambria"/>
                <a:cs typeface="Cambria"/>
              </a:rPr>
              <a:t>За</a:t>
            </a:r>
            <a:r>
              <a:rPr b="0" spc="125" dirty="0">
                <a:latin typeface="Cambria"/>
                <a:cs typeface="Cambria"/>
              </a:rPr>
              <a:t> </a:t>
            </a:r>
            <a:r>
              <a:rPr b="0" spc="135" dirty="0">
                <a:latin typeface="Cambria"/>
                <a:cs typeface="Cambria"/>
              </a:rPr>
              <a:t>січень-</a:t>
            </a:r>
            <a:r>
              <a:rPr b="0" spc="130" dirty="0">
                <a:latin typeface="Cambria"/>
                <a:cs typeface="Cambria"/>
              </a:rPr>
              <a:t>грудень</a:t>
            </a:r>
            <a:r>
              <a:rPr b="0" spc="125" dirty="0">
                <a:latin typeface="Cambria"/>
                <a:cs typeface="Cambria"/>
              </a:rPr>
              <a:t> </a:t>
            </a:r>
            <a:r>
              <a:rPr b="0" dirty="0">
                <a:latin typeface="Cambria"/>
                <a:cs typeface="Cambria"/>
              </a:rPr>
              <a:t>2023</a:t>
            </a:r>
            <a:r>
              <a:rPr b="0" spc="125" dirty="0">
                <a:latin typeface="Cambria"/>
                <a:cs typeface="Cambria"/>
              </a:rPr>
              <a:t> </a:t>
            </a:r>
            <a:r>
              <a:rPr b="0" spc="145" dirty="0">
                <a:latin typeface="Cambria"/>
                <a:cs typeface="Cambria"/>
              </a:rPr>
              <a:t>року</a:t>
            </a:r>
            <a:r>
              <a:rPr b="0" spc="125" dirty="0">
                <a:latin typeface="Cambria"/>
                <a:cs typeface="Cambria"/>
              </a:rPr>
              <a:t> </a:t>
            </a:r>
            <a:r>
              <a:rPr b="0" spc="155" dirty="0">
                <a:latin typeface="Cambria"/>
                <a:cs typeface="Cambria"/>
              </a:rPr>
              <a:t>надано </a:t>
            </a:r>
            <a:r>
              <a:rPr b="0" dirty="0">
                <a:latin typeface="Cambria"/>
                <a:cs typeface="Cambria"/>
              </a:rPr>
              <a:t>78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dirty="0">
                <a:latin typeface="Cambria"/>
                <a:cs typeface="Cambria"/>
              </a:rPr>
              <a:t>955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165" dirty="0">
                <a:latin typeface="Cambria"/>
                <a:cs typeface="Cambria"/>
              </a:rPr>
              <a:t>адміністративних</a:t>
            </a:r>
            <a:r>
              <a:rPr b="0" spc="145" dirty="0">
                <a:latin typeface="Cambria"/>
                <a:cs typeface="Cambria"/>
              </a:rPr>
              <a:t> </a:t>
            </a:r>
            <a:r>
              <a:rPr b="0" spc="120" dirty="0">
                <a:latin typeface="Cambria"/>
                <a:cs typeface="Cambria"/>
              </a:rPr>
              <a:t>послуг.</a:t>
            </a:r>
          </a:p>
          <a:p>
            <a:pPr marL="592455">
              <a:lnSpc>
                <a:spcPts val="2095"/>
              </a:lnSpc>
            </a:pPr>
            <a:r>
              <a:rPr b="0" spc="135" dirty="0">
                <a:latin typeface="Cambria"/>
                <a:cs typeface="Cambria"/>
              </a:rPr>
              <a:t>Проводиться</a:t>
            </a:r>
            <a:r>
              <a:rPr b="0" spc="110" dirty="0">
                <a:latin typeface="Cambria"/>
                <a:cs typeface="Cambria"/>
              </a:rPr>
              <a:t> </a:t>
            </a:r>
            <a:r>
              <a:rPr b="0" spc="200" dirty="0">
                <a:latin typeface="Cambria"/>
                <a:cs typeface="Cambria"/>
              </a:rPr>
              <a:t>прийом</a:t>
            </a:r>
            <a:r>
              <a:rPr b="0" spc="114" dirty="0">
                <a:latin typeface="Cambria"/>
                <a:cs typeface="Cambria"/>
              </a:rPr>
              <a:t> </a:t>
            </a:r>
            <a:r>
              <a:rPr b="0" spc="135" dirty="0">
                <a:latin typeface="Cambria"/>
                <a:cs typeface="Cambria"/>
              </a:rPr>
              <a:t>документів</a:t>
            </a:r>
          </a:p>
          <a:p>
            <a:pPr marL="515620" marR="5080">
              <a:lnSpc>
                <a:spcPts val="2330"/>
              </a:lnSpc>
              <a:spcBef>
                <a:spcPts val="219"/>
              </a:spcBef>
            </a:pPr>
            <a:r>
              <a:rPr b="0" spc="90" dirty="0">
                <a:latin typeface="Cambria"/>
                <a:cs typeface="Cambria"/>
              </a:rPr>
              <a:t>для</a:t>
            </a:r>
            <a:r>
              <a:rPr b="0" spc="105" dirty="0">
                <a:latin typeface="Cambria"/>
                <a:cs typeface="Cambria"/>
              </a:rPr>
              <a:t> </a:t>
            </a:r>
            <a:r>
              <a:rPr b="0" spc="150" dirty="0">
                <a:latin typeface="Cambria"/>
                <a:cs typeface="Cambria"/>
              </a:rPr>
              <a:t>оформлення</a:t>
            </a:r>
            <a:r>
              <a:rPr b="0" spc="110" dirty="0">
                <a:latin typeface="Cambria"/>
                <a:cs typeface="Cambria"/>
              </a:rPr>
              <a:t> </a:t>
            </a:r>
            <a:r>
              <a:rPr b="0" spc="130" dirty="0">
                <a:latin typeface="Cambria"/>
                <a:cs typeface="Cambria"/>
              </a:rPr>
              <a:t>та</a:t>
            </a:r>
            <a:r>
              <a:rPr b="0" spc="105" dirty="0">
                <a:latin typeface="Cambria"/>
                <a:cs typeface="Cambria"/>
              </a:rPr>
              <a:t> </a:t>
            </a:r>
            <a:r>
              <a:rPr b="0" spc="165" dirty="0">
                <a:latin typeface="Cambria"/>
                <a:cs typeface="Cambria"/>
              </a:rPr>
              <a:t>видачі</a:t>
            </a:r>
            <a:r>
              <a:rPr b="0" spc="110" dirty="0">
                <a:latin typeface="Cambria"/>
                <a:cs typeface="Cambria"/>
              </a:rPr>
              <a:t> </a:t>
            </a:r>
            <a:r>
              <a:rPr b="0" spc="150" dirty="0">
                <a:latin typeface="Cambria"/>
                <a:cs typeface="Cambria"/>
              </a:rPr>
              <a:t>паспорта </a:t>
            </a:r>
            <a:r>
              <a:rPr b="0" spc="155" dirty="0">
                <a:latin typeface="Cambria"/>
                <a:cs typeface="Cambria"/>
              </a:rPr>
              <a:t>громадянина</a:t>
            </a:r>
            <a:r>
              <a:rPr b="0" spc="110" dirty="0">
                <a:latin typeface="Cambria"/>
                <a:cs typeface="Cambria"/>
              </a:rPr>
              <a:t> </a:t>
            </a:r>
            <a:r>
              <a:rPr b="0" spc="175" dirty="0">
                <a:latin typeface="Cambria"/>
                <a:cs typeface="Cambria"/>
              </a:rPr>
              <a:t>України</a:t>
            </a:r>
            <a:r>
              <a:rPr b="0" spc="110" dirty="0">
                <a:latin typeface="Cambria"/>
                <a:cs typeface="Cambria"/>
              </a:rPr>
              <a:t> </a:t>
            </a:r>
            <a:r>
              <a:rPr b="0" spc="150" dirty="0">
                <a:latin typeface="Cambria"/>
                <a:cs typeface="Cambria"/>
              </a:rPr>
              <a:t>у</a:t>
            </a:r>
            <a:r>
              <a:rPr b="0" spc="110" dirty="0">
                <a:latin typeface="Cambria"/>
                <a:cs typeface="Cambria"/>
              </a:rPr>
              <a:t> </a:t>
            </a:r>
            <a:r>
              <a:rPr b="0" spc="114" dirty="0">
                <a:latin typeface="Cambria"/>
                <a:cs typeface="Cambria"/>
              </a:rPr>
              <a:t>вигляді</a:t>
            </a:r>
            <a:r>
              <a:rPr b="0" spc="110" dirty="0">
                <a:latin typeface="Cambria"/>
                <a:cs typeface="Cambria"/>
              </a:rPr>
              <a:t> </a:t>
            </a:r>
            <a:r>
              <a:rPr b="0" spc="45" dirty="0">
                <a:latin typeface="Cambria"/>
                <a:cs typeface="Cambria"/>
              </a:rPr>
              <a:t>ID- </a:t>
            </a:r>
            <a:r>
              <a:rPr b="0" spc="165" dirty="0">
                <a:latin typeface="Cambria"/>
                <a:cs typeface="Cambria"/>
              </a:rPr>
              <a:t>картки</a:t>
            </a:r>
            <a:r>
              <a:rPr b="0" spc="110" dirty="0">
                <a:latin typeface="Cambria"/>
                <a:cs typeface="Cambria"/>
              </a:rPr>
              <a:t> </a:t>
            </a:r>
            <a:r>
              <a:rPr b="0" spc="130" dirty="0">
                <a:latin typeface="Cambria"/>
                <a:cs typeface="Cambria"/>
              </a:rPr>
              <a:t>та</a:t>
            </a:r>
            <a:r>
              <a:rPr b="0" spc="110" dirty="0">
                <a:latin typeface="Cambria"/>
                <a:cs typeface="Cambria"/>
              </a:rPr>
              <a:t> </a:t>
            </a:r>
            <a:r>
              <a:rPr b="0" spc="160" dirty="0">
                <a:latin typeface="Cambria"/>
                <a:cs typeface="Cambria"/>
              </a:rPr>
              <a:t>паспорта</a:t>
            </a:r>
            <a:r>
              <a:rPr b="0" spc="114" dirty="0">
                <a:latin typeface="Cambria"/>
                <a:cs typeface="Cambria"/>
              </a:rPr>
              <a:t> </a:t>
            </a:r>
            <a:r>
              <a:rPr b="0" spc="145" dirty="0">
                <a:latin typeface="Cambria"/>
                <a:cs typeface="Cambria"/>
              </a:rPr>
              <a:t>громадянина </a:t>
            </a:r>
            <a:r>
              <a:rPr b="0" spc="175" dirty="0">
                <a:latin typeface="Cambria"/>
                <a:cs typeface="Cambria"/>
              </a:rPr>
              <a:t>України</a:t>
            </a:r>
            <a:r>
              <a:rPr b="0" spc="105" dirty="0">
                <a:latin typeface="Cambria"/>
                <a:cs typeface="Cambria"/>
              </a:rPr>
              <a:t> </a:t>
            </a:r>
            <a:r>
              <a:rPr b="0" spc="90" dirty="0">
                <a:latin typeface="Cambria"/>
                <a:cs typeface="Cambria"/>
              </a:rPr>
              <a:t>для</a:t>
            </a:r>
            <a:r>
              <a:rPr b="0" spc="105" dirty="0">
                <a:latin typeface="Cambria"/>
                <a:cs typeface="Cambria"/>
              </a:rPr>
              <a:t> </a:t>
            </a:r>
            <a:r>
              <a:rPr b="0" spc="130" dirty="0">
                <a:latin typeface="Cambria"/>
                <a:cs typeface="Cambria"/>
              </a:rPr>
              <a:t>виїзду</a:t>
            </a:r>
            <a:r>
              <a:rPr b="0" spc="105" dirty="0">
                <a:latin typeface="Cambria"/>
                <a:cs typeface="Cambria"/>
              </a:rPr>
              <a:t> </a:t>
            </a:r>
            <a:r>
              <a:rPr b="0" spc="125" dirty="0">
                <a:latin typeface="Cambria"/>
                <a:cs typeface="Cambria"/>
              </a:rPr>
              <a:t>за</a:t>
            </a:r>
            <a:r>
              <a:rPr b="0" spc="105" dirty="0">
                <a:latin typeface="Cambria"/>
                <a:cs typeface="Cambria"/>
              </a:rPr>
              <a:t> </a:t>
            </a:r>
            <a:r>
              <a:rPr b="0" spc="140" dirty="0">
                <a:latin typeface="Cambria"/>
                <a:cs typeface="Cambria"/>
              </a:rPr>
              <a:t>кордон</a:t>
            </a:r>
            <a:r>
              <a:rPr b="0" spc="105" dirty="0">
                <a:latin typeface="Cambria"/>
                <a:cs typeface="Cambria"/>
              </a:rPr>
              <a:t> </a:t>
            </a:r>
            <a:r>
              <a:rPr b="0" spc="30" dirty="0">
                <a:latin typeface="Cambria"/>
                <a:cs typeface="Cambria"/>
              </a:rPr>
              <a:t>з </a:t>
            </a:r>
            <a:r>
              <a:rPr b="0" spc="155" dirty="0">
                <a:latin typeface="Cambria"/>
                <a:cs typeface="Cambria"/>
              </a:rPr>
              <a:t>безконтактним</a:t>
            </a:r>
            <a:r>
              <a:rPr b="0" spc="125" dirty="0">
                <a:latin typeface="Cambria"/>
                <a:cs typeface="Cambria"/>
              </a:rPr>
              <a:t> </a:t>
            </a:r>
            <a:r>
              <a:rPr b="0" spc="170" dirty="0">
                <a:latin typeface="Cambria"/>
                <a:cs typeface="Cambria"/>
              </a:rPr>
              <a:t>електронним</a:t>
            </a:r>
            <a:r>
              <a:rPr b="0" spc="130" dirty="0">
                <a:latin typeface="Cambria"/>
                <a:cs typeface="Cambria"/>
              </a:rPr>
              <a:t> </a:t>
            </a:r>
            <a:r>
              <a:rPr b="0" spc="135" dirty="0">
                <a:latin typeface="Cambria"/>
                <a:cs typeface="Cambria"/>
              </a:rPr>
              <a:t>носієм </a:t>
            </a:r>
            <a:r>
              <a:rPr b="0" spc="130" dirty="0">
                <a:latin typeface="Cambria"/>
                <a:cs typeface="Cambria"/>
              </a:rPr>
              <a:t>(надано</a:t>
            </a:r>
            <a:r>
              <a:rPr b="0" spc="150" dirty="0">
                <a:latin typeface="Cambria"/>
                <a:cs typeface="Cambria"/>
              </a:rPr>
              <a:t> </a:t>
            </a:r>
            <a:r>
              <a:rPr b="0" dirty="0">
                <a:latin typeface="Cambria"/>
                <a:cs typeface="Cambria"/>
              </a:rPr>
              <a:t>11535</a:t>
            </a:r>
            <a:r>
              <a:rPr b="0" spc="155" dirty="0">
                <a:latin typeface="Cambria"/>
                <a:cs typeface="Cambria"/>
              </a:rPr>
              <a:t> </a:t>
            </a:r>
            <a:r>
              <a:rPr b="0" spc="95" dirty="0">
                <a:latin typeface="Cambria"/>
                <a:cs typeface="Cambria"/>
              </a:rPr>
              <a:t>послуг)</a:t>
            </a:r>
          </a:p>
          <a:p>
            <a:pPr marL="89535">
              <a:lnSpc>
                <a:spcPts val="2075"/>
              </a:lnSpc>
            </a:pPr>
            <a:r>
              <a:rPr spc="320" dirty="0"/>
              <a:t>З</a:t>
            </a:r>
            <a:r>
              <a:rPr spc="95" dirty="0"/>
              <a:t> </a:t>
            </a:r>
            <a:r>
              <a:rPr spc="300" dirty="0"/>
              <a:t>метою</a:t>
            </a:r>
            <a:r>
              <a:rPr spc="95" dirty="0"/>
              <a:t> </a:t>
            </a:r>
            <a:r>
              <a:rPr spc="285" dirty="0"/>
              <a:t>розвитку</a:t>
            </a:r>
            <a:r>
              <a:rPr spc="95" dirty="0"/>
              <a:t> </a:t>
            </a:r>
            <a:r>
              <a:rPr spc="265" dirty="0"/>
              <a:t>мережі</a:t>
            </a:r>
            <a:r>
              <a:rPr spc="100" dirty="0"/>
              <a:t> </a:t>
            </a:r>
            <a:r>
              <a:rPr spc="275" dirty="0"/>
              <a:t>центрів</a:t>
            </a:r>
          </a:p>
          <a:p>
            <a:pPr marL="12700" marR="533400">
              <a:lnSpc>
                <a:spcPts val="2320"/>
              </a:lnSpc>
              <a:spcBef>
                <a:spcPts val="225"/>
              </a:spcBef>
            </a:pPr>
            <a:r>
              <a:rPr spc="270" dirty="0"/>
              <a:t>надання</a:t>
            </a:r>
            <a:r>
              <a:rPr spc="110" dirty="0"/>
              <a:t> </a:t>
            </a:r>
            <a:r>
              <a:rPr spc="300" dirty="0"/>
              <a:t>адміністративних</a:t>
            </a:r>
            <a:r>
              <a:rPr spc="114" dirty="0"/>
              <a:t> </a:t>
            </a:r>
            <a:r>
              <a:rPr spc="245" dirty="0"/>
              <a:t>послуг, </a:t>
            </a:r>
            <a:r>
              <a:rPr spc="120" dirty="0"/>
              <a:t>23.08.2023</a:t>
            </a:r>
            <a:r>
              <a:rPr spc="85" dirty="0"/>
              <a:t> </a:t>
            </a:r>
            <a:r>
              <a:rPr spc="240" dirty="0"/>
              <a:t>за</a:t>
            </a:r>
            <a:r>
              <a:rPr spc="90" dirty="0"/>
              <a:t> </a:t>
            </a:r>
            <a:r>
              <a:rPr spc="225" dirty="0"/>
              <a:t>адресою</a:t>
            </a:r>
            <a:r>
              <a:rPr spc="90" dirty="0"/>
              <a:t> </a:t>
            </a:r>
            <a:r>
              <a:rPr spc="215" dirty="0"/>
              <a:t>вул.</a:t>
            </a:r>
          </a:p>
          <a:p>
            <a:pPr marL="12700" marR="22860">
              <a:lnSpc>
                <a:spcPts val="2330"/>
              </a:lnSpc>
            </a:pPr>
            <a:r>
              <a:rPr spc="254" dirty="0"/>
              <a:t>Ярославська,</a:t>
            </a:r>
            <a:r>
              <a:rPr spc="90" dirty="0"/>
              <a:t> </a:t>
            </a:r>
            <a:r>
              <a:rPr spc="155" dirty="0"/>
              <a:t>31б</a:t>
            </a:r>
            <a:r>
              <a:rPr spc="85" dirty="0"/>
              <a:t> </a:t>
            </a:r>
            <a:r>
              <a:rPr spc="235" dirty="0"/>
              <a:t>відбулось</a:t>
            </a:r>
            <a:r>
              <a:rPr spc="85" dirty="0"/>
              <a:t> </a:t>
            </a:r>
            <a:r>
              <a:rPr spc="285" dirty="0"/>
              <a:t>відкриття </a:t>
            </a:r>
            <a:r>
              <a:rPr spc="225" dirty="0"/>
              <a:t>відділу</a:t>
            </a:r>
            <a:r>
              <a:rPr spc="90" dirty="0"/>
              <a:t> </a:t>
            </a:r>
            <a:r>
              <a:rPr spc="260" dirty="0"/>
              <a:t>(філії)</a:t>
            </a:r>
            <a:r>
              <a:rPr spc="95" dirty="0"/>
              <a:t> </a:t>
            </a:r>
            <a:r>
              <a:rPr spc="300" dirty="0"/>
              <a:t>Центру</a:t>
            </a:r>
            <a:r>
              <a:rPr spc="90" dirty="0"/>
              <a:t> </a:t>
            </a:r>
            <a:r>
              <a:rPr spc="260" dirty="0"/>
              <a:t>надання </a:t>
            </a:r>
            <a:r>
              <a:rPr spc="300" dirty="0"/>
              <a:t>адміністративних</a:t>
            </a:r>
            <a:r>
              <a:rPr spc="105" dirty="0"/>
              <a:t> </a:t>
            </a:r>
            <a:r>
              <a:rPr spc="250" dirty="0"/>
              <a:t>послуг.</a:t>
            </a:r>
            <a:r>
              <a:rPr spc="114" dirty="0"/>
              <a:t> </a:t>
            </a:r>
            <a:r>
              <a:rPr spc="310" dirty="0"/>
              <a:t>Станом</a:t>
            </a:r>
            <a:r>
              <a:rPr spc="105" dirty="0"/>
              <a:t> </a:t>
            </a:r>
            <a:r>
              <a:rPr spc="270" dirty="0"/>
              <a:t>на </a:t>
            </a:r>
            <a:r>
              <a:rPr spc="120" dirty="0"/>
              <a:t>31.12.2023</a:t>
            </a:r>
            <a:r>
              <a:rPr spc="90" dirty="0"/>
              <a:t> </a:t>
            </a:r>
            <a:r>
              <a:rPr spc="295" dirty="0"/>
              <a:t>філією</a:t>
            </a:r>
            <a:r>
              <a:rPr spc="90" dirty="0"/>
              <a:t> </a:t>
            </a:r>
            <a:r>
              <a:rPr spc="240" dirty="0"/>
              <a:t>надано</a:t>
            </a:r>
            <a:r>
              <a:rPr spc="90" dirty="0"/>
              <a:t> </a:t>
            </a:r>
            <a:r>
              <a:rPr spc="135" dirty="0"/>
              <a:t>6133</a:t>
            </a:r>
            <a:r>
              <a:rPr spc="90" dirty="0"/>
              <a:t> </a:t>
            </a:r>
            <a:r>
              <a:rPr spc="250" dirty="0"/>
              <a:t>послуги.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10679627" y="0"/>
            <a:ext cx="6790055" cy="10344150"/>
            <a:chOff x="10679627" y="0"/>
            <a:chExt cx="6790055" cy="10344150"/>
          </a:xfrm>
        </p:grpSpPr>
        <p:sp>
          <p:nvSpPr>
            <p:cNvPr id="12" name="object 12"/>
            <p:cNvSpPr/>
            <p:nvPr/>
          </p:nvSpPr>
          <p:spPr>
            <a:xfrm>
              <a:off x="12186398" y="0"/>
              <a:ext cx="3086100" cy="1028700"/>
            </a:xfrm>
            <a:custGeom>
              <a:avLst/>
              <a:gdLst/>
              <a:ahLst/>
              <a:cxnLst/>
              <a:rect l="l" t="t" r="r" b="b"/>
              <a:pathLst>
                <a:path w="3086100" h="1028700">
                  <a:moveTo>
                    <a:pt x="0" y="1028699"/>
                  </a:moveTo>
                  <a:lnTo>
                    <a:pt x="3086099" y="1028699"/>
                  </a:lnTo>
                  <a:lnTo>
                    <a:pt x="3086099" y="0"/>
                  </a:lnTo>
                  <a:lnTo>
                    <a:pt x="0" y="0"/>
                  </a:lnTo>
                  <a:lnTo>
                    <a:pt x="0" y="1028699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736777" y="1028700"/>
              <a:ext cx="6676390" cy="9257665"/>
            </a:xfrm>
            <a:custGeom>
              <a:avLst/>
              <a:gdLst/>
              <a:ahLst/>
              <a:cxnLst/>
              <a:rect l="l" t="t" r="r" b="b"/>
              <a:pathLst>
                <a:path w="6676390" h="9257665">
                  <a:moveTo>
                    <a:pt x="6675825" y="9257491"/>
                  </a:moveTo>
                  <a:lnTo>
                    <a:pt x="0" y="9257491"/>
                  </a:lnTo>
                  <a:lnTo>
                    <a:pt x="0" y="0"/>
                  </a:lnTo>
                  <a:lnTo>
                    <a:pt x="6675825" y="0"/>
                  </a:lnTo>
                  <a:lnTo>
                    <a:pt x="6675825" y="92574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736777" y="1028797"/>
              <a:ext cx="6675755" cy="9258300"/>
            </a:xfrm>
            <a:custGeom>
              <a:avLst/>
              <a:gdLst/>
              <a:ahLst/>
              <a:cxnLst/>
              <a:rect l="l" t="t" r="r" b="b"/>
              <a:pathLst>
                <a:path w="6675755" h="9258300">
                  <a:moveTo>
                    <a:pt x="0" y="0"/>
                  </a:moveTo>
                  <a:lnTo>
                    <a:pt x="6675684" y="0"/>
                  </a:lnTo>
                  <a:lnTo>
                    <a:pt x="6675684" y="9258105"/>
                  </a:lnTo>
                  <a:lnTo>
                    <a:pt x="0" y="9258105"/>
                  </a:lnTo>
                  <a:lnTo>
                    <a:pt x="0" y="0"/>
                  </a:lnTo>
                  <a:close/>
                </a:path>
              </a:pathLst>
            </a:custGeom>
            <a:ln w="114299">
              <a:solidFill>
                <a:srgbClr val="A08B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21771" y="4304274"/>
              <a:ext cx="104775" cy="1047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21771" y="5485374"/>
              <a:ext cx="104775" cy="1047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21771" y="6075924"/>
              <a:ext cx="104775" cy="10477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21771" y="6666474"/>
              <a:ext cx="104775" cy="10477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21771" y="7552298"/>
              <a:ext cx="104775" cy="10477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21771" y="7847573"/>
              <a:ext cx="104775" cy="10477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21771" y="8733398"/>
              <a:ext cx="104775" cy="1047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21771" y="9323948"/>
              <a:ext cx="104775" cy="10477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21771" y="9619223"/>
              <a:ext cx="104775" cy="10477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21771" y="9914499"/>
              <a:ext cx="104775" cy="104774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0970946" y="2671657"/>
            <a:ext cx="6179820" cy="746760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782320" indent="76835">
              <a:lnSpc>
                <a:spcPts val="2330"/>
              </a:lnSpc>
              <a:spcBef>
                <a:spcPts val="565"/>
              </a:spcBef>
              <a:tabLst>
                <a:tab pos="3899535" algn="l"/>
              </a:tabLst>
            </a:pPr>
            <a:r>
              <a:rPr sz="2300" b="1" spc="310" dirty="0">
                <a:latin typeface="Calibri"/>
                <a:cs typeface="Calibri"/>
              </a:rPr>
              <a:t>Станом</a:t>
            </a:r>
            <a:r>
              <a:rPr sz="2300" b="1" spc="85" dirty="0">
                <a:latin typeface="Calibri"/>
                <a:cs typeface="Calibri"/>
              </a:rPr>
              <a:t> </a:t>
            </a:r>
            <a:r>
              <a:rPr sz="2300" b="1" spc="295" dirty="0">
                <a:latin typeface="Calibri"/>
                <a:cs typeface="Calibri"/>
              </a:rPr>
              <a:t>на</a:t>
            </a:r>
            <a:r>
              <a:rPr sz="2300" b="1" spc="90" dirty="0">
                <a:latin typeface="Calibri"/>
                <a:cs typeface="Calibri"/>
              </a:rPr>
              <a:t> </a:t>
            </a:r>
            <a:r>
              <a:rPr sz="2300" b="1" spc="120" dirty="0">
                <a:latin typeface="Calibri"/>
                <a:cs typeface="Calibri"/>
              </a:rPr>
              <a:t>31.12.2023</a:t>
            </a:r>
            <a:r>
              <a:rPr sz="2300" b="1" spc="85" dirty="0">
                <a:latin typeface="Calibri"/>
                <a:cs typeface="Calibri"/>
              </a:rPr>
              <a:t> </a:t>
            </a:r>
            <a:r>
              <a:rPr sz="2300" b="1" spc="295" dirty="0">
                <a:latin typeface="Calibri"/>
                <a:cs typeface="Calibri"/>
              </a:rPr>
              <a:t>на</a:t>
            </a:r>
            <a:r>
              <a:rPr sz="2300" b="1" spc="90" dirty="0">
                <a:latin typeface="Calibri"/>
                <a:cs typeface="Calibri"/>
              </a:rPr>
              <a:t> </a:t>
            </a:r>
            <a:r>
              <a:rPr sz="2300" b="1" spc="265" dirty="0">
                <a:latin typeface="Calibri"/>
                <a:cs typeface="Calibri"/>
              </a:rPr>
              <a:t>території району</a:t>
            </a:r>
            <a:r>
              <a:rPr sz="2300" b="1" spc="85" dirty="0">
                <a:latin typeface="Calibri"/>
                <a:cs typeface="Calibri"/>
              </a:rPr>
              <a:t> </a:t>
            </a:r>
            <a:r>
              <a:rPr sz="2300" b="1" spc="285" dirty="0">
                <a:latin typeface="Calibri"/>
                <a:cs typeface="Calibri"/>
              </a:rPr>
              <a:t>розташовано</a:t>
            </a:r>
            <a:r>
              <a:rPr sz="2300" b="1" spc="90" dirty="0">
                <a:latin typeface="Calibri"/>
                <a:cs typeface="Calibri"/>
              </a:rPr>
              <a:t> </a:t>
            </a:r>
            <a:r>
              <a:rPr sz="2300" b="1" spc="135" dirty="0">
                <a:latin typeface="Calibri"/>
                <a:cs typeface="Calibri"/>
              </a:rPr>
              <a:t>730</a:t>
            </a:r>
            <a:r>
              <a:rPr sz="2300" b="1" spc="90" dirty="0">
                <a:latin typeface="Calibri"/>
                <a:cs typeface="Calibri"/>
              </a:rPr>
              <a:t> </a:t>
            </a:r>
            <a:r>
              <a:rPr sz="2300" b="1" spc="254" dirty="0">
                <a:latin typeface="Calibri"/>
                <a:cs typeface="Calibri"/>
              </a:rPr>
              <a:t>будинків </a:t>
            </a:r>
            <a:r>
              <a:rPr sz="2300" b="1" spc="280" dirty="0">
                <a:latin typeface="Calibri"/>
                <a:cs typeface="Calibri"/>
              </a:rPr>
              <a:t>комунальної</a:t>
            </a:r>
            <a:r>
              <a:rPr sz="2300" b="1" spc="90" dirty="0">
                <a:latin typeface="Calibri"/>
                <a:cs typeface="Calibri"/>
              </a:rPr>
              <a:t> </a:t>
            </a:r>
            <a:r>
              <a:rPr sz="2300" b="1" spc="254" dirty="0">
                <a:latin typeface="Calibri"/>
                <a:cs typeface="Calibri"/>
              </a:rPr>
              <a:t>власності,</a:t>
            </a:r>
            <a:r>
              <a:rPr sz="2300" b="1" dirty="0">
                <a:latin typeface="Calibri"/>
                <a:cs typeface="Calibri"/>
              </a:rPr>
              <a:t>	</a:t>
            </a:r>
            <a:r>
              <a:rPr sz="2300" b="1" spc="260" dirty="0">
                <a:latin typeface="Calibri"/>
                <a:cs typeface="Calibri"/>
              </a:rPr>
              <a:t>у</a:t>
            </a:r>
            <a:r>
              <a:rPr sz="2300" b="1" spc="80" dirty="0">
                <a:latin typeface="Calibri"/>
                <a:cs typeface="Calibri"/>
              </a:rPr>
              <a:t> </a:t>
            </a:r>
            <a:r>
              <a:rPr sz="2300" b="1" spc="325" dirty="0">
                <a:latin typeface="Calibri"/>
                <a:cs typeface="Calibri"/>
              </a:rPr>
              <a:t>яких </a:t>
            </a:r>
            <a:r>
              <a:rPr sz="2300" b="1" spc="270" dirty="0">
                <a:latin typeface="Calibri"/>
                <a:cs typeface="Calibri"/>
              </a:rPr>
              <a:t>знаходяться</a:t>
            </a:r>
            <a:r>
              <a:rPr sz="2300" b="1" spc="90" dirty="0">
                <a:latin typeface="Calibri"/>
                <a:cs typeface="Calibri"/>
              </a:rPr>
              <a:t> </a:t>
            </a:r>
            <a:r>
              <a:rPr sz="2300" b="1" spc="135" dirty="0">
                <a:latin typeface="Calibri"/>
                <a:cs typeface="Calibri"/>
              </a:rPr>
              <a:t>52</a:t>
            </a:r>
            <a:r>
              <a:rPr sz="2300" b="1" spc="95" dirty="0">
                <a:latin typeface="Calibri"/>
                <a:cs typeface="Calibri"/>
              </a:rPr>
              <a:t> </a:t>
            </a:r>
            <a:r>
              <a:rPr sz="2300" b="1" spc="135" dirty="0">
                <a:latin typeface="Calibri"/>
                <a:cs typeface="Calibri"/>
              </a:rPr>
              <a:t>987</a:t>
            </a:r>
            <a:r>
              <a:rPr sz="2300" b="1" spc="95" dirty="0">
                <a:latin typeface="Calibri"/>
                <a:cs typeface="Calibri"/>
              </a:rPr>
              <a:t> </a:t>
            </a:r>
            <a:r>
              <a:rPr sz="2300" b="1" spc="265" dirty="0">
                <a:latin typeface="Calibri"/>
                <a:cs typeface="Calibri"/>
              </a:rPr>
              <a:t>квартир.</a:t>
            </a:r>
            <a:endParaRPr sz="2300">
              <a:latin typeface="Calibri"/>
              <a:cs typeface="Calibri"/>
            </a:endParaRPr>
          </a:p>
          <a:p>
            <a:pPr marL="515620" marR="530225">
              <a:lnSpc>
                <a:spcPts val="2330"/>
              </a:lnSpc>
              <a:spcBef>
                <a:spcPts val="2305"/>
              </a:spcBef>
            </a:pPr>
            <a:r>
              <a:rPr sz="2300" b="1" spc="310" dirty="0">
                <a:latin typeface="Calibri"/>
                <a:cs typeface="Calibri"/>
              </a:rPr>
              <a:t>Станом</a:t>
            </a:r>
            <a:r>
              <a:rPr sz="2300" b="1" spc="85" dirty="0">
                <a:latin typeface="Calibri"/>
                <a:cs typeface="Calibri"/>
              </a:rPr>
              <a:t> </a:t>
            </a:r>
            <a:r>
              <a:rPr sz="2300" b="1" spc="295" dirty="0">
                <a:latin typeface="Calibri"/>
                <a:cs typeface="Calibri"/>
              </a:rPr>
              <a:t>на</a:t>
            </a:r>
            <a:r>
              <a:rPr sz="2300" b="1" spc="90" dirty="0">
                <a:latin typeface="Calibri"/>
                <a:cs typeface="Calibri"/>
              </a:rPr>
              <a:t> </a:t>
            </a:r>
            <a:r>
              <a:rPr sz="2300" b="1" spc="120" dirty="0">
                <a:latin typeface="Calibri"/>
                <a:cs typeface="Calibri"/>
              </a:rPr>
              <a:t>31.12.2023</a:t>
            </a:r>
            <a:r>
              <a:rPr sz="2300" b="1" spc="90" dirty="0">
                <a:latin typeface="Calibri"/>
                <a:cs typeface="Calibri"/>
              </a:rPr>
              <a:t> </a:t>
            </a:r>
            <a:r>
              <a:rPr sz="2300" b="1" spc="260" dirty="0">
                <a:latin typeface="Calibri"/>
                <a:cs typeface="Calibri"/>
              </a:rPr>
              <a:t>у</a:t>
            </a:r>
            <a:r>
              <a:rPr sz="2300" b="1" spc="85" dirty="0">
                <a:latin typeface="Calibri"/>
                <a:cs typeface="Calibri"/>
              </a:rPr>
              <a:t> </a:t>
            </a:r>
            <a:r>
              <a:rPr sz="2300" b="1" spc="265" dirty="0">
                <a:latin typeface="Calibri"/>
                <a:cs typeface="Calibri"/>
              </a:rPr>
              <a:t>районі</a:t>
            </a:r>
            <a:r>
              <a:rPr sz="2300" b="1" spc="95" dirty="0">
                <a:latin typeface="Calibri"/>
                <a:cs typeface="Calibri"/>
              </a:rPr>
              <a:t> </a:t>
            </a:r>
            <a:r>
              <a:rPr sz="2300" b="1" spc="160" dirty="0">
                <a:latin typeface="Calibri"/>
                <a:cs typeface="Calibri"/>
              </a:rPr>
              <a:t>діє </a:t>
            </a:r>
            <a:r>
              <a:rPr sz="2300" b="1" spc="135" dirty="0">
                <a:latin typeface="Calibri"/>
                <a:cs typeface="Calibri"/>
              </a:rPr>
              <a:t>115</a:t>
            </a:r>
            <a:r>
              <a:rPr sz="2300" b="1" spc="80" dirty="0">
                <a:latin typeface="Calibri"/>
                <a:cs typeface="Calibri"/>
              </a:rPr>
              <a:t> </a:t>
            </a:r>
            <a:r>
              <a:rPr sz="2300" b="1" spc="265" dirty="0">
                <a:latin typeface="Calibri"/>
                <a:cs typeface="Calibri"/>
              </a:rPr>
              <a:t>будинків</a:t>
            </a:r>
            <a:r>
              <a:rPr sz="2300" b="1" spc="85" dirty="0">
                <a:latin typeface="Calibri"/>
                <a:cs typeface="Calibri"/>
              </a:rPr>
              <a:t> </a:t>
            </a:r>
            <a:r>
              <a:rPr sz="2300" b="1" spc="204" dirty="0">
                <a:latin typeface="Calibri"/>
                <a:cs typeface="Calibri"/>
              </a:rPr>
              <a:t>ОСББ.</a:t>
            </a:r>
            <a:endParaRPr sz="2300">
              <a:latin typeface="Calibri"/>
              <a:cs typeface="Calibri"/>
            </a:endParaRPr>
          </a:p>
          <a:p>
            <a:pPr marL="89535">
              <a:lnSpc>
                <a:spcPts val="2095"/>
              </a:lnSpc>
            </a:pPr>
            <a:r>
              <a:rPr sz="2300" b="1" spc="350" dirty="0">
                <a:latin typeface="Calibri"/>
                <a:cs typeface="Calibri"/>
              </a:rPr>
              <a:t>У</a:t>
            </a:r>
            <a:r>
              <a:rPr sz="2300" b="1" spc="85" dirty="0">
                <a:latin typeface="Calibri"/>
                <a:cs typeface="Calibri"/>
              </a:rPr>
              <a:t> </a:t>
            </a:r>
            <a:r>
              <a:rPr sz="2300" b="1" spc="260" dirty="0">
                <a:latin typeface="Calibri"/>
                <a:cs typeface="Calibri"/>
              </a:rPr>
              <a:t>січні-грудні</a:t>
            </a:r>
            <a:r>
              <a:rPr sz="2300" b="1" spc="95" dirty="0">
                <a:latin typeface="Calibri"/>
                <a:cs typeface="Calibri"/>
              </a:rPr>
              <a:t> </a:t>
            </a:r>
            <a:r>
              <a:rPr sz="2300" b="1" spc="135" dirty="0">
                <a:latin typeface="Calibri"/>
                <a:cs typeface="Calibri"/>
              </a:rPr>
              <a:t>2023</a:t>
            </a:r>
            <a:r>
              <a:rPr sz="2300" b="1" spc="85" dirty="0">
                <a:latin typeface="Calibri"/>
                <a:cs typeface="Calibri"/>
              </a:rPr>
              <a:t> </a:t>
            </a:r>
            <a:r>
              <a:rPr sz="2300" b="1" spc="260" dirty="0">
                <a:latin typeface="Calibri"/>
                <a:cs typeface="Calibri"/>
              </a:rPr>
              <a:t>року</a:t>
            </a:r>
            <a:r>
              <a:rPr sz="2300" b="1" spc="90" dirty="0">
                <a:latin typeface="Calibri"/>
                <a:cs typeface="Calibri"/>
              </a:rPr>
              <a:t> </a:t>
            </a:r>
            <a:r>
              <a:rPr sz="2300" b="1" spc="229" dirty="0">
                <a:latin typeface="Calibri"/>
                <a:cs typeface="Calibri"/>
              </a:rPr>
              <a:t>проведені</a:t>
            </a:r>
            <a:r>
              <a:rPr sz="2300" b="1" spc="90" dirty="0">
                <a:latin typeface="Calibri"/>
                <a:cs typeface="Calibri"/>
              </a:rPr>
              <a:t> </a:t>
            </a:r>
            <a:r>
              <a:rPr sz="2300" b="1" spc="290" dirty="0">
                <a:latin typeface="Calibri"/>
                <a:cs typeface="Calibri"/>
              </a:rPr>
              <a:t>такі</a:t>
            </a:r>
            <a:endParaRPr sz="2300">
              <a:latin typeface="Calibri"/>
              <a:cs typeface="Calibri"/>
            </a:endParaRPr>
          </a:p>
          <a:p>
            <a:pPr marL="12700">
              <a:lnSpc>
                <a:spcPts val="2325"/>
              </a:lnSpc>
            </a:pPr>
            <a:r>
              <a:rPr sz="2300" b="1" spc="220" dirty="0">
                <a:latin typeface="Calibri"/>
                <a:cs typeface="Calibri"/>
              </a:rPr>
              <a:t>роботи:</a:t>
            </a:r>
            <a:endParaRPr sz="2300">
              <a:latin typeface="Calibri"/>
              <a:cs typeface="Calibri"/>
            </a:endParaRPr>
          </a:p>
          <a:p>
            <a:pPr marL="515620" marR="127635">
              <a:lnSpc>
                <a:spcPts val="2330"/>
              </a:lnSpc>
              <a:spcBef>
                <a:spcPts val="219"/>
              </a:spcBef>
            </a:pPr>
            <a:r>
              <a:rPr sz="2300" spc="140" dirty="0">
                <a:latin typeface="Cambria"/>
                <a:cs typeface="Cambria"/>
              </a:rPr>
              <a:t>здійснено</a:t>
            </a:r>
            <a:r>
              <a:rPr sz="2300" spc="120" dirty="0">
                <a:latin typeface="Cambria"/>
                <a:cs typeface="Cambria"/>
              </a:rPr>
              <a:t> </a:t>
            </a:r>
            <a:r>
              <a:rPr sz="2300" spc="155" dirty="0">
                <a:latin typeface="Cambria"/>
                <a:cs typeface="Cambria"/>
              </a:rPr>
              <a:t>санітарну</a:t>
            </a:r>
            <a:r>
              <a:rPr sz="2300" spc="120" dirty="0">
                <a:latin typeface="Cambria"/>
                <a:cs typeface="Cambria"/>
              </a:rPr>
              <a:t> </a:t>
            </a:r>
            <a:r>
              <a:rPr sz="2300" spc="160" dirty="0">
                <a:latin typeface="Cambria"/>
                <a:cs typeface="Cambria"/>
              </a:rPr>
              <a:t>очистку</a:t>
            </a:r>
            <a:r>
              <a:rPr sz="2300" spc="120" dirty="0">
                <a:latin typeface="Cambria"/>
                <a:cs typeface="Cambria"/>
              </a:rPr>
              <a:t> </a:t>
            </a:r>
            <a:r>
              <a:rPr sz="2300" spc="-20" dirty="0">
                <a:latin typeface="Cambria"/>
                <a:cs typeface="Cambria"/>
              </a:rPr>
              <a:t>2285 </a:t>
            </a:r>
            <a:r>
              <a:rPr sz="2300" spc="135" dirty="0">
                <a:latin typeface="Cambria"/>
                <a:cs typeface="Cambria"/>
              </a:rPr>
              <a:t>тис.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45" dirty="0">
                <a:latin typeface="Cambria"/>
                <a:cs typeface="Cambria"/>
              </a:rPr>
              <a:t>м2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55" dirty="0">
                <a:latin typeface="Cambria"/>
                <a:cs typeface="Cambria"/>
              </a:rPr>
              <a:t>прибудинкової</a:t>
            </a:r>
            <a:r>
              <a:rPr sz="2300" spc="105" dirty="0">
                <a:latin typeface="Cambria"/>
                <a:cs typeface="Cambria"/>
              </a:rPr>
              <a:t> території; </a:t>
            </a:r>
            <a:r>
              <a:rPr sz="2300" spc="195" dirty="0">
                <a:latin typeface="Cambria"/>
                <a:cs typeface="Cambria"/>
              </a:rPr>
              <a:t>очищено</a:t>
            </a:r>
            <a:r>
              <a:rPr sz="2300" spc="130" dirty="0">
                <a:latin typeface="Cambria"/>
                <a:cs typeface="Cambria"/>
              </a:rPr>
              <a:t> </a:t>
            </a:r>
            <a:r>
              <a:rPr sz="2300" spc="180" dirty="0">
                <a:latin typeface="Cambria"/>
                <a:cs typeface="Cambria"/>
              </a:rPr>
              <a:t>зливоприймачів</a:t>
            </a:r>
            <a:r>
              <a:rPr sz="2300" spc="13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280</a:t>
            </a:r>
            <a:r>
              <a:rPr sz="2300" spc="130" dirty="0">
                <a:latin typeface="Cambria"/>
                <a:cs typeface="Cambria"/>
              </a:rPr>
              <a:t> </a:t>
            </a:r>
            <a:r>
              <a:rPr sz="2300" spc="90" dirty="0">
                <a:latin typeface="Cambria"/>
                <a:cs typeface="Cambria"/>
              </a:rPr>
              <a:t>од.,</a:t>
            </a:r>
            <a:r>
              <a:rPr sz="2300" spc="130" dirty="0">
                <a:latin typeface="Cambria"/>
                <a:cs typeface="Cambria"/>
              </a:rPr>
              <a:t> </a:t>
            </a:r>
            <a:r>
              <a:rPr sz="2300" spc="-25" dirty="0">
                <a:latin typeface="Cambria"/>
                <a:cs typeface="Cambria"/>
              </a:rPr>
              <a:t>12 </a:t>
            </a:r>
            <a:r>
              <a:rPr sz="2300" spc="130" dirty="0">
                <a:latin typeface="Cambria"/>
                <a:cs typeface="Cambria"/>
              </a:rPr>
              <a:t>відремонтовано;</a:t>
            </a:r>
            <a:endParaRPr sz="2300">
              <a:latin typeface="Cambria"/>
              <a:cs typeface="Cambria"/>
            </a:endParaRPr>
          </a:p>
          <a:p>
            <a:pPr marL="515620">
              <a:lnSpc>
                <a:spcPts val="2085"/>
              </a:lnSpc>
            </a:pPr>
            <a:r>
              <a:rPr sz="2300" spc="110" dirty="0">
                <a:latin typeface="Cambria"/>
                <a:cs typeface="Cambria"/>
              </a:rPr>
              <a:t>знято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978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spc="165" dirty="0">
                <a:latin typeface="Cambria"/>
                <a:cs typeface="Cambria"/>
              </a:rPr>
              <a:t>сухостійних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spc="120" dirty="0">
                <a:latin typeface="Cambria"/>
                <a:cs typeface="Cambria"/>
              </a:rPr>
              <a:t>дерев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spc="105" dirty="0">
                <a:latin typeface="Cambria"/>
                <a:cs typeface="Cambria"/>
              </a:rPr>
              <a:t>та</a:t>
            </a:r>
            <a:endParaRPr sz="2300">
              <a:latin typeface="Cambria"/>
              <a:cs typeface="Cambria"/>
            </a:endParaRPr>
          </a:p>
          <a:p>
            <a:pPr marL="515620" marR="315595">
              <a:lnSpc>
                <a:spcPts val="2320"/>
              </a:lnSpc>
              <a:spcBef>
                <a:spcPts val="225"/>
              </a:spcBef>
            </a:pPr>
            <a:r>
              <a:rPr sz="2300" spc="160" dirty="0">
                <a:latin typeface="Cambria"/>
                <a:cs typeface="Cambria"/>
              </a:rPr>
              <a:t>кроновано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-465" dirty="0">
                <a:latin typeface="Cambria"/>
                <a:cs typeface="Cambria"/>
              </a:rPr>
              <a:t>/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60" dirty="0">
                <a:latin typeface="Cambria"/>
                <a:cs typeface="Cambria"/>
              </a:rPr>
              <a:t>санітарна</a:t>
            </a:r>
            <a:r>
              <a:rPr sz="2300" spc="120" dirty="0">
                <a:latin typeface="Cambria"/>
                <a:cs typeface="Cambria"/>
              </a:rPr>
              <a:t> обрізка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–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-25" dirty="0">
                <a:latin typeface="Cambria"/>
                <a:cs typeface="Cambria"/>
              </a:rPr>
              <a:t>997 </a:t>
            </a:r>
            <a:r>
              <a:rPr sz="2300" spc="55" dirty="0">
                <a:latin typeface="Cambria"/>
                <a:cs typeface="Cambria"/>
              </a:rPr>
              <a:t>од.;</a:t>
            </a:r>
            <a:endParaRPr sz="2300">
              <a:latin typeface="Cambria"/>
              <a:cs typeface="Cambria"/>
            </a:endParaRPr>
          </a:p>
          <a:p>
            <a:pPr marL="515620" marR="1438910">
              <a:lnSpc>
                <a:spcPts val="2330"/>
              </a:lnSpc>
            </a:pPr>
            <a:r>
              <a:rPr sz="2300" spc="180" dirty="0">
                <a:latin typeface="Cambria"/>
                <a:cs typeface="Cambria"/>
              </a:rPr>
              <a:t>висаджено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16</a:t>
            </a:r>
            <a:r>
              <a:rPr sz="2300" spc="120" dirty="0">
                <a:latin typeface="Cambria"/>
                <a:cs typeface="Cambria"/>
              </a:rPr>
              <a:t> </a:t>
            </a:r>
            <a:r>
              <a:rPr sz="2300" spc="95" dirty="0">
                <a:latin typeface="Cambria"/>
                <a:cs typeface="Cambria"/>
              </a:rPr>
              <a:t>дерев; </a:t>
            </a:r>
            <a:r>
              <a:rPr sz="2300" spc="145" dirty="0">
                <a:latin typeface="Cambria"/>
                <a:cs typeface="Cambria"/>
              </a:rPr>
              <a:t>відремонтовано</a:t>
            </a:r>
            <a:r>
              <a:rPr sz="2300" spc="14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127</a:t>
            </a:r>
            <a:r>
              <a:rPr sz="2300" spc="140" dirty="0">
                <a:latin typeface="Cambria"/>
                <a:cs typeface="Cambria"/>
              </a:rPr>
              <a:t> </a:t>
            </a:r>
            <a:r>
              <a:rPr sz="2300" spc="170" dirty="0">
                <a:latin typeface="Cambria"/>
                <a:cs typeface="Cambria"/>
              </a:rPr>
              <a:t>лав</a:t>
            </a:r>
            <a:r>
              <a:rPr sz="2300" spc="145" dirty="0">
                <a:latin typeface="Cambria"/>
                <a:cs typeface="Cambria"/>
              </a:rPr>
              <a:t> </a:t>
            </a:r>
            <a:r>
              <a:rPr sz="2300" spc="65" dirty="0">
                <a:latin typeface="Cambria"/>
                <a:cs typeface="Cambria"/>
              </a:rPr>
              <a:t>для </a:t>
            </a:r>
            <a:r>
              <a:rPr sz="2300" spc="170" dirty="0">
                <a:latin typeface="Cambria"/>
                <a:cs typeface="Cambria"/>
              </a:rPr>
              <a:t>відпочинку</a:t>
            </a:r>
            <a:r>
              <a:rPr sz="2300" spc="120" dirty="0">
                <a:latin typeface="Cambria"/>
                <a:cs typeface="Cambria"/>
              </a:rPr>
              <a:t> </a:t>
            </a:r>
            <a:r>
              <a:rPr sz="2300" spc="130" dirty="0">
                <a:latin typeface="Cambria"/>
                <a:cs typeface="Cambria"/>
              </a:rPr>
              <a:t>та</a:t>
            </a:r>
            <a:r>
              <a:rPr sz="2300" spc="12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67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spc="150" dirty="0">
                <a:latin typeface="Cambria"/>
                <a:cs typeface="Cambria"/>
              </a:rPr>
              <a:t>дитячих </a:t>
            </a:r>
            <a:r>
              <a:rPr sz="2300" spc="170" dirty="0">
                <a:latin typeface="Cambria"/>
                <a:cs typeface="Cambria"/>
              </a:rPr>
              <a:t>майданчика;</a:t>
            </a:r>
            <a:endParaRPr sz="2300">
              <a:latin typeface="Cambria"/>
              <a:cs typeface="Cambria"/>
            </a:endParaRPr>
          </a:p>
          <a:p>
            <a:pPr marL="515620">
              <a:lnSpc>
                <a:spcPts val="2085"/>
              </a:lnSpc>
            </a:pPr>
            <a:r>
              <a:rPr sz="2300" spc="145" dirty="0">
                <a:latin typeface="Cambria"/>
                <a:cs typeface="Cambria"/>
              </a:rPr>
              <a:t>відремонтовано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spc="135" dirty="0">
                <a:latin typeface="Cambria"/>
                <a:cs typeface="Cambria"/>
              </a:rPr>
              <a:t>дверей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–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78</a:t>
            </a:r>
            <a:r>
              <a:rPr sz="2300" spc="130" dirty="0">
                <a:latin typeface="Cambria"/>
                <a:cs typeface="Cambria"/>
              </a:rPr>
              <a:t> </a:t>
            </a:r>
            <a:r>
              <a:rPr sz="2300" spc="85" dirty="0">
                <a:latin typeface="Cambria"/>
                <a:cs typeface="Cambria"/>
              </a:rPr>
              <a:t>од.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spc="105" dirty="0">
                <a:latin typeface="Cambria"/>
                <a:cs typeface="Cambria"/>
              </a:rPr>
              <a:t>та</a:t>
            </a:r>
            <a:endParaRPr sz="2300">
              <a:latin typeface="Cambria"/>
              <a:cs typeface="Cambria"/>
            </a:endParaRPr>
          </a:p>
          <a:p>
            <a:pPr marL="515620" marR="1003935">
              <a:lnSpc>
                <a:spcPts val="2330"/>
              </a:lnSpc>
              <a:spcBef>
                <a:spcPts val="220"/>
              </a:spcBef>
            </a:pPr>
            <a:r>
              <a:rPr sz="2300" spc="100" dirty="0">
                <a:latin typeface="Cambria"/>
                <a:cs typeface="Cambria"/>
              </a:rPr>
              <a:t>сходи/ганки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–</a:t>
            </a:r>
            <a:r>
              <a:rPr sz="2300" spc="13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63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spc="45" dirty="0">
                <a:latin typeface="Cambria"/>
                <a:cs typeface="Cambria"/>
              </a:rPr>
              <a:t>од; </a:t>
            </a:r>
            <a:r>
              <a:rPr sz="2300" spc="145" dirty="0">
                <a:latin typeface="Cambria"/>
                <a:cs typeface="Cambria"/>
              </a:rPr>
              <a:t>відремонтовано</a:t>
            </a:r>
            <a:r>
              <a:rPr sz="2300" spc="130" dirty="0">
                <a:latin typeface="Cambria"/>
                <a:cs typeface="Cambria"/>
              </a:rPr>
              <a:t> </a:t>
            </a:r>
            <a:r>
              <a:rPr sz="2300" spc="114" dirty="0">
                <a:latin typeface="Cambria"/>
                <a:cs typeface="Cambria"/>
              </a:rPr>
              <a:t>ліфтів</a:t>
            </a:r>
            <a:r>
              <a:rPr sz="2300" spc="13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–</a:t>
            </a:r>
            <a:r>
              <a:rPr sz="2300" spc="13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53</a:t>
            </a:r>
            <a:r>
              <a:rPr sz="2300" spc="130" dirty="0">
                <a:latin typeface="Cambria"/>
                <a:cs typeface="Cambria"/>
              </a:rPr>
              <a:t> </a:t>
            </a:r>
            <a:r>
              <a:rPr sz="2300" spc="55" dirty="0">
                <a:latin typeface="Cambria"/>
                <a:cs typeface="Cambria"/>
              </a:rPr>
              <a:t>од.;</a:t>
            </a:r>
            <a:endParaRPr sz="2300">
              <a:latin typeface="Cambria"/>
              <a:cs typeface="Cambria"/>
            </a:endParaRPr>
          </a:p>
          <a:p>
            <a:pPr marL="515620">
              <a:lnSpc>
                <a:spcPts val="2095"/>
              </a:lnSpc>
            </a:pPr>
            <a:r>
              <a:rPr sz="2300" spc="185" dirty="0">
                <a:latin typeface="Cambria"/>
                <a:cs typeface="Cambria"/>
              </a:rPr>
              <a:t>поточний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60" dirty="0">
                <a:latin typeface="Cambria"/>
                <a:cs typeface="Cambria"/>
              </a:rPr>
              <a:t>ремонт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50" dirty="0">
                <a:latin typeface="Cambria"/>
                <a:cs typeface="Cambria"/>
              </a:rPr>
              <a:t>покрівлі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–</a:t>
            </a:r>
            <a:r>
              <a:rPr sz="2300" spc="12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314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75" dirty="0">
                <a:latin typeface="Cambria"/>
                <a:cs typeface="Cambria"/>
              </a:rPr>
              <a:t>буд.;</a:t>
            </a:r>
            <a:endParaRPr sz="2300">
              <a:latin typeface="Cambria"/>
              <a:cs typeface="Cambria"/>
            </a:endParaRPr>
          </a:p>
          <a:p>
            <a:pPr marL="515620">
              <a:lnSpc>
                <a:spcPts val="2545"/>
              </a:lnSpc>
            </a:pPr>
            <a:r>
              <a:rPr sz="2300" spc="130" dirty="0">
                <a:latin typeface="Cambria"/>
                <a:cs typeface="Cambria"/>
              </a:rPr>
              <a:t>та</a:t>
            </a:r>
            <a:r>
              <a:rPr sz="2300" spc="100" dirty="0">
                <a:latin typeface="Cambria"/>
                <a:cs typeface="Cambria"/>
              </a:rPr>
              <a:t> </a:t>
            </a:r>
            <a:r>
              <a:rPr sz="2300" spc="175" dirty="0">
                <a:latin typeface="Cambria"/>
                <a:cs typeface="Cambria"/>
              </a:rPr>
              <a:t>інші</a:t>
            </a:r>
            <a:endParaRPr sz="2300">
              <a:latin typeface="Cambria"/>
              <a:cs typeface="Cambria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661884" y="1292791"/>
            <a:ext cx="6370955" cy="5759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600" spc="270" dirty="0">
                <a:solidFill>
                  <a:srgbClr val="000000"/>
                </a:solidFill>
              </a:rPr>
              <a:t>ЗДІЙСНЕННЯ</a:t>
            </a:r>
            <a:r>
              <a:rPr sz="3600" spc="-1605" dirty="0">
                <a:solidFill>
                  <a:srgbClr val="000000"/>
                </a:solidFill>
              </a:rPr>
              <a:t> </a:t>
            </a:r>
            <a:r>
              <a:rPr sz="3600" spc="305" dirty="0">
                <a:solidFill>
                  <a:srgbClr val="000000"/>
                </a:solidFill>
              </a:rPr>
              <a:t>ДОЗВІЛЬНИХ</a:t>
            </a:r>
            <a:endParaRPr sz="3600"/>
          </a:p>
        </p:txBody>
      </p:sp>
      <p:sp>
        <p:nvSpPr>
          <p:cNvPr id="27" name="object 27"/>
          <p:cNvSpPr txBox="1"/>
          <p:nvPr/>
        </p:nvSpPr>
        <p:spPr>
          <a:xfrm>
            <a:off x="2558847" y="1683316"/>
            <a:ext cx="2576830" cy="5759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600" b="1" spc="320" dirty="0">
                <a:latin typeface="Courier New"/>
                <a:cs typeface="Courier New"/>
              </a:rPr>
              <a:t>ПРОЦЕДУР</a:t>
            </a:r>
            <a:endParaRPr sz="3600">
              <a:latin typeface="Courier New"/>
              <a:cs typeface="Courier Ne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161702" y="1292791"/>
            <a:ext cx="5896610" cy="5759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600" b="1" spc="440" dirty="0">
                <a:latin typeface="Courier New"/>
                <a:cs typeface="Courier New"/>
              </a:rPr>
              <a:t>ЖИТЛОВО</a:t>
            </a:r>
            <a:r>
              <a:rPr sz="3600" spc="440" dirty="0">
                <a:latin typeface="Trebuchet MS"/>
                <a:cs typeface="Trebuchet MS"/>
              </a:rPr>
              <a:t>-</a:t>
            </a:r>
            <a:r>
              <a:rPr sz="3600" b="1" spc="420" dirty="0">
                <a:latin typeface="Courier New"/>
                <a:cs typeface="Courier New"/>
              </a:rPr>
              <a:t>КОМУНАЛЬНЕ</a:t>
            </a:r>
            <a:endParaRPr sz="3600">
              <a:latin typeface="Courier New"/>
              <a:cs typeface="Courier Ne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159296" y="1683316"/>
            <a:ext cx="3830954" cy="5759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600" b="1" spc="305" dirty="0">
                <a:latin typeface="Courier New"/>
                <a:cs typeface="Courier New"/>
              </a:rPr>
              <a:t>ГОСПОДАРСТВО</a:t>
            </a:r>
            <a:endParaRPr sz="3600">
              <a:latin typeface="Courier New"/>
              <a:cs typeface="Courier New"/>
            </a:endParaRPr>
          </a:p>
        </p:txBody>
      </p:sp>
      <p:pic>
        <p:nvPicPr>
          <p:cNvPr id="30" name="object 3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90881" y="7663053"/>
            <a:ext cx="1904999" cy="245744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28699"/>
            <a:ext cx="18288000" cy="1044575"/>
          </a:xfrm>
          <a:custGeom>
            <a:avLst/>
            <a:gdLst/>
            <a:ahLst/>
            <a:cxnLst/>
            <a:rect l="l" t="t" r="r" b="b"/>
            <a:pathLst>
              <a:path w="18288000" h="1044575">
                <a:moveTo>
                  <a:pt x="18287999" y="1044367"/>
                </a:moveTo>
                <a:lnTo>
                  <a:pt x="0" y="1044367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044367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48210" y="4163548"/>
            <a:ext cx="5504227" cy="471021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52408" y="2296479"/>
            <a:ext cx="0" cy="7410450"/>
          </a:xfrm>
          <a:custGeom>
            <a:avLst/>
            <a:gdLst/>
            <a:ahLst/>
            <a:cxnLst/>
            <a:rect l="l" t="t" r="r" b="b"/>
            <a:pathLst>
              <a:path h="7410450">
                <a:moveTo>
                  <a:pt x="0" y="7410432"/>
                </a:moveTo>
                <a:lnTo>
                  <a:pt x="0" y="0"/>
                </a:lnTo>
              </a:path>
            </a:pathLst>
          </a:custGeom>
          <a:ln w="114299">
            <a:solidFill>
              <a:srgbClr val="3F3C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64742" y="322552"/>
            <a:ext cx="1904999" cy="24574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7683" y="2929593"/>
            <a:ext cx="123825" cy="12382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 marR="5080" indent="93345">
              <a:lnSpc>
                <a:spcPts val="2780"/>
              </a:lnSpc>
              <a:spcBef>
                <a:spcPts val="715"/>
              </a:spcBef>
            </a:pPr>
            <a:r>
              <a:rPr sz="2850" b="0" spc="235" dirty="0">
                <a:latin typeface="Cambria"/>
                <a:cs typeface="Cambria"/>
              </a:rPr>
              <a:t>На</a:t>
            </a:r>
            <a:r>
              <a:rPr sz="2850" b="0" spc="120" dirty="0">
                <a:latin typeface="Cambria"/>
                <a:cs typeface="Cambria"/>
              </a:rPr>
              <a:t> </a:t>
            </a:r>
            <a:r>
              <a:rPr sz="2850" b="0" spc="200" dirty="0">
                <a:latin typeface="Cambria"/>
                <a:cs typeface="Cambria"/>
              </a:rPr>
              <a:t>виконання</a:t>
            </a:r>
            <a:r>
              <a:rPr sz="2850" b="0" spc="120" dirty="0">
                <a:latin typeface="Cambria"/>
                <a:cs typeface="Cambria"/>
              </a:rPr>
              <a:t> </a:t>
            </a:r>
            <a:r>
              <a:rPr sz="2850" b="0" spc="135" dirty="0">
                <a:latin typeface="Cambria"/>
                <a:cs typeface="Cambria"/>
              </a:rPr>
              <a:t>заходів,</a:t>
            </a:r>
            <a:r>
              <a:rPr sz="2850" b="0" spc="120" dirty="0">
                <a:latin typeface="Cambria"/>
                <a:cs typeface="Cambria"/>
              </a:rPr>
              <a:t> </a:t>
            </a:r>
            <a:r>
              <a:rPr sz="2850" b="0" spc="180" dirty="0">
                <a:latin typeface="Cambria"/>
                <a:cs typeface="Cambria"/>
              </a:rPr>
              <a:t>передбачених</a:t>
            </a:r>
            <a:r>
              <a:rPr sz="2850" b="0" spc="120" dirty="0">
                <a:latin typeface="Cambria"/>
                <a:cs typeface="Cambria"/>
              </a:rPr>
              <a:t> </a:t>
            </a:r>
            <a:r>
              <a:rPr sz="2850" b="0" spc="265" dirty="0">
                <a:latin typeface="Cambria"/>
                <a:cs typeface="Cambria"/>
              </a:rPr>
              <a:t>МЦП</a:t>
            </a:r>
            <a:r>
              <a:rPr sz="2850" b="0" spc="120" dirty="0">
                <a:latin typeface="Cambria"/>
                <a:cs typeface="Cambria"/>
              </a:rPr>
              <a:t> </a:t>
            </a:r>
            <a:r>
              <a:rPr sz="2850" b="0" spc="100" dirty="0">
                <a:latin typeface="Cambria"/>
                <a:cs typeface="Cambria"/>
              </a:rPr>
              <a:t>«Турбота. </a:t>
            </a:r>
            <a:r>
              <a:rPr sz="2850" b="0" spc="160" dirty="0">
                <a:latin typeface="Cambria"/>
                <a:cs typeface="Cambria"/>
              </a:rPr>
              <a:t>Назустріч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190" dirty="0">
                <a:latin typeface="Cambria"/>
                <a:cs typeface="Cambria"/>
              </a:rPr>
              <a:t>киянам»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235" dirty="0">
                <a:latin typeface="Cambria"/>
                <a:cs typeface="Cambria"/>
              </a:rPr>
              <a:t>на</a:t>
            </a:r>
            <a:r>
              <a:rPr sz="2850" b="0" spc="120" dirty="0">
                <a:latin typeface="Cambria"/>
                <a:cs typeface="Cambria"/>
              </a:rPr>
              <a:t> </a:t>
            </a:r>
            <a:r>
              <a:rPr sz="2850" b="0" dirty="0">
                <a:latin typeface="Cambria"/>
                <a:cs typeface="Cambria"/>
              </a:rPr>
              <a:t>2023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150" dirty="0">
                <a:latin typeface="Cambria"/>
                <a:cs typeface="Cambria"/>
              </a:rPr>
              <a:t>рік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135" dirty="0">
                <a:latin typeface="Cambria"/>
                <a:cs typeface="Cambria"/>
              </a:rPr>
              <a:t>було</a:t>
            </a:r>
            <a:r>
              <a:rPr sz="2850" b="0" spc="120" dirty="0">
                <a:latin typeface="Cambria"/>
                <a:cs typeface="Cambria"/>
              </a:rPr>
              <a:t> </a:t>
            </a:r>
            <a:r>
              <a:rPr sz="2850" b="0" spc="185" dirty="0">
                <a:latin typeface="Cambria"/>
                <a:cs typeface="Cambria"/>
              </a:rPr>
              <a:t>заплановано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185" dirty="0">
                <a:latin typeface="Cambria"/>
                <a:cs typeface="Cambria"/>
              </a:rPr>
              <a:t>кошти </a:t>
            </a:r>
            <a:r>
              <a:rPr sz="2850" b="0" spc="155" dirty="0">
                <a:latin typeface="Cambria"/>
                <a:cs typeface="Cambria"/>
              </a:rPr>
              <a:t>у</a:t>
            </a:r>
            <a:r>
              <a:rPr sz="2850" b="0" spc="130" dirty="0">
                <a:latin typeface="Cambria"/>
                <a:cs typeface="Cambria"/>
              </a:rPr>
              <a:t> </a:t>
            </a:r>
            <a:r>
              <a:rPr sz="2850" b="0" spc="140" dirty="0">
                <a:latin typeface="Cambria"/>
                <a:cs typeface="Cambria"/>
              </a:rPr>
              <a:t>розмірі</a:t>
            </a:r>
            <a:r>
              <a:rPr sz="2850" b="0" spc="135" dirty="0">
                <a:latin typeface="Cambria"/>
                <a:cs typeface="Cambria"/>
              </a:rPr>
              <a:t> </a:t>
            </a:r>
            <a:r>
              <a:rPr sz="2850" b="0" dirty="0">
                <a:latin typeface="Cambria"/>
                <a:cs typeface="Cambria"/>
              </a:rPr>
              <a:t>3968,2</a:t>
            </a:r>
            <a:r>
              <a:rPr sz="2850" b="0" spc="135" dirty="0">
                <a:latin typeface="Cambria"/>
                <a:cs typeface="Cambria"/>
              </a:rPr>
              <a:t> </a:t>
            </a:r>
            <a:r>
              <a:rPr sz="2850" b="0" spc="145" dirty="0">
                <a:latin typeface="Cambria"/>
                <a:cs typeface="Cambria"/>
              </a:rPr>
              <a:t>тис.</a:t>
            </a:r>
            <a:r>
              <a:rPr sz="2850" b="0" spc="135" dirty="0">
                <a:latin typeface="Cambria"/>
                <a:cs typeface="Cambria"/>
              </a:rPr>
              <a:t> </a:t>
            </a:r>
            <a:r>
              <a:rPr sz="2850" b="0" spc="110" dirty="0">
                <a:latin typeface="Cambria"/>
                <a:cs typeface="Cambria"/>
              </a:rPr>
              <a:t>грн.</a:t>
            </a:r>
            <a:endParaRPr sz="2850">
              <a:latin typeface="Cambria"/>
              <a:cs typeface="Cambria"/>
            </a:endParaRPr>
          </a:p>
          <a:p>
            <a:pPr marL="12700" marR="233679">
              <a:lnSpc>
                <a:spcPts val="2780"/>
              </a:lnSpc>
              <a:spcBef>
                <a:spcPts val="2760"/>
              </a:spcBef>
              <a:tabLst>
                <a:tab pos="5078095" algn="l"/>
              </a:tabLst>
            </a:pPr>
            <a:r>
              <a:rPr sz="2850" b="0" spc="165" dirty="0">
                <a:latin typeface="Cambria"/>
                <a:cs typeface="Cambria"/>
              </a:rPr>
              <a:t>Фактичні</a:t>
            </a:r>
            <a:r>
              <a:rPr sz="2850" b="0" spc="120" dirty="0">
                <a:latin typeface="Cambria"/>
                <a:cs typeface="Cambria"/>
              </a:rPr>
              <a:t> </a:t>
            </a:r>
            <a:r>
              <a:rPr sz="2850" b="0" spc="175" dirty="0">
                <a:latin typeface="Cambria"/>
                <a:cs typeface="Cambria"/>
              </a:rPr>
              <a:t>видатки</a:t>
            </a:r>
            <a:r>
              <a:rPr sz="2850" b="0" spc="120" dirty="0">
                <a:latin typeface="Cambria"/>
                <a:cs typeface="Cambria"/>
              </a:rPr>
              <a:t> </a:t>
            </a:r>
            <a:r>
              <a:rPr sz="2850" b="0" spc="140" dirty="0">
                <a:latin typeface="Cambria"/>
                <a:cs typeface="Cambria"/>
              </a:rPr>
              <a:t>за</a:t>
            </a:r>
            <a:r>
              <a:rPr sz="2850" b="0" spc="120" dirty="0">
                <a:latin typeface="Cambria"/>
                <a:cs typeface="Cambria"/>
              </a:rPr>
              <a:t> </a:t>
            </a:r>
            <a:r>
              <a:rPr sz="2850" b="0" spc="145" dirty="0">
                <a:latin typeface="Cambria"/>
                <a:cs typeface="Cambria"/>
              </a:rPr>
              <a:t>січень-</a:t>
            </a:r>
            <a:r>
              <a:rPr sz="2850" b="0" spc="135" dirty="0">
                <a:latin typeface="Cambria"/>
                <a:cs typeface="Cambria"/>
              </a:rPr>
              <a:t>грудень</a:t>
            </a:r>
            <a:r>
              <a:rPr sz="2850" b="0" spc="120" dirty="0">
                <a:latin typeface="Cambria"/>
                <a:cs typeface="Cambria"/>
              </a:rPr>
              <a:t> </a:t>
            </a:r>
            <a:r>
              <a:rPr sz="2850" b="0" dirty="0">
                <a:latin typeface="Cambria"/>
                <a:cs typeface="Cambria"/>
              </a:rPr>
              <a:t>2023</a:t>
            </a:r>
            <a:r>
              <a:rPr sz="2850" b="0" spc="120" dirty="0">
                <a:latin typeface="Cambria"/>
                <a:cs typeface="Cambria"/>
              </a:rPr>
              <a:t> </a:t>
            </a:r>
            <a:r>
              <a:rPr sz="2850" b="0" spc="130" dirty="0">
                <a:latin typeface="Cambria"/>
                <a:cs typeface="Cambria"/>
              </a:rPr>
              <a:t>року </a:t>
            </a:r>
            <a:r>
              <a:rPr sz="2850" b="0" spc="185" dirty="0">
                <a:latin typeface="Cambria"/>
                <a:cs typeface="Cambria"/>
              </a:rPr>
              <a:t>становили</a:t>
            </a:r>
            <a:r>
              <a:rPr sz="2850" b="0" spc="135" dirty="0">
                <a:latin typeface="Cambria"/>
                <a:cs typeface="Cambria"/>
              </a:rPr>
              <a:t> </a:t>
            </a:r>
            <a:r>
              <a:rPr sz="2850" b="0" dirty="0">
                <a:latin typeface="Cambria"/>
                <a:cs typeface="Cambria"/>
              </a:rPr>
              <a:t>3955,9</a:t>
            </a:r>
            <a:r>
              <a:rPr sz="2850" b="0" spc="145" dirty="0">
                <a:latin typeface="Cambria"/>
                <a:cs typeface="Cambria"/>
              </a:rPr>
              <a:t> тис.</a:t>
            </a:r>
            <a:r>
              <a:rPr sz="2850" b="0" spc="150" dirty="0">
                <a:latin typeface="Cambria"/>
                <a:cs typeface="Cambria"/>
              </a:rPr>
              <a:t> </a:t>
            </a:r>
            <a:r>
              <a:rPr sz="2850" b="0" spc="120" dirty="0">
                <a:latin typeface="Cambria"/>
                <a:cs typeface="Cambria"/>
              </a:rPr>
              <a:t>грн.,</a:t>
            </a:r>
            <a:r>
              <a:rPr sz="2850" b="0" dirty="0">
                <a:latin typeface="Cambria"/>
                <a:cs typeface="Cambria"/>
              </a:rPr>
              <a:t>	</a:t>
            </a:r>
            <a:r>
              <a:rPr sz="2850" b="0" spc="155" dirty="0">
                <a:latin typeface="Cambria"/>
                <a:cs typeface="Cambria"/>
              </a:rPr>
              <a:t>у</a:t>
            </a:r>
            <a:r>
              <a:rPr sz="2850" b="0" spc="110" dirty="0">
                <a:latin typeface="Cambria"/>
                <a:cs typeface="Cambria"/>
              </a:rPr>
              <a:t> </a:t>
            </a:r>
            <a:r>
              <a:rPr sz="2850" b="0" spc="160" dirty="0">
                <a:latin typeface="Cambria"/>
                <a:cs typeface="Cambria"/>
              </a:rPr>
              <a:t>тому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195" dirty="0">
                <a:latin typeface="Cambria"/>
                <a:cs typeface="Cambria"/>
              </a:rPr>
              <a:t>числі</a:t>
            </a:r>
            <a:r>
              <a:rPr sz="2850" b="0" spc="110" dirty="0">
                <a:latin typeface="Cambria"/>
                <a:cs typeface="Cambria"/>
              </a:rPr>
              <a:t> </a:t>
            </a:r>
            <a:r>
              <a:rPr sz="2850" b="0" spc="235" dirty="0">
                <a:latin typeface="Cambria"/>
                <a:cs typeface="Cambria"/>
              </a:rPr>
              <a:t>на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130" dirty="0">
                <a:latin typeface="Cambria"/>
                <a:cs typeface="Cambria"/>
              </a:rPr>
              <a:t>одноразову </a:t>
            </a:r>
            <a:r>
              <a:rPr sz="2850" b="0" spc="145" dirty="0">
                <a:latin typeface="Cambria"/>
                <a:cs typeface="Cambria"/>
              </a:rPr>
              <a:t>адресну</a:t>
            </a:r>
            <a:r>
              <a:rPr sz="2850" b="0" spc="120" dirty="0">
                <a:latin typeface="Cambria"/>
                <a:cs typeface="Cambria"/>
              </a:rPr>
              <a:t> </a:t>
            </a:r>
            <a:r>
              <a:rPr sz="2850" b="0" spc="180" dirty="0">
                <a:latin typeface="Cambria"/>
                <a:cs typeface="Cambria"/>
              </a:rPr>
              <a:t>матеріальну</a:t>
            </a:r>
            <a:r>
              <a:rPr sz="2850" b="0" spc="120" dirty="0">
                <a:latin typeface="Cambria"/>
                <a:cs typeface="Cambria"/>
              </a:rPr>
              <a:t> </a:t>
            </a:r>
            <a:r>
              <a:rPr sz="2850" b="0" spc="140" dirty="0">
                <a:latin typeface="Cambria"/>
                <a:cs typeface="Cambria"/>
              </a:rPr>
              <a:t>допомогу</a:t>
            </a:r>
            <a:r>
              <a:rPr sz="2850" b="0" spc="125" dirty="0">
                <a:latin typeface="Cambria"/>
                <a:cs typeface="Cambria"/>
              </a:rPr>
              <a:t> </a:t>
            </a:r>
            <a:r>
              <a:rPr sz="2850" b="0" spc="204" dirty="0">
                <a:latin typeface="Cambria"/>
                <a:cs typeface="Cambria"/>
              </a:rPr>
              <a:t>малозахищеним.</a:t>
            </a:r>
            <a:endParaRPr sz="2850">
              <a:latin typeface="Cambria"/>
              <a:cs typeface="Cambria"/>
            </a:endParaRPr>
          </a:p>
          <a:p>
            <a:pPr marL="12700" marR="24765" indent="93345">
              <a:lnSpc>
                <a:spcPts val="2770"/>
              </a:lnSpc>
              <a:spcBef>
                <a:spcPts val="2770"/>
              </a:spcBef>
            </a:pPr>
            <a:r>
              <a:rPr sz="2850" b="0" spc="235" dirty="0">
                <a:latin typeface="Cambria"/>
                <a:cs typeface="Cambria"/>
              </a:rPr>
              <a:t>На</a:t>
            </a:r>
            <a:r>
              <a:rPr sz="2850" b="0" spc="120" dirty="0">
                <a:latin typeface="Cambria"/>
                <a:cs typeface="Cambria"/>
              </a:rPr>
              <a:t> </a:t>
            </a:r>
            <a:r>
              <a:rPr sz="2850" b="0" spc="200" dirty="0">
                <a:latin typeface="Cambria"/>
                <a:cs typeface="Cambria"/>
              </a:rPr>
              <a:t>виконання</a:t>
            </a:r>
            <a:r>
              <a:rPr sz="2850" b="0" spc="120" dirty="0">
                <a:latin typeface="Cambria"/>
                <a:cs typeface="Cambria"/>
              </a:rPr>
              <a:t> </a:t>
            </a:r>
            <a:r>
              <a:rPr sz="2850" b="0" spc="140" dirty="0">
                <a:latin typeface="Cambria"/>
                <a:cs typeface="Cambria"/>
              </a:rPr>
              <a:t>заходів</a:t>
            </a:r>
            <a:r>
              <a:rPr sz="2850" b="0" spc="125" dirty="0">
                <a:latin typeface="Cambria"/>
                <a:cs typeface="Cambria"/>
              </a:rPr>
              <a:t> </a:t>
            </a:r>
            <a:r>
              <a:rPr sz="2850" b="0" spc="265" dirty="0">
                <a:latin typeface="Cambria"/>
                <a:cs typeface="Cambria"/>
              </a:rPr>
              <a:t>МЦП</a:t>
            </a:r>
            <a:r>
              <a:rPr sz="2850" b="0" spc="120" dirty="0">
                <a:latin typeface="Cambria"/>
                <a:cs typeface="Cambria"/>
              </a:rPr>
              <a:t> </a:t>
            </a:r>
            <a:r>
              <a:rPr sz="2850" b="0" spc="165" dirty="0">
                <a:latin typeface="Cambria"/>
                <a:cs typeface="Cambria"/>
              </a:rPr>
              <a:t>«Соціальне</a:t>
            </a:r>
            <a:r>
              <a:rPr sz="2850" b="0" spc="125" dirty="0">
                <a:latin typeface="Cambria"/>
                <a:cs typeface="Cambria"/>
              </a:rPr>
              <a:t> </a:t>
            </a:r>
            <a:r>
              <a:rPr sz="2850" b="0" spc="135" dirty="0">
                <a:latin typeface="Cambria"/>
                <a:cs typeface="Cambria"/>
              </a:rPr>
              <a:t>партнерство» </a:t>
            </a:r>
            <a:r>
              <a:rPr sz="2850" b="0" spc="235" dirty="0">
                <a:latin typeface="Cambria"/>
                <a:cs typeface="Cambria"/>
              </a:rPr>
              <a:t>на</a:t>
            </a:r>
            <a:r>
              <a:rPr sz="2850" b="0" spc="110" dirty="0">
                <a:latin typeface="Cambria"/>
                <a:cs typeface="Cambria"/>
              </a:rPr>
              <a:t> </a:t>
            </a:r>
            <a:r>
              <a:rPr sz="2850" b="0" dirty="0">
                <a:latin typeface="Cambria"/>
                <a:cs typeface="Cambria"/>
              </a:rPr>
              <a:t>2023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150" dirty="0">
                <a:latin typeface="Cambria"/>
                <a:cs typeface="Cambria"/>
              </a:rPr>
              <a:t>рік</a:t>
            </a:r>
            <a:r>
              <a:rPr sz="2850" b="0" spc="110" dirty="0">
                <a:latin typeface="Cambria"/>
                <a:cs typeface="Cambria"/>
              </a:rPr>
              <a:t> </a:t>
            </a:r>
            <a:r>
              <a:rPr sz="2850" b="0" spc="135" dirty="0">
                <a:latin typeface="Cambria"/>
                <a:cs typeface="Cambria"/>
              </a:rPr>
              <a:t>було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185" dirty="0">
                <a:latin typeface="Cambria"/>
                <a:cs typeface="Cambria"/>
              </a:rPr>
              <a:t>заплановано</a:t>
            </a:r>
            <a:r>
              <a:rPr sz="2850" b="0" spc="110" dirty="0">
                <a:latin typeface="Cambria"/>
                <a:cs typeface="Cambria"/>
              </a:rPr>
              <a:t> </a:t>
            </a:r>
            <a:r>
              <a:rPr sz="2850" b="0" spc="204" dirty="0">
                <a:latin typeface="Cambria"/>
                <a:cs typeface="Cambria"/>
              </a:rPr>
              <a:t>кошти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190" dirty="0">
                <a:latin typeface="Cambria"/>
                <a:cs typeface="Cambria"/>
              </a:rPr>
              <a:t>в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170" dirty="0">
                <a:latin typeface="Cambria"/>
                <a:cs typeface="Cambria"/>
              </a:rPr>
              <a:t>сумі</a:t>
            </a:r>
            <a:r>
              <a:rPr sz="2850" b="0" spc="110" dirty="0">
                <a:latin typeface="Cambria"/>
                <a:cs typeface="Cambria"/>
              </a:rPr>
              <a:t> </a:t>
            </a:r>
            <a:r>
              <a:rPr sz="2850" b="0" dirty="0">
                <a:latin typeface="Cambria"/>
                <a:cs typeface="Cambria"/>
              </a:rPr>
              <a:t>160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145" dirty="0">
                <a:latin typeface="Cambria"/>
                <a:cs typeface="Cambria"/>
              </a:rPr>
              <a:t>тис.</a:t>
            </a:r>
            <a:r>
              <a:rPr sz="2850" b="0" spc="110" dirty="0">
                <a:latin typeface="Cambria"/>
                <a:cs typeface="Cambria"/>
              </a:rPr>
              <a:t> грн. </a:t>
            </a:r>
            <a:r>
              <a:rPr sz="2850" b="0" spc="180" dirty="0">
                <a:latin typeface="Cambria"/>
                <a:cs typeface="Cambria"/>
              </a:rPr>
              <a:t>Станом</a:t>
            </a:r>
            <a:r>
              <a:rPr sz="2850" b="0" spc="150" dirty="0">
                <a:latin typeface="Cambria"/>
                <a:cs typeface="Cambria"/>
              </a:rPr>
              <a:t> </a:t>
            </a:r>
            <a:r>
              <a:rPr sz="2850" b="0" spc="235" dirty="0">
                <a:latin typeface="Cambria"/>
                <a:cs typeface="Cambria"/>
              </a:rPr>
              <a:t>на</a:t>
            </a:r>
            <a:r>
              <a:rPr sz="2850" b="0" spc="150" dirty="0">
                <a:latin typeface="Cambria"/>
                <a:cs typeface="Cambria"/>
              </a:rPr>
              <a:t> </a:t>
            </a:r>
            <a:r>
              <a:rPr sz="2850" b="0" dirty="0">
                <a:latin typeface="Cambria"/>
                <a:cs typeface="Cambria"/>
              </a:rPr>
              <a:t>31.12.2023</a:t>
            </a:r>
            <a:r>
              <a:rPr sz="2850" b="0" spc="155" dirty="0">
                <a:latin typeface="Cambria"/>
                <a:cs typeface="Cambria"/>
              </a:rPr>
              <a:t> </a:t>
            </a:r>
            <a:r>
              <a:rPr sz="2850" b="0" spc="235" dirty="0">
                <a:latin typeface="Cambria"/>
                <a:cs typeface="Cambria"/>
              </a:rPr>
              <a:t>на</a:t>
            </a:r>
            <a:r>
              <a:rPr sz="2850" b="0" spc="150" dirty="0">
                <a:latin typeface="Cambria"/>
                <a:cs typeface="Cambria"/>
              </a:rPr>
              <a:t> </a:t>
            </a:r>
            <a:r>
              <a:rPr sz="2850" b="0" spc="155" dirty="0">
                <a:latin typeface="Cambria"/>
                <a:cs typeface="Cambria"/>
              </a:rPr>
              <a:t>проведення </a:t>
            </a:r>
            <a:r>
              <a:rPr sz="2850" b="0" spc="170" dirty="0">
                <a:latin typeface="Cambria"/>
                <a:cs typeface="Cambria"/>
              </a:rPr>
              <a:t>загальноміських </a:t>
            </a:r>
            <a:r>
              <a:rPr sz="2850" b="0" spc="200" dirty="0">
                <a:latin typeface="Cambria"/>
                <a:cs typeface="Cambria"/>
              </a:rPr>
              <a:t>соціальних</a:t>
            </a:r>
            <a:r>
              <a:rPr sz="2850" b="0" spc="130" dirty="0">
                <a:latin typeface="Cambria"/>
                <a:cs typeface="Cambria"/>
              </a:rPr>
              <a:t> </a:t>
            </a:r>
            <a:r>
              <a:rPr sz="2850" b="0" spc="140" dirty="0">
                <a:latin typeface="Cambria"/>
                <a:cs typeface="Cambria"/>
              </a:rPr>
              <a:t>заходів</a:t>
            </a:r>
            <a:r>
              <a:rPr sz="2850" b="0" spc="130" dirty="0">
                <a:latin typeface="Cambria"/>
                <a:cs typeface="Cambria"/>
              </a:rPr>
              <a:t> </a:t>
            </a:r>
            <a:r>
              <a:rPr sz="2850" b="0" spc="135" dirty="0">
                <a:latin typeface="Cambria"/>
                <a:cs typeface="Cambria"/>
              </a:rPr>
              <a:t>було</a:t>
            </a:r>
            <a:r>
              <a:rPr sz="2850" b="0" spc="130" dirty="0">
                <a:latin typeface="Cambria"/>
                <a:cs typeface="Cambria"/>
              </a:rPr>
              <a:t> </a:t>
            </a:r>
            <a:r>
              <a:rPr sz="2850" b="0" spc="185" dirty="0">
                <a:latin typeface="Cambria"/>
                <a:cs typeface="Cambria"/>
              </a:rPr>
              <a:t>витрачено</a:t>
            </a:r>
            <a:r>
              <a:rPr sz="2850" b="0" spc="130" dirty="0">
                <a:latin typeface="Cambria"/>
                <a:cs typeface="Cambria"/>
              </a:rPr>
              <a:t> </a:t>
            </a:r>
            <a:r>
              <a:rPr sz="2850" b="0" dirty="0">
                <a:latin typeface="Cambria"/>
                <a:cs typeface="Cambria"/>
              </a:rPr>
              <a:t>68,4</a:t>
            </a:r>
            <a:r>
              <a:rPr sz="2850" b="0" spc="130" dirty="0">
                <a:latin typeface="Cambria"/>
                <a:cs typeface="Cambria"/>
              </a:rPr>
              <a:t> </a:t>
            </a:r>
            <a:r>
              <a:rPr sz="2850" b="0" spc="145" dirty="0">
                <a:latin typeface="Cambria"/>
                <a:cs typeface="Cambria"/>
              </a:rPr>
              <a:t>тис.</a:t>
            </a:r>
            <a:r>
              <a:rPr sz="2850" b="0" spc="130" dirty="0">
                <a:latin typeface="Cambria"/>
                <a:cs typeface="Cambria"/>
              </a:rPr>
              <a:t> </a:t>
            </a:r>
            <a:r>
              <a:rPr sz="2850" b="0" spc="140" dirty="0">
                <a:latin typeface="Cambria"/>
                <a:cs typeface="Cambria"/>
              </a:rPr>
              <a:t>грн</a:t>
            </a:r>
            <a:r>
              <a:rPr sz="2850" b="0" spc="130" dirty="0">
                <a:latin typeface="Cambria"/>
                <a:cs typeface="Cambria"/>
              </a:rPr>
              <a:t> </a:t>
            </a:r>
            <a:r>
              <a:rPr sz="2850" b="0" spc="-10" dirty="0">
                <a:latin typeface="Cambria"/>
                <a:cs typeface="Cambria"/>
              </a:rPr>
              <a:t>(42,8%). </a:t>
            </a:r>
            <a:r>
              <a:rPr sz="2850" b="0" spc="180" dirty="0">
                <a:latin typeface="Cambria"/>
                <a:cs typeface="Cambria"/>
              </a:rPr>
              <a:t>Станом</a:t>
            </a:r>
            <a:r>
              <a:rPr sz="2850" b="0" spc="135" dirty="0">
                <a:latin typeface="Cambria"/>
                <a:cs typeface="Cambria"/>
              </a:rPr>
              <a:t> </a:t>
            </a:r>
            <a:r>
              <a:rPr sz="2850" b="0" spc="235" dirty="0">
                <a:latin typeface="Cambria"/>
                <a:cs typeface="Cambria"/>
              </a:rPr>
              <a:t>на</a:t>
            </a:r>
            <a:r>
              <a:rPr sz="2850" b="0" spc="135" dirty="0">
                <a:latin typeface="Cambria"/>
                <a:cs typeface="Cambria"/>
              </a:rPr>
              <a:t> </a:t>
            </a:r>
            <a:r>
              <a:rPr sz="2850" b="0" dirty="0">
                <a:latin typeface="Cambria"/>
                <a:cs typeface="Cambria"/>
              </a:rPr>
              <a:t>31.12.2023</a:t>
            </a:r>
            <a:r>
              <a:rPr sz="2850" b="0" spc="135" dirty="0">
                <a:latin typeface="Cambria"/>
                <a:cs typeface="Cambria"/>
              </a:rPr>
              <a:t> </a:t>
            </a:r>
            <a:r>
              <a:rPr sz="2850" b="0" spc="235" dirty="0">
                <a:latin typeface="Cambria"/>
                <a:cs typeface="Cambria"/>
              </a:rPr>
              <a:t>на</a:t>
            </a:r>
            <a:r>
              <a:rPr sz="2850" b="0" spc="135" dirty="0">
                <a:latin typeface="Cambria"/>
                <a:cs typeface="Cambria"/>
              </a:rPr>
              <a:t> </a:t>
            </a:r>
            <a:r>
              <a:rPr sz="2850" b="0" spc="155" dirty="0">
                <a:latin typeface="Cambria"/>
                <a:cs typeface="Cambria"/>
              </a:rPr>
              <a:t>обслуговуванні</a:t>
            </a:r>
            <a:r>
              <a:rPr sz="2850" b="0" spc="135" dirty="0">
                <a:latin typeface="Cambria"/>
                <a:cs typeface="Cambria"/>
              </a:rPr>
              <a:t> </a:t>
            </a:r>
            <a:r>
              <a:rPr sz="2850" b="0" spc="190" dirty="0">
                <a:latin typeface="Cambria"/>
                <a:cs typeface="Cambria"/>
              </a:rPr>
              <a:t>в</a:t>
            </a:r>
            <a:r>
              <a:rPr sz="2850" b="0" spc="140" dirty="0">
                <a:latin typeface="Cambria"/>
                <a:cs typeface="Cambria"/>
              </a:rPr>
              <a:t> </a:t>
            </a:r>
            <a:r>
              <a:rPr sz="2850" b="0" dirty="0">
                <a:latin typeface="Cambria"/>
                <a:cs typeface="Cambria"/>
              </a:rPr>
              <a:t>7</a:t>
            </a:r>
            <a:r>
              <a:rPr sz="2850" b="0" spc="135" dirty="0">
                <a:latin typeface="Cambria"/>
                <a:cs typeface="Cambria"/>
              </a:rPr>
              <a:t> відділеннях </a:t>
            </a:r>
            <a:r>
              <a:rPr sz="2850" b="0" spc="140" dirty="0">
                <a:latin typeface="Cambria"/>
                <a:cs typeface="Cambria"/>
              </a:rPr>
              <a:t>Територіального</a:t>
            </a:r>
            <a:r>
              <a:rPr sz="2850" b="0" spc="125" dirty="0">
                <a:latin typeface="Cambria"/>
                <a:cs typeface="Cambria"/>
              </a:rPr>
              <a:t> </a:t>
            </a:r>
            <a:r>
              <a:rPr sz="2850" b="0" spc="170" dirty="0">
                <a:latin typeface="Cambria"/>
                <a:cs typeface="Cambria"/>
              </a:rPr>
              <a:t>центру</a:t>
            </a:r>
            <a:r>
              <a:rPr sz="2850" b="0" spc="130" dirty="0">
                <a:latin typeface="Cambria"/>
                <a:cs typeface="Cambria"/>
              </a:rPr>
              <a:t> </a:t>
            </a:r>
            <a:r>
              <a:rPr sz="2850" b="0" spc="160" dirty="0">
                <a:latin typeface="Cambria"/>
                <a:cs typeface="Cambria"/>
              </a:rPr>
              <a:t>соціального</a:t>
            </a:r>
            <a:r>
              <a:rPr sz="2850" b="0" spc="130" dirty="0">
                <a:latin typeface="Cambria"/>
                <a:cs typeface="Cambria"/>
              </a:rPr>
              <a:t> </a:t>
            </a:r>
            <a:r>
              <a:rPr sz="2850" b="0" spc="140" dirty="0">
                <a:latin typeface="Cambria"/>
                <a:cs typeface="Cambria"/>
              </a:rPr>
              <a:t>обслуговування Подільського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190" dirty="0">
                <a:latin typeface="Cambria"/>
                <a:cs typeface="Cambria"/>
              </a:rPr>
              <a:t>району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204" dirty="0">
                <a:latin typeface="Cambria"/>
                <a:cs typeface="Cambria"/>
              </a:rPr>
              <a:t>м.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165" dirty="0">
                <a:latin typeface="Cambria"/>
                <a:cs typeface="Cambria"/>
              </a:rPr>
              <a:t>Києва</a:t>
            </a:r>
            <a:r>
              <a:rPr sz="2850" b="0" spc="120" dirty="0">
                <a:latin typeface="Cambria"/>
                <a:cs typeface="Cambria"/>
              </a:rPr>
              <a:t> </a:t>
            </a:r>
            <a:r>
              <a:rPr sz="2850" b="0" spc="155" dirty="0">
                <a:latin typeface="Cambria"/>
                <a:cs typeface="Cambria"/>
              </a:rPr>
              <a:t>перебувало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-20" dirty="0">
                <a:latin typeface="Cambria"/>
                <a:cs typeface="Cambria"/>
              </a:rPr>
              <a:t>1534 </a:t>
            </a:r>
            <a:r>
              <a:rPr sz="2850" b="0" spc="190" dirty="0">
                <a:latin typeface="Cambria"/>
                <a:cs typeface="Cambria"/>
              </a:rPr>
              <a:t>одиноких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160" dirty="0">
                <a:latin typeface="Cambria"/>
                <a:cs typeface="Cambria"/>
              </a:rPr>
              <a:t>пенсіонерів,</a:t>
            </a:r>
            <a:r>
              <a:rPr sz="2850" b="0" spc="120" dirty="0">
                <a:latin typeface="Cambria"/>
                <a:cs typeface="Cambria"/>
              </a:rPr>
              <a:t> </a:t>
            </a:r>
            <a:r>
              <a:rPr sz="2850" b="0" spc="150" dirty="0">
                <a:latin typeface="Cambria"/>
                <a:cs typeface="Cambria"/>
              </a:rPr>
              <a:t>інвалідів,</a:t>
            </a:r>
            <a:r>
              <a:rPr sz="2850" b="0" spc="120" dirty="0">
                <a:latin typeface="Cambria"/>
                <a:cs typeface="Cambria"/>
              </a:rPr>
              <a:t> </a:t>
            </a:r>
            <a:r>
              <a:rPr sz="2850" b="0" dirty="0">
                <a:latin typeface="Cambria"/>
                <a:cs typeface="Cambria"/>
              </a:rPr>
              <a:t>8</a:t>
            </a:r>
            <a:r>
              <a:rPr sz="2850" b="0" spc="120" dirty="0">
                <a:latin typeface="Cambria"/>
                <a:cs typeface="Cambria"/>
              </a:rPr>
              <a:t> </a:t>
            </a:r>
            <a:r>
              <a:rPr sz="2850" b="0" spc="90" dirty="0">
                <a:latin typeface="Cambria"/>
                <a:cs typeface="Cambria"/>
              </a:rPr>
              <a:t>дітей-</a:t>
            </a:r>
            <a:r>
              <a:rPr sz="2850" b="0" spc="155" dirty="0">
                <a:latin typeface="Cambria"/>
                <a:cs typeface="Cambria"/>
              </a:rPr>
              <a:t>інвалідів</a:t>
            </a:r>
            <a:r>
              <a:rPr sz="2850" b="0" spc="120" dirty="0">
                <a:latin typeface="Cambria"/>
                <a:cs typeface="Cambria"/>
              </a:rPr>
              <a:t> та </a:t>
            </a:r>
            <a:r>
              <a:rPr sz="2850" b="0" spc="254" dirty="0">
                <a:latin typeface="Cambria"/>
                <a:cs typeface="Cambria"/>
              </a:rPr>
              <a:t>інших</a:t>
            </a:r>
            <a:r>
              <a:rPr sz="2850" b="0" spc="120" dirty="0">
                <a:latin typeface="Cambria"/>
                <a:cs typeface="Cambria"/>
              </a:rPr>
              <a:t> </a:t>
            </a:r>
            <a:r>
              <a:rPr sz="2850" b="0" spc="140" dirty="0">
                <a:latin typeface="Cambria"/>
                <a:cs typeface="Cambria"/>
              </a:rPr>
              <a:t>громадян</a:t>
            </a:r>
            <a:r>
              <a:rPr sz="2850" b="0" spc="125" dirty="0">
                <a:latin typeface="Cambria"/>
                <a:cs typeface="Cambria"/>
              </a:rPr>
              <a:t> </a:t>
            </a:r>
            <a:r>
              <a:rPr sz="2850" b="0" spc="165" dirty="0">
                <a:latin typeface="Cambria"/>
                <a:cs typeface="Cambria"/>
              </a:rPr>
              <a:t>похилого</a:t>
            </a:r>
            <a:r>
              <a:rPr sz="2850" b="0" spc="125" dirty="0">
                <a:latin typeface="Cambria"/>
                <a:cs typeface="Cambria"/>
              </a:rPr>
              <a:t> </a:t>
            </a:r>
            <a:r>
              <a:rPr sz="2850" b="0" spc="150" dirty="0">
                <a:latin typeface="Cambria"/>
                <a:cs typeface="Cambria"/>
              </a:rPr>
              <a:t>віку.</a:t>
            </a:r>
            <a:r>
              <a:rPr sz="2850" b="0" spc="125" dirty="0">
                <a:latin typeface="Cambria"/>
                <a:cs typeface="Cambria"/>
              </a:rPr>
              <a:t> </a:t>
            </a:r>
            <a:r>
              <a:rPr sz="2850" b="0" spc="150" dirty="0">
                <a:latin typeface="Cambria"/>
                <a:cs typeface="Cambria"/>
              </a:rPr>
              <a:t>Кількість</a:t>
            </a:r>
            <a:r>
              <a:rPr sz="2850" b="0" spc="125" dirty="0">
                <a:latin typeface="Cambria"/>
                <a:cs typeface="Cambria"/>
              </a:rPr>
              <a:t> </a:t>
            </a:r>
            <a:r>
              <a:rPr sz="2850" b="0" spc="175" dirty="0">
                <a:latin typeface="Cambria"/>
                <a:cs typeface="Cambria"/>
              </a:rPr>
              <a:t>отримувачів </a:t>
            </a:r>
            <a:r>
              <a:rPr sz="2850" b="0" spc="145" dirty="0">
                <a:latin typeface="Cambria"/>
                <a:cs typeface="Cambria"/>
              </a:rPr>
              <a:t>послуг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190" dirty="0">
                <a:latin typeface="Cambria"/>
                <a:cs typeface="Cambria"/>
              </a:rPr>
              <a:t>в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175" dirty="0">
                <a:latin typeface="Cambria"/>
                <a:cs typeface="Cambria"/>
              </a:rPr>
              <a:t>порівнянні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75" dirty="0">
                <a:latin typeface="Cambria"/>
                <a:cs typeface="Cambria"/>
              </a:rPr>
              <a:t>з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160" dirty="0">
                <a:latin typeface="Cambria"/>
                <a:cs typeface="Cambria"/>
              </a:rPr>
              <a:t>січнем-</a:t>
            </a:r>
            <a:r>
              <a:rPr sz="2850" b="0" spc="145" dirty="0">
                <a:latin typeface="Cambria"/>
                <a:cs typeface="Cambria"/>
              </a:rPr>
              <a:t>груднем</a:t>
            </a:r>
            <a:r>
              <a:rPr sz="2850" b="0" spc="120" dirty="0">
                <a:latin typeface="Cambria"/>
                <a:cs typeface="Cambria"/>
              </a:rPr>
              <a:t> </a:t>
            </a:r>
            <a:r>
              <a:rPr sz="2850" b="0" dirty="0">
                <a:latin typeface="Cambria"/>
                <a:cs typeface="Cambria"/>
              </a:rPr>
              <a:t>2022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150" dirty="0">
                <a:latin typeface="Cambria"/>
                <a:cs typeface="Cambria"/>
              </a:rPr>
              <a:t>року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-10" dirty="0">
                <a:latin typeface="Cambria"/>
                <a:cs typeface="Cambria"/>
              </a:rPr>
              <a:t>(1492 </a:t>
            </a:r>
            <a:r>
              <a:rPr sz="2850" b="0" spc="95" dirty="0">
                <a:latin typeface="Cambria"/>
                <a:cs typeface="Cambria"/>
              </a:rPr>
              <a:t>особи)</a:t>
            </a:r>
            <a:r>
              <a:rPr sz="2850" b="0" spc="110" dirty="0">
                <a:latin typeface="Cambria"/>
                <a:cs typeface="Cambria"/>
              </a:rPr>
              <a:t> </a:t>
            </a:r>
            <a:r>
              <a:rPr sz="2850" b="0" spc="185" dirty="0">
                <a:latin typeface="Cambria"/>
                <a:cs typeface="Cambria"/>
              </a:rPr>
              <a:t>збільшилась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235" dirty="0">
                <a:latin typeface="Cambria"/>
                <a:cs typeface="Cambria"/>
              </a:rPr>
              <a:t>на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dirty="0">
                <a:latin typeface="Cambria"/>
                <a:cs typeface="Cambria"/>
              </a:rPr>
              <a:t>42</a:t>
            </a:r>
            <a:r>
              <a:rPr sz="2850" b="0" spc="114" dirty="0">
                <a:latin typeface="Cambria"/>
                <a:cs typeface="Cambria"/>
              </a:rPr>
              <a:t> </a:t>
            </a:r>
            <a:r>
              <a:rPr sz="2850" b="0" spc="125" dirty="0">
                <a:latin typeface="Cambria"/>
                <a:cs typeface="Cambria"/>
              </a:rPr>
              <a:t>особи.</a:t>
            </a:r>
            <a:endParaRPr sz="2850">
              <a:latin typeface="Cambria"/>
              <a:cs typeface="Cambri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7683" y="4339293"/>
            <a:ext cx="123825" cy="1238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7683" y="5748993"/>
            <a:ext cx="123825" cy="1238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7683" y="6453843"/>
            <a:ext cx="123825" cy="1238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7683" y="7158693"/>
            <a:ext cx="123825" cy="123824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46728" y="1195223"/>
            <a:ext cx="898207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420" dirty="0"/>
              <a:t>СОЦІАЛЬНИЙ</a:t>
            </a:r>
            <a:r>
              <a:rPr sz="4000" spc="-1764" dirty="0"/>
              <a:t> </a:t>
            </a:r>
            <a:r>
              <a:rPr sz="4000" spc="285" dirty="0"/>
              <a:t>ЗАХИСТ</a:t>
            </a:r>
            <a:r>
              <a:rPr sz="4000" spc="-1764" dirty="0"/>
              <a:t> </a:t>
            </a:r>
            <a:r>
              <a:rPr sz="4000" spc="310" dirty="0"/>
              <a:t>НАСЕЛЕННЯ</a:t>
            </a:r>
            <a:endParaRPr sz="4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2517140"/>
            <a:chOff x="0" y="0"/>
            <a:chExt cx="18288000" cy="2517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200316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8288000" cy="2517140"/>
            </a:xfrm>
            <a:custGeom>
              <a:avLst/>
              <a:gdLst/>
              <a:ahLst/>
              <a:cxnLst/>
              <a:rect l="l" t="t" r="r" b="b"/>
              <a:pathLst>
                <a:path w="18288000" h="2517140">
                  <a:moveTo>
                    <a:pt x="0" y="0"/>
                  </a:moveTo>
                  <a:lnTo>
                    <a:pt x="18287998" y="0"/>
                  </a:lnTo>
                  <a:lnTo>
                    <a:pt x="18287998" y="2516683"/>
                  </a:lnTo>
                  <a:lnTo>
                    <a:pt x="0" y="2516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3C2E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441326" y="3550095"/>
            <a:ext cx="4955540" cy="4752975"/>
          </a:xfrm>
          <a:custGeom>
            <a:avLst/>
            <a:gdLst/>
            <a:ahLst/>
            <a:cxnLst/>
            <a:rect l="l" t="t" r="r" b="b"/>
            <a:pathLst>
              <a:path w="4955540" h="4752975">
                <a:moveTo>
                  <a:pt x="4469522" y="4752551"/>
                </a:moveTo>
                <a:lnTo>
                  <a:pt x="485774" y="4752551"/>
                </a:lnTo>
                <a:lnTo>
                  <a:pt x="438991" y="4750328"/>
                </a:lnTo>
                <a:lnTo>
                  <a:pt x="393466" y="4743792"/>
                </a:lnTo>
                <a:lnTo>
                  <a:pt x="349402" y="4733148"/>
                </a:lnTo>
                <a:lnTo>
                  <a:pt x="307004" y="4718600"/>
                </a:lnTo>
                <a:lnTo>
                  <a:pt x="266475" y="4700351"/>
                </a:lnTo>
                <a:lnTo>
                  <a:pt x="228018" y="4678604"/>
                </a:lnTo>
                <a:lnTo>
                  <a:pt x="191838" y="4653563"/>
                </a:lnTo>
                <a:lnTo>
                  <a:pt x="158137" y="4625432"/>
                </a:lnTo>
                <a:lnTo>
                  <a:pt x="127119" y="4594414"/>
                </a:lnTo>
                <a:lnTo>
                  <a:pt x="98988" y="4560713"/>
                </a:lnTo>
                <a:lnTo>
                  <a:pt x="73947" y="4524533"/>
                </a:lnTo>
                <a:lnTo>
                  <a:pt x="52200" y="4486076"/>
                </a:lnTo>
                <a:lnTo>
                  <a:pt x="33951" y="4445547"/>
                </a:lnTo>
                <a:lnTo>
                  <a:pt x="19402" y="4403149"/>
                </a:lnTo>
                <a:lnTo>
                  <a:pt x="8759" y="4359085"/>
                </a:lnTo>
                <a:lnTo>
                  <a:pt x="2223" y="4313560"/>
                </a:lnTo>
                <a:lnTo>
                  <a:pt x="0" y="4266776"/>
                </a:lnTo>
                <a:lnTo>
                  <a:pt x="0" y="485774"/>
                </a:lnTo>
                <a:lnTo>
                  <a:pt x="2223" y="438991"/>
                </a:lnTo>
                <a:lnTo>
                  <a:pt x="8759" y="393466"/>
                </a:lnTo>
                <a:lnTo>
                  <a:pt x="19402" y="349402"/>
                </a:lnTo>
                <a:lnTo>
                  <a:pt x="33951" y="307004"/>
                </a:lnTo>
                <a:lnTo>
                  <a:pt x="52200" y="266475"/>
                </a:lnTo>
                <a:lnTo>
                  <a:pt x="73947" y="228018"/>
                </a:lnTo>
                <a:lnTo>
                  <a:pt x="98988" y="191838"/>
                </a:lnTo>
                <a:lnTo>
                  <a:pt x="127119" y="158137"/>
                </a:lnTo>
                <a:lnTo>
                  <a:pt x="158137" y="127119"/>
                </a:lnTo>
                <a:lnTo>
                  <a:pt x="191838" y="98988"/>
                </a:lnTo>
                <a:lnTo>
                  <a:pt x="228018" y="73947"/>
                </a:lnTo>
                <a:lnTo>
                  <a:pt x="266475" y="52200"/>
                </a:lnTo>
                <a:lnTo>
                  <a:pt x="307004" y="33951"/>
                </a:lnTo>
                <a:lnTo>
                  <a:pt x="349402" y="19402"/>
                </a:lnTo>
                <a:lnTo>
                  <a:pt x="393466" y="8759"/>
                </a:lnTo>
                <a:lnTo>
                  <a:pt x="438991" y="2223"/>
                </a:lnTo>
                <a:lnTo>
                  <a:pt x="485774" y="0"/>
                </a:lnTo>
                <a:lnTo>
                  <a:pt x="4469522" y="0"/>
                </a:lnTo>
                <a:lnTo>
                  <a:pt x="4516306" y="2223"/>
                </a:lnTo>
                <a:lnTo>
                  <a:pt x="4561831" y="8759"/>
                </a:lnTo>
                <a:lnTo>
                  <a:pt x="4605894" y="19402"/>
                </a:lnTo>
                <a:lnTo>
                  <a:pt x="4648292" y="33951"/>
                </a:lnTo>
                <a:lnTo>
                  <a:pt x="4688821" y="52200"/>
                </a:lnTo>
                <a:lnTo>
                  <a:pt x="4727278" y="73947"/>
                </a:lnTo>
                <a:lnTo>
                  <a:pt x="4763459" y="98988"/>
                </a:lnTo>
                <a:lnTo>
                  <a:pt x="4797160" y="127119"/>
                </a:lnTo>
                <a:lnTo>
                  <a:pt x="4828178" y="158137"/>
                </a:lnTo>
                <a:lnTo>
                  <a:pt x="4856309" y="191838"/>
                </a:lnTo>
                <a:lnTo>
                  <a:pt x="4881350" y="228018"/>
                </a:lnTo>
                <a:lnTo>
                  <a:pt x="4903097" y="266475"/>
                </a:lnTo>
                <a:lnTo>
                  <a:pt x="4921346" y="307004"/>
                </a:lnTo>
                <a:lnTo>
                  <a:pt x="4935894" y="349402"/>
                </a:lnTo>
                <a:lnTo>
                  <a:pt x="4946538" y="393466"/>
                </a:lnTo>
                <a:lnTo>
                  <a:pt x="4953074" y="438991"/>
                </a:lnTo>
                <a:lnTo>
                  <a:pt x="4955297" y="485774"/>
                </a:lnTo>
                <a:lnTo>
                  <a:pt x="4955297" y="4266776"/>
                </a:lnTo>
                <a:lnTo>
                  <a:pt x="4953074" y="4313560"/>
                </a:lnTo>
                <a:lnTo>
                  <a:pt x="4946538" y="4359085"/>
                </a:lnTo>
                <a:lnTo>
                  <a:pt x="4935894" y="4403149"/>
                </a:lnTo>
                <a:lnTo>
                  <a:pt x="4921346" y="4445547"/>
                </a:lnTo>
                <a:lnTo>
                  <a:pt x="4903097" y="4486076"/>
                </a:lnTo>
                <a:lnTo>
                  <a:pt x="4881350" y="4524533"/>
                </a:lnTo>
                <a:lnTo>
                  <a:pt x="4856309" y="4560713"/>
                </a:lnTo>
                <a:lnTo>
                  <a:pt x="4828178" y="4594414"/>
                </a:lnTo>
                <a:lnTo>
                  <a:pt x="4797160" y="4625432"/>
                </a:lnTo>
                <a:lnTo>
                  <a:pt x="4763459" y="4653563"/>
                </a:lnTo>
                <a:lnTo>
                  <a:pt x="4727278" y="4678604"/>
                </a:lnTo>
                <a:lnTo>
                  <a:pt x="4688821" y="4700351"/>
                </a:lnTo>
                <a:lnTo>
                  <a:pt x="4648292" y="4718600"/>
                </a:lnTo>
                <a:lnTo>
                  <a:pt x="4605894" y="4733148"/>
                </a:lnTo>
                <a:lnTo>
                  <a:pt x="4561831" y="4743792"/>
                </a:lnTo>
                <a:lnTo>
                  <a:pt x="4516306" y="4750328"/>
                </a:lnTo>
                <a:lnTo>
                  <a:pt x="4469522" y="4752551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801995" y="2663656"/>
            <a:ext cx="4955540" cy="3263265"/>
          </a:xfrm>
          <a:custGeom>
            <a:avLst/>
            <a:gdLst/>
            <a:ahLst/>
            <a:cxnLst/>
            <a:rect l="l" t="t" r="r" b="b"/>
            <a:pathLst>
              <a:path w="4955540" h="3263265">
                <a:moveTo>
                  <a:pt x="4453752" y="3251199"/>
                </a:moveTo>
                <a:lnTo>
                  <a:pt x="484060" y="3251199"/>
                </a:lnTo>
                <a:lnTo>
                  <a:pt x="437442" y="3248983"/>
                </a:lnTo>
                <a:lnTo>
                  <a:pt x="392077" y="3242471"/>
                </a:lnTo>
                <a:lnTo>
                  <a:pt x="348170" y="3231864"/>
                </a:lnTo>
                <a:lnTo>
                  <a:pt x="305921" y="3217368"/>
                </a:lnTo>
                <a:lnTo>
                  <a:pt x="265535" y="3199183"/>
                </a:lnTo>
                <a:lnTo>
                  <a:pt x="227214" y="3177512"/>
                </a:lnTo>
                <a:lnTo>
                  <a:pt x="191161" y="3152560"/>
                </a:lnTo>
                <a:lnTo>
                  <a:pt x="157579" y="3124528"/>
                </a:lnTo>
                <a:lnTo>
                  <a:pt x="126670" y="3093620"/>
                </a:lnTo>
                <a:lnTo>
                  <a:pt x="98638" y="3060038"/>
                </a:lnTo>
                <a:lnTo>
                  <a:pt x="73686" y="3023985"/>
                </a:lnTo>
                <a:lnTo>
                  <a:pt x="52016" y="2985664"/>
                </a:lnTo>
                <a:lnTo>
                  <a:pt x="33831" y="2945277"/>
                </a:lnTo>
                <a:lnTo>
                  <a:pt x="19334" y="2903029"/>
                </a:lnTo>
                <a:lnTo>
                  <a:pt x="8728" y="2859121"/>
                </a:lnTo>
                <a:lnTo>
                  <a:pt x="2215" y="2813756"/>
                </a:lnTo>
                <a:lnTo>
                  <a:pt x="0" y="2767138"/>
                </a:lnTo>
                <a:lnTo>
                  <a:pt x="0" y="484060"/>
                </a:lnTo>
                <a:lnTo>
                  <a:pt x="2215" y="437442"/>
                </a:lnTo>
                <a:lnTo>
                  <a:pt x="8728" y="392077"/>
                </a:lnTo>
                <a:lnTo>
                  <a:pt x="19334" y="348169"/>
                </a:lnTo>
                <a:lnTo>
                  <a:pt x="33831" y="305921"/>
                </a:lnTo>
                <a:lnTo>
                  <a:pt x="52016" y="265535"/>
                </a:lnTo>
                <a:lnTo>
                  <a:pt x="73686" y="227214"/>
                </a:lnTo>
                <a:lnTo>
                  <a:pt x="98638" y="191161"/>
                </a:lnTo>
                <a:lnTo>
                  <a:pt x="126670" y="157578"/>
                </a:lnTo>
                <a:lnTo>
                  <a:pt x="157579" y="126670"/>
                </a:lnTo>
                <a:lnTo>
                  <a:pt x="191161" y="98638"/>
                </a:lnTo>
                <a:lnTo>
                  <a:pt x="227214" y="73686"/>
                </a:lnTo>
                <a:lnTo>
                  <a:pt x="265535" y="52016"/>
                </a:lnTo>
                <a:lnTo>
                  <a:pt x="305921" y="33831"/>
                </a:lnTo>
                <a:lnTo>
                  <a:pt x="348170" y="19334"/>
                </a:lnTo>
                <a:lnTo>
                  <a:pt x="392077" y="8727"/>
                </a:lnTo>
                <a:lnTo>
                  <a:pt x="437442" y="2215"/>
                </a:lnTo>
                <a:lnTo>
                  <a:pt x="484060" y="0"/>
                </a:lnTo>
                <a:lnTo>
                  <a:pt x="4453752" y="0"/>
                </a:lnTo>
                <a:lnTo>
                  <a:pt x="4500370" y="2215"/>
                </a:lnTo>
                <a:lnTo>
                  <a:pt x="4545735" y="8727"/>
                </a:lnTo>
                <a:lnTo>
                  <a:pt x="4589643" y="19334"/>
                </a:lnTo>
                <a:lnTo>
                  <a:pt x="4631891" y="33831"/>
                </a:lnTo>
                <a:lnTo>
                  <a:pt x="4672277" y="52016"/>
                </a:lnTo>
                <a:lnTo>
                  <a:pt x="4710598" y="73686"/>
                </a:lnTo>
                <a:lnTo>
                  <a:pt x="4746651" y="98638"/>
                </a:lnTo>
                <a:lnTo>
                  <a:pt x="4780233" y="126670"/>
                </a:lnTo>
                <a:lnTo>
                  <a:pt x="4811142" y="157578"/>
                </a:lnTo>
                <a:lnTo>
                  <a:pt x="4839174" y="191161"/>
                </a:lnTo>
                <a:lnTo>
                  <a:pt x="4864126" y="227214"/>
                </a:lnTo>
                <a:lnTo>
                  <a:pt x="4885796" y="265535"/>
                </a:lnTo>
                <a:lnTo>
                  <a:pt x="4903981" y="305921"/>
                </a:lnTo>
                <a:lnTo>
                  <a:pt x="4918478" y="348169"/>
                </a:lnTo>
                <a:lnTo>
                  <a:pt x="4929084" y="392077"/>
                </a:lnTo>
                <a:lnTo>
                  <a:pt x="4935597" y="437442"/>
                </a:lnTo>
                <a:lnTo>
                  <a:pt x="4937813" y="484060"/>
                </a:lnTo>
                <a:lnTo>
                  <a:pt x="4937813" y="2767138"/>
                </a:lnTo>
                <a:lnTo>
                  <a:pt x="4935597" y="2813756"/>
                </a:lnTo>
                <a:lnTo>
                  <a:pt x="4929084" y="2859121"/>
                </a:lnTo>
                <a:lnTo>
                  <a:pt x="4918478" y="2903029"/>
                </a:lnTo>
                <a:lnTo>
                  <a:pt x="4903981" y="2945277"/>
                </a:lnTo>
                <a:lnTo>
                  <a:pt x="4885796" y="2985664"/>
                </a:lnTo>
                <a:lnTo>
                  <a:pt x="4864126" y="3023985"/>
                </a:lnTo>
                <a:lnTo>
                  <a:pt x="4839174" y="3060038"/>
                </a:lnTo>
                <a:lnTo>
                  <a:pt x="4811142" y="3093620"/>
                </a:lnTo>
                <a:lnTo>
                  <a:pt x="4780233" y="3124528"/>
                </a:lnTo>
                <a:lnTo>
                  <a:pt x="4746651" y="3152560"/>
                </a:lnTo>
                <a:lnTo>
                  <a:pt x="4710598" y="3177512"/>
                </a:lnTo>
                <a:lnTo>
                  <a:pt x="4672277" y="3199183"/>
                </a:lnTo>
                <a:lnTo>
                  <a:pt x="4631891" y="3217368"/>
                </a:lnTo>
                <a:lnTo>
                  <a:pt x="4589643" y="3231864"/>
                </a:lnTo>
                <a:lnTo>
                  <a:pt x="4545735" y="3242471"/>
                </a:lnTo>
                <a:lnTo>
                  <a:pt x="4500370" y="3248983"/>
                </a:lnTo>
                <a:lnTo>
                  <a:pt x="4453752" y="3251199"/>
                </a:lnTo>
                <a:close/>
              </a:path>
            </a:pathLst>
          </a:custGeom>
          <a:solidFill>
            <a:srgbClr val="A08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801995" y="6554110"/>
            <a:ext cx="4955540" cy="3263265"/>
          </a:xfrm>
          <a:custGeom>
            <a:avLst/>
            <a:gdLst/>
            <a:ahLst/>
            <a:cxnLst/>
            <a:rect l="l" t="t" r="r" b="b"/>
            <a:pathLst>
              <a:path w="4955540" h="3263265">
                <a:moveTo>
                  <a:pt x="4453764" y="3251200"/>
                </a:moveTo>
                <a:lnTo>
                  <a:pt x="484048" y="3251200"/>
                </a:lnTo>
                <a:lnTo>
                  <a:pt x="437442" y="3248984"/>
                </a:lnTo>
                <a:lnTo>
                  <a:pt x="392077" y="3242472"/>
                </a:lnTo>
                <a:lnTo>
                  <a:pt x="348170" y="3231866"/>
                </a:lnTo>
                <a:lnTo>
                  <a:pt x="305921" y="3217369"/>
                </a:lnTo>
                <a:lnTo>
                  <a:pt x="265535" y="3199184"/>
                </a:lnTo>
                <a:lnTo>
                  <a:pt x="227214" y="3177514"/>
                </a:lnTo>
                <a:lnTo>
                  <a:pt x="191161" y="3152561"/>
                </a:lnTo>
                <a:lnTo>
                  <a:pt x="157579" y="3124529"/>
                </a:lnTo>
                <a:lnTo>
                  <a:pt x="126670" y="3093621"/>
                </a:lnTo>
                <a:lnTo>
                  <a:pt x="98638" y="3060039"/>
                </a:lnTo>
                <a:lnTo>
                  <a:pt x="73686" y="3023986"/>
                </a:lnTo>
                <a:lnTo>
                  <a:pt x="52016" y="2985665"/>
                </a:lnTo>
                <a:lnTo>
                  <a:pt x="33831" y="2945278"/>
                </a:lnTo>
                <a:lnTo>
                  <a:pt x="19334" y="2903030"/>
                </a:lnTo>
                <a:lnTo>
                  <a:pt x="8728" y="2859122"/>
                </a:lnTo>
                <a:lnTo>
                  <a:pt x="2215" y="2813758"/>
                </a:lnTo>
                <a:lnTo>
                  <a:pt x="0" y="2767139"/>
                </a:lnTo>
                <a:lnTo>
                  <a:pt x="0" y="484061"/>
                </a:lnTo>
                <a:lnTo>
                  <a:pt x="2215" y="437442"/>
                </a:lnTo>
                <a:lnTo>
                  <a:pt x="8728" y="392078"/>
                </a:lnTo>
                <a:lnTo>
                  <a:pt x="19334" y="348170"/>
                </a:lnTo>
                <a:lnTo>
                  <a:pt x="33831" y="305921"/>
                </a:lnTo>
                <a:lnTo>
                  <a:pt x="52016" y="265535"/>
                </a:lnTo>
                <a:lnTo>
                  <a:pt x="73686" y="227214"/>
                </a:lnTo>
                <a:lnTo>
                  <a:pt x="98638" y="191161"/>
                </a:lnTo>
                <a:lnTo>
                  <a:pt x="126670" y="157579"/>
                </a:lnTo>
                <a:lnTo>
                  <a:pt x="157579" y="126671"/>
                </a:lnTo>
                <a:lnTo>
                  <a:pt x="191161" y="98639"/>
                </a:lnTo>
                <a:lnTo>
                  <a:pt x="227214" y="73686"/>
                </a:lnTo>
                <a:lnTo>
                  <a:pt x="265535" y="52016"/>
                </a:lnTo>
                <a:lnTo>
                  <a:pt x="305921" y="33831"/>
                </a:lnTo>
                <a:lnTo>
                  <a:pt x="348170" y="19334"/>
                </a:lnTo>
                <a:lnTo>
                  <a:pt x="392077" y="8728"/>
                </a:lnTo>
                <a:lnTo>
                  <a:pt x="437442" y="2216"/>
                </a:lnTo>
                <a:lnTo>
                  <a:pt x="484060" y="0"/>
                </a:lnTo>
                <a:lnTo>
                  <a:pt x="4453752" y="0"/>
                </a:lnTo>
                <a:lnTo>
                  <a:pt x="4500370" y="2216"/>
                </a:lnTo>
                <a:lnTo>
                  <a:pt x="4545735" y="8728"/>
                </a:lnTo>
                <a:lnTo>
                  <a:pt x="4589643" y="19334"/>
                </a:lnTo>
                <a:lnTo>
                  <a:pt x="4631891" y="33831"/>
                </a:lnTo>
                <a:lnTo>
                  <a:pt x="4672277" y="52016"/>
                </a:lnTo>
                <a:lnTo>
                  <a:pt x="4710598" y="73686"/>
                </a:lnTo>
                <a:lnTo>
                  <a:pt x="4746651" y="98639"/>
                </a:lnTo>
                <a:lnTo>
                  <a:pt x="4780233" y="126671"/>
                </a:lnTo>
                <a:lnTo>
                  <a:pt x="4811142" y="157579"/>
                </a:lnTo>
                <a:lnTo>
                  <a:pt x="4839174" y="191161"/>
                </a:lnTo>
                <a:lnTo>
                  <a:pt x="4864126" y="227214"/>
                </a:lnTo>
                <a:lnTo>
                  <a:pt x="4885796" y="265535"/>
                </a:lnTo>
                <a:lnTo>
                  <a:pt x="4903981" y="305921"/>
                </a:lnTo>
                <a:lnTo>
                  <a:pt x="4918478" y="348170"/>
                </a:lnTo>
                <a:lnTo>
                  <a:pt x="4929084" y="392078"/>
                </a:lnTo>
                <a:lnTo>
                  <a:pt x="4935597" y="437442"/>
                </a:lnTo>
                <a:lnTo>
                  <a:pt x="4937813" y="484061"/>
                </a:lnTo>
                <a:lnTo>
                  <a:pt x="4937813" y="2767139"/>
                </a:lnTo>
                <a:lnTo>
                  <a:pt x="4935597" y="2813758"/>
                </a:lnTo>
                <a:lnTo>
                  <a:pt x="4929084" y="2859122"/>
                </a:lnTo>
                <a:lnTo>
                  <a:pt x="4918478" y="2903030"/>
                </a:lnTo>
                <a:lnTo>
                  <a:pt x="4903981" y="2945278"/>
                </a:lnTo>
                <a:lnTo>
                  <a:pt x="4885796" y="2985665"/>
                </a:lnTo>
                <a:lnTo>
                  <a:pt x="4864126" y="3023986"/>
                </a:lnTo>
                <a:lnTo>
                  <a:pt x="4839174" y="3060039"/>
                </a:lnTo>
                <a:lnTo>
                  <a:pt x="4811142" y="3093621"/>
                </a:lnTo>
                <a:lnTo>
                  <a:pt x="4780233" y="3124529"/>
                </a:lnTo>
                <a:lnTo>
                  <a:pt x="4746651" y="3152561"/>
                </a:lnTo>
                <a:lnTo>
                  <a:pt x="4710598" y="3177514"/>
                </a:lnTo>
                <a:lnTo>
                  <a:pt x="4672277" y="3199184"/>
                </a:lnTo>
                <a:lnTo>
                  <a:pt x="4631891" y="3217369"/>
                </a:lnTo>
                <a:lnTo>
                  <a:pt x="4589643" y="3231866"/>
                </a:lnTo>
                <a:lnTo>
                  <a:pt x="4545735" y="3242472"/>
                </a:lnTo>
                <a:lnTo>
                  <a:pt x="4500370" y="3248984"/>
                </a:lnTo>
                <a:lnTo>
                  <a:pt x="4453764" y="3251200"/>
                </a:lnTo>
                <a:close/>
              </a:path>
            </a:pathLst>
          </a:custGeom>
          <a:solidFill>
            <a:srgbClr val="A08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67229" y="3934307"/>
            <a:ext cx="4952999" cy="495299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984857" y="389455"/>
            <a:ext cx="12630150" cy="977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604000" algn="l"/>
              </a:tabLst>
            </a:pPr>
            <a:r>
              <a:rPr sz="6250" spc="1620" dirty="0">
                <a:latin typeface="Calibri"/>
                <a:cs typeface="Calibri"/>
              </a:rPr>
              <a:t>ЗАЙНЯТІСТ</a:t>
            </a:r>
            <a:r>
              <a:rPr sz="6250" spc="875" dirty="0">
                <a:latin typeface="Calibri"/>
                <a:cs typeface="Calibri"/>
              </a:rPr>
              <a:t>Ь</a:t>
            </a:r>
            <a:r>
              <a:rPr sz="6250" dirty="0">
                <a:latin typeface="Calibri"/>
                <a:cs typeface="Calibri"/>
              </a:rPr>
              <a:t>	</a:t>
            </a:r>
            <a:r>
              <a:rPr sz="6250" spc="1689" dirty="0">
                <a:latin typeface="Calibri"/>
                <a:cs typeface="Calibri"/>
              </a:rPr>
              <a:t>НАСЕЛЕНН</a:t>
            </a:r>
            <a:r>
              <a:rPr sz="6250" spc="944" dirty="0">
                <a:latin typeface="Calibri"/>
                <a:cs typeface="Calibri"/>
              </a:rPr>
              <a:t>Я</a:t>
            </a:r>
            <a:endParaRPr sz="6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4115" y="3881120"/>
            <a:ext cx="4288155" cy="386397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380"/>
              </a:spcBef>
            </a:pPr>
            <a:r>
              <a:rPr sz="1700" b="1" spc="400" dirty="0">
                <a:solidFill>
                  <a:srgbClr val="FFFFFF"/>
                </a:solidFill>
                <a:latin typeface="Courier New"/>
                <a:cs typeface="Courier New"/>
              </a:rPr>
              <a:t>СТАНОМ</a:t>
            </a:r>
            <a:r>
              <a:rPr sz="17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320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7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-160" dirty="0">
                <a:solidFill>
                  <a:srgbClr val="FFFFFF"/>
                </a:solidFill>
                <a:latin typeface="Tahoma"/>
                <a:cs typeface="Tahoma"/>
              </a:rPr>
              <a:t>31</a:t>
            </a:r>
            <a:r>
              <a:rPr sz="1700" b="1" spc="-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-13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700" b="1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-130" dirty="0">
                <a:solidFill>
                  <a:srgbClr val="FFFFFF"/>
                </a:solidFill>
                <a:latin typeface="Tahoma"/>
                <a:cs typeface="Tahoma"/>
              </a:rPr>
              <a:t>12</a:t>
            </a:r>
            <a:r>
              <a:rPr sz="1700" b="1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-13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700" b="1" spc="-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95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endParaRPr sz="1700">
              <a:latin typeface="Tahoma"/>
              <a:cs typeface="Tahoma"/>
            </a:endParaRPr>
          </a:p>
          <a:p>
            <a:pPr marL="12700" marR="386715">
              <a:lnSpc>
                <a:spcPct val="113999"/>
              </a:lnSpc>
            </a:pPr>
            <a:r>
              <a:rPr sz="1700" b="1" spc="270" dirty="0">
                <a:solidFill>
                  <a:srgbClr val="FFFFFF"/>
                </a:solidFill>
                <a:latin typeface="Courier New"/>
                <a:cs typeface="Courier New"/>
              </a:rPr>
              <a:t>ЧИСЕЛЬНІСТЬ</a:t>
            </a:r>
            <a:r>
              <a:rPr sz="1700" b="1" spc="-2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340" dirty="0">
                <a:solidFill>
                  <a:srgbClr val="FFFFFF"/>
                </a:solidFill>
                <a:latin typeface="Courier New"/>
                <a:cs typeface="Courier New"/>
              </a:rPr>
              <a:t>НЕЗАЙНЯТИХ </a:t>
            </a:r>
            <a:r>
              <a:rPr sz="1700" b="1" spc="395" dirty="0">
                <a:solidFill>
                  <a:srgbClr val="FFFFFF"/>
                </a:solidFill>
                <a:latin typeface="Courier New"/>
                <a:cs typeface="Courier New"/>
              </a:rPr>
              <a:t>ГРОМАДЯН</a:t>
            </a:r>
            <a:r>
              <a:rPr sz="17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370" dirty="0">
                <a:solidFill>
                  <a:srgbClr val="FFFFFF"/>
                </a:solidFill>
                <a:latin typeface="Courier New"/>
                <a:cs typeface="Courier New"/>
              </a:rPr>
              <a:t>СТАНОВИЛА</a:t>
            </a:r>
            <a:r>
              <a:rPr sz="17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Tahoma"/>
                <a:cs typeface="Tahoma"/>
              </a:rPr>
              <a:t>1276 </a:t>
            </a:r>
            <a:r>
              <a:rPr sz="1700" b="1" spc="145" dirty="0">
                <a:solidFill>
                  <a:srgbClr val="FFFFFF"/>
                </a:solidFill>
                <a:latin typeface="Courier New"/>
                <a:cs typeface="Courier New"/>
              </a:rPr>
              <a:t>ОСІБ</a:t>
            </a:r>
            <a:r>
              <a:rPr sz="1700" b="1" spc="145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1700" b="1" spc="3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80" dirty="0">
                <a:solidFill>
                  <a:srgbClr val="FFFFFF"/>
                </a:solidFill>
                <a:latin typeface="Courier New"/>
                <a:cs typeface="Courier New"/>
              </a:rPr>
              <a:t>З</a:t>
            </a:r>
            <a:r>
              <a:rPr sz="170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375" dirty="0">
                <a:solidFill>
                  <a:srgbClr val="FFFFFF"/>
                </a:solidFill>
                <a:latin typeface="Courier New"/>
                <a:cs typeface="Courier New"/>
              </a:rPr>
              <a:t>ЧИСЛА</a:t>
            </a:r>
            <a:r>
              <a:rPr sz="1700" b="1" spc="-204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254" dirty="0">
                <a:solidFill>
                  <a:srgbClr val="FFFFFF"/>
                </a:solidFill>
                <a:latin typeface="Courier New"/>
                <a:cs typeface="Courier New"/>
              </a:rPr>
              <a:t>БЕЗРОБІТНИХ</a:t>
            </a:r>
            <a:endParaRPr sz="1700">
              <a:latin typeface="Courier New"/>
              <a:cs typeface="Courier New"/>
            </a:endParaRPr>
          </a:p>
          <a:p>
            <a:pPr marL="12700" marR="304800">
              <a:lnSpc>
                <a:spcPct val="113999"/>
              </a:lnSpc>
            </a:pPr>
            <a:r>
              <a:rPr sz="1700" b="1" spc="360" dirty="0">
                <a:solidFill>
                  <a:srgbClr val="FFFFFF"/>
                </a:solidFill>
                <a:latin typeface="Courier New"/>
                <a:cs typeface="Courier New"/>
              </a:rPr>
              <a:t>ПРАЦЕВЛАШТОВАНІ</a:t>
            </a:r>
            <a:r>
              <a:rPr sz="170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spc="195" dirty="0">
                <a:solidFill>
                  <a:srgbClr val="FFFFFF"/>
                </a:solidFill>
                <a:latin typeface="Tahoma"/>
                <a:cs typeface="Tahoma"/>
              </a:rPr>
              <a:t>342</a:t>
            </a:r>
            <a:r>
              <a:rPr sz="1700" spc="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spc="140" dirty="0">
                <a:solidFill>
                  <a:srgbClr val="FFFFFF"/>
                </a:solidFill>
                <a:latin typeface="Lucida Sans Unicode"/>
                <a:cs typeface="Lucida Sans Unicode"/>
              </a:rPr>
              <a:t>ОСІБ</a:t>
            </a:r>
            <a:r>
              <a:rPr sz="1700" spc="140" dirty="0">
                <a:solidFill>
                  <a:srgbClr val="FFFFFF"/>
                </a:solidFill>
                <a:latin typeface="Tahoma"/>
                <a:cs typeface="Tahoma"/>
              </a:rPr>
              <a:t>. </a:t>
            </a:r>
            <a:r>
              <a:rPr sz="1700" spc="250" dirty="0">
                <a:solidFill>
                  <a:srgbClr val="FFFFFF"/>
                </a:solidFill>
                <a:latin typeface="Lucida Sans Unicode"/>
                <a:cs typeface="Lucida Sans Unicode"/>
              </a:rPr>
              <a:t>РІВЕНЬ</a:t>
            </a:r>
            <a:r>
              <a:rPr sz="1700" spc="3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195" dirty="0">
                <a:solidFill>
                  <a:srgbClr val="FFFFFF"/>
                </a:solidFill>
                <a:latin typeface="Lucida Sans Unicode"/>
                <a:cs typeface="Lucida Sans Unicode"/>
              </a:rPr>
              <a:t>ПРАЦЕВЛАШТУВАННЯ </a:t>
            </a:r>
            <a:r>
              <a:rPr sz="1700" spc="170" dirty="0">
                <a:solidFill>
                  <a:srgbClr val="FFFFFF"/>
                </a:solidFill>
                <a:latin typeface="Lucida Sans Unicode"/>
                <a:cs typeface="Lucida Sans Unicode"/>
              </a:rPr>
              <a:t>СТАНОВИТЬ</a:t>
            </a:r>
            <a:r>
              <a:rPr sz="1700" spc="3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204" dirty="0">
                <a:solidFill>
                  <a:srgbClr val="FFFFFF"/>
                </a:solidFill>
                <a:latin typeface="Tahoma"/>
                <a:cs typeface="Tahoma"/>
              </a:rPr>
              <a:t>26</a:t>
            </a:r>
            <a:r>
              <a:rPr sz="1700" spc="-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spc="-15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700" spc="-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spc="145" dirty="0">
                <a:solidFill>
                  <a:srgbClr val="FFFFFF"/>
                </a:solidFill>
                <a:latin typeface="Tahoma"/>
                <a:cs typeface="Tahoma"/>
              </a:rPr>
              <a:t>8</a:t>
            </a:r>
            <a:r>
              <a:rPr sz="1700" spc="-3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spc="45" dirty="0">
                <a:solidFill>
                  <a:srgbClr val="FFFFFF"/>
                </a:solidFill>
                <a:latin typeface="Tahoma"/>
                <a:cs typeface="Tahoma"/>
              </a:rPr>
              <a:t>%)</a:t>
            </a:r>
            <a:endParaRPr sz="1700">
              <a:latin typeface="Tahoma"/>
              <a:cs typeface="Tahoma"/>
            </a:endParaRPr>
          </a:p>
          <a:p>
            <a:pPr marL="12700" marR="5080">
              <a:lnSpc>
                <a:spcPct val="113999"/>
              </a:lnSpc>
            </a:pPr>
            <a:r>
              <a:rPr sz="1700" b="1" spc="440" dirty="0">
                <a:solidFill>
                  <a:srgbClr val="FFFFFF"/>
                </a:solidFill>
                <a:latin typeface="Courier New"/>
                <a:cs typeface="Courier New"/>
              </a:rPr>
              <a:t>УПРОДОВЖ</a:t>
            </a:r>
            <a:r>
              <a:rPr sz="1700" b="1" spc="-19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204" dirty="0">
                <a:solidFill>
                  <a:srgbClr val="FFFFFF"/>
                </a:solidFill>
                <a:latin typeface="Courier New"/>
                <a:cs typeface="Courier New"/>
              </a:rPr>
              <a:t>СІЧНЯ</a:t>
            </a:r>
            <a:r>
              <a:rPr sz="1700" b="1" spc="204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700" b="1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300" dirty="0">
                <a:solidFill>
                  <a:srgbClr val="FFFFFF"/>
                </a:solidFill>
                <a:latin typeface="Courier New"/>
                <a:cs typeface="Courier New"/>
              </a:rPr>
              <a:t>ГРУДНЯ</a:t>
            </a:r>
            <a:r>
              <a:rPr sz="1700" b="1" spc="-19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95" dirty="0">
                <a:solidFill>
                  <a:srgbClr val="FFFFFF"/>
                </a:solidFill>
                <a:latin typeface="Tahoma"/>
                <a:cs typeface="Tahoma"/>
              </a:rPr>
              <a:t>2023 </a:t>
            </a:r>
            <a:r>
              <a:rPr sz="1700" b="1" spc="310" dirty="0">
                <a:solidFill>
                  <a:srgbClr val="FFFFFF"/>
                </a:solidFill>
                <a:latin typeface="Courier New"/>
                <a:cs typeface="Courier New"/>
              </a:rPr>
              <a:t>РОКУ</a:t>
            </a:r>
            <a:r>
              <a:rPr sz="1700" b="1" spc="-2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300" dirty="0">
                <a:solidFill>
                  <a:srgbClr val="FFFFFF"/>
                </a:solidFill>
                <a:latin typeface="Courier New"/>
                <a:cs typeface="Courier New"/>
              </a:rPr>
              <a:t>ПЕРЕБУВАЛО</a:t>
            </a:r>
            <a:r>
              <a:rPr sz="17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320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7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245" dirty="0">
                <a:solidFill>
                  <a:srgbClr val="FFFFFF"/>
                </a:solidFill>
                <a:latin typeface="Courier New"/>
                <a:cs typeface="Courier New"/>
              </a:rPr>
              <a:t>ОБЛІКУ </a:t>
            </a:r>
            <a:r>
              <a:rPr sz="1700" b="1" spc="60" dirty="0">
                <a:solidFill>
                  <a:srgbClr val="FFFFFF"/>
                </a:solidFill>
                <a:latin typeface="Tahoma"/>
                <a:cs typeface="Tahoma"/>
              </a:rPr>
              <a:t>277</a:t>
            </a:r>
            <a:r>
              <a:rPr sz="1700" b="1" spc="3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155" dirty="0">
                <a:solidFill>
                  <a:srgbClr val="FFFFFF"/>
                </a:solidFill>
                <a:latin typeface="Courier New"/>
                <a:cs typeface="Courier New"/>
              </a:rPr>
              <a:t>ОСІБ</a:t>
            </a:r>
            <a:endParaRPr sz="1700">
              <a:latin typeface="Courier New"/>
              <a:cs typeface="Courier New"/>
            </a:endParaRPr>
          </a:p>
          <a:p>
            <a:pPr marL="12700" marR="234315">
              <a:lnSpc>
                <a:spcPct val="113999"/>
              </a:lnSpc>
            </a:pPr>
            <a:r>
              <a:rPr sz="1700" b="1" spc="400" dirty="0">
                <a:solidFill>
                  <a:srgbClr val="FFFFFF"/>
                </a:solidFill>
                <a:latin typeface="Courier New"/>
                <a:cs typeface="Courier New"/>
              </a:rPr>
              <a:t>НЕКОНКУРЕНТОСПРОМОЖНИХ </a:t>
            </a:r>
            <a:r>
              <a:rPr sz="1700" b="1" spc="320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70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350" dirty="0">
                <a:solidFill>
                  <a:srgbClr val="FFFFFF"/>
                </a:solidFill>
                <a:latin typeface="Courier New"/>
                <a:cs typeface="Courier New"/>
              </a:rPr>
              <a:t>РИНКУ</a:t>
            </a:r>
            <a:r>
              <a:rPr sz="17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215" dirty="0">
                <a:solidFill>
                  <a:srgbClr val="FFFFFF"/>
                </a:solidFill>
                <a:latin typeface="Courier New"/>
                <a:cs typeface="Courier New"/>
              </a:rPr>
              <a:t>ПРАЦІ</a:t>
            </a:r>
            <a:r>
              <a:rPr sz="1700" b="1" spc="21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700" b="1" spc="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320" dirty="0">
                <a:solidFill>
                  <a:srgbClr val="FFFFFF"/>
                </a:solidFill>
                <a:latin typeface="Courier New"/>
                <a:cs typeface="Courier New"/>
              </a:rPr>
              <a:t>БУЛО</a:t>
            </a:r>
            <a:endParaRPr sz="17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700" b="1" spc="405" dirty="0">
                <a:solidFill>
                  <a:srgbClr val="FFFFFF"/>
                </a:solidFill>
                <a:latin typeface="Courier New"/>
                <a:cs typeface="Courier New"/>
              </a:rPr>
              <a:t>ПРАЦЕВЛАШТОВАНО</a:t>
            </a:r>
            <a:r>
              <a:rPr sz="17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100" dirty="0">
                <a:solidFill>
                  <a:srgbClr val="FFFFFF"/>
                </a:solidFill>
                <a:latin typeface="Tahoma"/>
                <a:cs typeface="Tahoma"/>
              </a:rPr>
              <a:t>89</a:t>
            </a:r>
            <a:r>
              <a:rPr sz="1700" b="1" spc="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145" dirty="0">
                <a:solidFill>
                  <a:srgbClr val="FFFFFF"/>
                </a:solidFill>
                <a:latin typeface="Courier New"/>
                <a:cs typeface="Courier New"/>
              </a:rPr>
              <a:t>ОСІБ</a:t>
            </a:r>
            <a:r>
              <a:rPr sz="1700" b="1" spc="14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191121" y="3063536"/>
            <a:ext cx="4008120" cy="2463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80365">
              <a:lnSpc>
                <a:spcPct val="114300"/>
              </a:lnSpc>
              <a:spcBef>
                <a:spcPts val="95"/>
              </a:spcBef>
            </a:pPr>
            <a:r>
              <a:rPr sz="1750" b="1" spc="565" dirty="0">
                <a:solidFill>
                  <a:srgbClr val="FFFFFF"/>
                </a:solidFill>
                <a:latin typeface="Courier New"/>
                <a:cs typeface="Courier New"/>
              </a:rPr>
              <a:t>ОДНИМ</a:t>
            </a:r>
            <a:r>
              <a:rPr sz="17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-20" dirty="0">
                <a:solidFill>
                  <a:srgbClr val="FFFFFF"/>
                </a:solidFill>
                <a:latin typeface="Courier New"/>
                <a:cs typeface="Courier New"/>
              </a:rPr>
              <a:t>ІЗ</a:t>
            </a:r>
            <a:r>
              <a:rPr sz="1750" b="1" spc="-2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310" dirty="0">
                <a:solidFill>
                  <a:srgbClr val="FFFFFF"/>
                </a:solidFill>
                <a:latin typeface="Courier New"/>
                <a:cs typeface="Courier New"/>
              </a:rPr>
              <a:t>ПРІОРИТЕТНИХ </a:t>
            </a:r>
            <a:r>
              <a:rPr sz="1750" b="1" spc="345" dirty="0">
                <a:solidFill>
                  <a:srgbClr val="FFFFFF"/>
                </a:solidFill>
                <a:latin typeface="Courier New"/>
                <a:cs typeface="Courier New"/>
              </a:rPr>
              <a:t>НАПРЯМІВ</a:t>
            </a:r>
            <a:r>
              <a:rPr sz="1750" b="1" spc="-2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145" dirty="0">
                <a:solidFill>
                  <a:srgbClr val="FFFFFF"/>
                </a:solidFill>
                <a:latin typeface="Courier New"/>
                <a:cs typeface="Courier New"/>
              </a:rPr>
              <a:t>Є</a:t>
            </a:r>
            <a:r>
              <a:rPr sz="175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409" dirty="0">
                <a:solidFill>
                  <a:srgbClr val="FFFFFF"/>
                </a:solidFill>
                <a:latin typeface="Courier New"/>
                <a:cs typeface="Courier New"/>
              </a:rPr>
              <a:t>НАДАННЯ</a:t>
            </a:r>
            <a:endParaRPr sz="1750">
              <a:latin typeface="Courier New"/>
              <a:cs typeface="Courier New"/>
            </a:endParaRPr>
          </a:p>
          <a:p>
            <a:pPr marL="12700" marR="707390">
              <a:lnSpc>
                <a:spcPct val="114300"/>
              </a:lnSpc>
            </a:pPr>
            <a:r>
              <a:rPr sz="1750" b="1" spc="350" dirty="0">
                <a:solidFill>
                  <a:srgbClr val="FFFFFF"/>
                </a:solidFill>
                <a:latin typeface="Courier New"/>
                <a:cs typeface="Courier New"/>
              </a:rPr>
              <a:t>ПОСЛУГ</a:t>
            </a:r>
            <a:r>
              <a:rPr sz="1750" b="1" spc="-2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-20" dirty="0">
                <a:solidFill>
                  <a:srgbClr val="FFFFFF"/>
                </a:solidFill>
                <a:latin typeface="Courier New"/>
                <a:cs typeface="Courier New"/>
              </a:rPr>
              <a:t>ЗІ</a:t>
            </a:r>
            <a:r>
              <a:rPr sz="1750" b="1" spc="-2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390" dirty="0">
                <a:solidFill>
                  <a:srgbClr val="FFFFFF"/>
                </a:solidFill>
                <a:latin typeface="Courier New"/>
                <a:cs typeface="Courier New"/>
              </a:rPr>
              <a:t>СПРИЯННЯ</a:t>
            </a:r>
            <a:r>
              <a:rPr sz="1750" b="1" spc="-2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85" dirty="0">
                <a:solidFill>
                  <a:srgbClr val="FFFFFF"/>
                </a:solidFill>
                <a:latin typeface="Courier New"/>
                <a:cs typeface="Courier New"/>
              </a:rPr>
              <a:t>В </a:t>
            </a:r>
            <a:r>
              <a:rPr sz="1750" b="1" spc="365" dirty="0">
                <a:solidFill>
                  <a:srgbClr val="FFFFFF"/>
                </a:solidFill>
                <a:latin typeface="Courier New"/>
                <a:cs typeface="Courier New"/>
              </a:rPr>
              <a:t>ПРАЦЕВЛАШТУВАННІ</a:t>
            </a:r>
            <a:endParaRPr sz="1750">
              <a:latin typeface="Courier New"/>
              <a:cs typeface="Courier New"/>
            </a:endParaRPr>
          </a:p>
          <a:p>
            <a:pPr marL="12700" marR="5080">
              <a:lnSpc>
                <a:spcPct val="114300"/>
              </a:lnSpc>
            </a:pPr>
            <a:r>
              <a:rPr sz="1750" b="1" spc="370" dirty="0">
                <a:solidFill>
                  <a:srgbClr val="FFFFFF"/>
                </a:solidFill>
                <a:latin typeface="Courier New"/>
                <a:cs typeface="Courier New"/>
              </a:rPr>
              <a:t>ВНУТРІШНЬО</a:t>
            </a:r>
            <a:r>
              <a:rPr sz="175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375" dirty="0">
                <a:solidFill>
                  <a:srgbClr val="FFFFFF"/>
                </a:solidFill>
                <a:latin typeface="Courier New"/>
                <a:cs typeface="Courier New"/>
              </a:rPr>
              <a:t>ПЕРЕМІЩЕНИХ </a:t>
            </a:r>
            <a:r>
              <a:rPr sz="1750" b="1" spc="190" dirty="0">
                <a:solidFill>
                  <a:srgbClr val="FFFFFF"/>
                </a:solidFill>
                <a:latin typeface="Courier New"/>
                <a:cs typeface="Courier New"/>
              </a:rPr>
              <a:t>ОСІБ</a:t>
            </a:r>
            <a:r>
              <a:rPr sz="175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-200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1750" b="1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50" b="1" spc="365" dirty="0">
                <a:solidFill>
                  <a:srgbClr val="FFFFFF"/>
                </a:solidFill>
                <a:latin typeface="Courier New"/>
                <a:cs typeface="Courier New"/>
              </a:rPr>
              <a:t>БУЛО</a:t>
            </a:r>
            <a:r>
              <a:rPr sz="175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325" dirty="0">
                <a:solidFill>
                  <a:srgbClr val="FFFFFF"/>
                </a:solidFill>
                <a:latin typeface="Courier New"/>
                <a:cs typeface="Courier New"/>
              </a:rPr>
              <a:t>ЗАРЕЄСТРОВАНО </a:t>
            </a:r>
            <a:r>
              <a:rPr sz="1750" b="1" dirty="0">
                <a:latin typeface="Tahoma"/>
                <a:cs typeface="Tahoma"/>
              </a:rPr>
              <a:t>166</a:t>
            </a:r>
            <a:r>
              <a:rPr sz="1750" b="1" spc="340" dirty="0">
                <a:latin typeface="Tahoma"/>
                <a:cs typeface="Tahoma"/>
              </a:rPr>
              <a:t> </a:t>
            </a:r>
            <a:r>
              <a:rPr sz="1750" b="1" spc="285" dirty="0">
                <a:latin typeface="Courier New"/>
                <a:cs typeface="Courier New"/>
              </a:rPr>
              <a:t>БЕЗРОБІТНИХ</a:t>
            </a:r>
            <a:r>
              <a:rPr sz="1750" b="1" spc="-195" dirty="0">
                <a:latin typeface="Courier New"/>
                <a:cs typeface="Courier New"/>
              </a:rPr>
              <a:t> </a:t>
            </a:r>
            <a:r>
              <a:rPr sz="1750" b="1" spc="-20" dirty="0">
                <a:solidFill>
                  <a:srgbClr val="FFFFFF"/>
                </a:solidFill>
                <a:latin typeface="Courier New"/>
                <a:cs typeface="Courier New"/>
              </a:rPr>
              <a:t>ІЗ</a:t>
            </a:r>
            <a:r>
              <a:rPr sz="1750" b="1" spc="-19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390" dirty="0">
                <a:solidFill>
                  <a:srgbClr val="FFFFFF"/>
                </a:solidFill>
                <a:latin typeface="Courier New"/>
                <a:cs typeface="Courier New"/>
              </a:rPr>
              <a:t>ЧИСЛА </a:t>
            </a:r>
            <a:r>
              <a:rPr sz="1750" b="1" spc="285" dirty="0">
                <a:solidFill>
                  <a:srgbClr val="FFFFFF"/>
                </a:solidFill>
                <a:latin typeface="Courier New"/>
                <a:cs typeface="Courier New"/>
              </a:rPr>
              <a:t>ВПО</a:t>
            </a:r>
            <a:r>
              <a:rPr sz="1750" b="1" spc="285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321501" y="6654669"/>
            <a:ext cx="4017645" cy="307340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750" b="1" spc="380" dirty="0">
                <a:solidFill>
                  <a:srgbClr val="FFFFFF"/>
                </a:solidFill>
                <a:latin typeface="Courier New"/>
                <a:cs typeface="Courier New"/>
              </a:rPr>
              <a:t>ПРАЦЕВЛАШТОВАНІ</a:t>
            </a:r>
            <a:r>
              <a:rPr sz="175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120" dirty="0">
                <a:latin typeface="Tahoma"/>
                <a:cs typeface="Tahoma"/>
              </a:rPr>
              <a:t>48</a:t>
            </a:r>
            <a:r>
              <a:rPr sz="1750" b="1" spc="340" dirty="0">
                <a:latin typeface="Tahoma"/>
                <a:cs typeface="Tahoma"/>
              </a:rPr>
              <a:t> </a:t>
            </a:r>
            <a:r>
              <a:rPr sz="1750" b="1" spc="150" dirty="0">
                <a:latin typeface="Courier New"/>
                <a:cs typeface="Courier New"/>
              </a:rPr>
              <a:t>ОСІБ</a:t>
            </a:r>
            <a:r>
              <a:rPr sz="1750" b="1" spc="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endParaRPr sz="17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750" b="1" spc="455" dirty="0">
                <a:solidFill>
                  <a:srgbClr val="FFFFFF"/>
                </a:solidFill>
                <a:latin typeface="Courier New"/>
                <a:cs typeface="Courier New"/>
              </a:rPr>
              <a:t>ОТРИМАЛИ</a:t>
            </a:r>
            <a:endParaRPr sz="1750">
              <a:latin typeface="Courier New"/>
              <a:cs typeface="Courier New"/>
            </a:endParaRPr>
          </a:p>
          <a:p>
            <a:pPr marL="12700" marR="1174750">
              <a:lnSpc>
                <a:spcPct val="114300"/>
              </a:lnSpc>
            </a:pPr>
            <a:r>
              <a:rPr sz="1750" b="1" spc="320" dirty="0">
                <a:solidFill>
                  <a:srgbClr val="FFFFFF"/>
                </a:solidFill>
                <a:latin typeface="Courier New"/>
                <a:cs typeface="Courier New"/>
              </a:rPr>
              <a:t>ПРОФОРІЄНТАЦІЙНІ </a:t>
            </a:r>
            <a:r>
              <a:rPr sz="1750" b="1" spc="385" dirty="0">
                <a:solidFill>
                  <a:srgbClr val="FFFFFF"/>
                </a:solidFill>
                <a:latin typeface="Courier New"/>
                <a:cs typeface="Courier New"/>
              </a:rPr>
              <a:t>ПОСЛУГИ</a:t>
            </a:r>
            <a:r>
              <a:rPr sz="1750" b="1" spc="-2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dirty="0">
                <a:latin typeface="Tahoma"/>
                <a:cs typeface="Tahoma"/>
              </a:rPr>
              <a:t>145</a:t>
            </a:r>
            <a:r>
              <a:rPr sz="1750" b="1" spc="325" dirty="0">
                <a:latin typeface="Tahoma"/>
                <a:cs typeface="Tahoma"/>
              </a:rPr>
              <a:t> </a:t>
            </a:r>
            <a:r>
              <a:rPr sz="1750" b="1" spc="150" dirty="0">
                <a:latin typeface="Courier New"/>
                <a:cs typeface="Courier New"/>
              </a:rPr>
              <a:t>ОСІБ</a:t>
            </a:r>
            <a:r>
              <a:rPr sz="1750" b="1" spc="15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750">
              <a:latin typeface="Tahoma"/>
              <a:cs typeface="Tahoma"/>
            </a:endParaRPr>
          </a:p>
          <a:p>
            <a:pPr marL="12700" marR="243840">
              <a:lnSpc>
                <a:spcPct val="114300"/>
              </a:lnSpc>
            </a:pPr>
            <a:r>
              <a:rPr sz="1750" b="1" spc="315" dirty="0">
                <a:solidFill>
                  <a:srgbClr val="FFFFFF"/>
                </a:solidFill>
                <a:latin typeface="Courier New"/>
                <a:cs typeface="Courier New"/>
              </a:rPr>
              <a:t>СПЕЦІАЛІСТАМИ</a:t>
            </a:r>
            <a:r>
              <a:rPr sz="17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425" dirty="0">
                <a:solidFill>
                  <a:srgbClr val="FFFFFF"/>
                </a:solidFill>
                <a:latin typeface="Courier New"/>
                <a:cs typeface="Courier New"/>
              </a:rPr>
              <a:t>СЛУЖБИ </a:t>
            </a:r>
            <a:r>
              <a:rPr sz="1750" b="1" spc="300" dirty="0">
                <a:solidFill>
                  <a:srgbClr val="FFFFFF"/>
                </a:solidFill>
                <a:latin typeface="Courier New"/>
                <a:cs typeface="Courier New"/>
              </a:rPr>
              <a:t>ЗАЙНЯТОСТІ</a:t>
            </a:r>
            <a:r>
              <a:rPr sz="175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440" dirty="0">
                <a:solidFill>
                  <a:srgbClr val="FFFFFF"/>
                </a:solidFill>
                <a:latin typeface="Courier New"/>
                <a:cs typeface="Courier New"/>
              </a:rPr>
              <a:t>НАДАНО</a:t>
            </a:r>
            <a:r>
              <a:rPr sz="175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175" dirty="0">
                <a:latin typeface="Tahoma"/>
                <a:cs typeface="Tahoma"/>
              </a:rPr>
              <a:t>3060 </a:t>
            </a:r>
            <a:r>
              <a:rPr sz="1750" b="1" spc="310" dirty="0">
                <a:latin typeface="Courier New"/>
                <a:cs typeface="Courier New"/>
              </a:rPr>
              <a:t>ПОСЛУГ</a:t>
            </a:r>
            <a:r>
              <a:rPr sz="1750" b="1" spc="31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750" b="1" spc="3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50" b="1" spc="-20" dirty="0">
                <a:solidFill>
                  <a:srgbClr val="FFFFFF"/>
                </a:solidFill>
                <a:latin typeface="Courier New"/>
                <a:cs typeface="Courier New"/>
              </a:rPr>
              <a:t>ІЗ</a:t>
            </a:r>
            <a:r>
              <a:rPr sz="1750" b="1" spc="-2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310" dirty="0">
                <a:solidFill>
                  <a:srgbClr val="FFFFFF"/>
                </a:solidFill>
                <a:latin typeface="Courier New"/>
                <a:cs typeface="Courier New"/>
              </a:rPr>
              <a:t>НИХ</a:t>
            </a:r>
            <a:r>
              <a:rPr sz="1750" b="1" spc="310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r>
              <a:rPr sz="1750" b="1" spc="3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50" b="1" spc="50" dirty="0">
                <a:latin typeface="Tahoma"/>
                <a:cs typeface="Tahoma"/>
              </a:rPr>
              <a:t>1492</a:t>
            </a:r>
            <a:r>
              <a:rPr sz="1750" b="1" spc="325" dirty="0">
                <a:latin typeface="Tahoma"/>
                <a:cs typeface="Tahoma"/>
              </a:rPr>
              <a:t> </a:t>
            </a:r>
            <a:r>
              <a:rPr sz="1750" b="1" spc="-44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endParaRPr sz="1750">
              <a:latin typeface="Tahoma"/>
              <a:cs typeface="Tahoma"/>
            </a:endParaRPr>
          </a:p>
          <a:p>
            <a:pPr marL="12700" marR="136525" algn="just">
              <a:lnSpc>
                <a:spcPct val="114300"/>
              </a:lnSpc>
            </a:pPr>
            <a:r>
              <a:rPr sz="1750" b="1" spc="370" dirty="0">
                <a:solidFill>
                  <a:srgbClr val="FFFFFF"/>
                </a:solidFill>
                <a:latin typeface="Courier New"/>
                <a:cs typeface="Courier New"/>
              </a:rPr>
              <a:t>ПРОФІНФОРМАЦІЙНІ</a:t>
            </a:r>
            <a:r>
              <a:rPr sz="1750" b="1" spc="37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750" b="1" spc="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50" b="1" dirty="0">
                <a:latin typeface="Tahoma"/>
                <a:cs typeface="Tahoma"/>
              </a:rPr>
              <a:t>153</a:t>
            </a:r>
            <a:r>
              <a:rPr sz="1750" b="1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1750" b="1" spc="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50" b="1" spc="-44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750" b="1" spc="3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50" b="1" spc="345" dirty="0">
                <a:solidFill>
                  <a:srgbClr val="FFFFFF"/>
                </a:solidFill>
                <a:latin typeface="Courier New"/>
                <a:cs typeface="Courier New"/>
              </a:rPr>
              <a:t>ПРОФКОНСУЛЬТАЦІЙНІ</a:t>
            </a:r>
            <a:r>
              <a:rPr sz="1750" b="1" spc="34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750" b="1" spc="4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50" b="1" spc="395" dirty="0">
                <a:solidFill>
                  <a:srgbClr val="FFFFFF"/>
                </a:solidFill>
                <a:latin typeface="Courier New"/>
                <a:cs typeface="Courier New"/>
              </a:rPr>
              <a:t>ПО </a:t>
            </a:r>
            <a:r>
              <a:rPr sz="1750" b="1" spc="360" dirty="0">
                <a:solidFill>
                  <a:srgbClr val="FFFFFF"/>
                </a:solidFill>
                <a:latin typeface="Courier New"/>
                <a:cs typeface="Courier New"/>
              </a:rPr>
              <a:t>ПРОФВІДБОРУ</a:t>
            </a:r>
            <a:r>
              <a:rPr sz="1750" b="1" spc="-204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-39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750" b="1" spc="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50" b="1" dirty="0">
                <a:latin typeface="Tahoma"/>
                <a:cs typeface="Tahoma"/>
              </a:rPr>
              <a:t>37</a:t>
            </a:r>
            <a:r>
              <a:rPr sz="1750" b="1" spc="-295" dirty="0">
                <a:latin typeface="Tahoma"/>
                <a:cs typeface="Tahoma"/>
              </a:rPr>
              <a:t> </a:t>
            </a:r>
            <a:r>
              <a:rPr sz="1750" b="1" spc="-5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7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14015" marR="5080" indent="2442210">
              <a:lnSpc>
                <a:spcPct val="113599"/>
              </a:lnSpc>
              <a:spcBef>
                <a:spcPts val="100"/>
              </a:spcBef>
              <a:tabLst>
                <a:tab pos="4332605" algn="l"/>
              </a:tabLst>
            </a:pPr>
            <a:r>
              <a:rPr sz="5500" spc="1350" dirty="0">
                <a:latin typeface="Calibri"/>
                <a:cs typeface="Calibri"/>
              </a:rPr>
              <a:t>БУДІВНИЦТВ</a:t>
            </a:r>
            <a:r>
              <a:rPr sz="5500" spc="690" dirty="0">
                <a:latin typeface="Calibri"/>
                <a:cs typeface="Calibri"/>
              </a:rPr>
              <a:t>О</a:t>
            </a:r>
            <a:r>
              <a:rPr sz="5500" spc="1290" dirty="0">
                <a:latin typeface="Calibri"/>
                <a:cs typeface="Calibri"/>
              </a:rPr>
              <a:t> </a:t>
            </a:r>
            <a:r>
              <a:rPr sz="5500" spc="1470" dirty="0">
                <a:latin typeface="Calibri"/>
                <a:cs typeface="Calibri"/>
              </a:rPr>
              <a:t>Т</a:t>
            </a:r>
            <a:r>
              <a:rPr sz="5500" spc="810" dirty="0">
                <a:latin typeface="Calibri"/>
                <a:cs typeface="Calibri"/>
              </a:rPr>
              <a:t>А</a:t>
            </a:r>
            <a:r>
              <a:rPr sz="5500" dirty="0">
                <a:latin typeface="Calibri"/>
                <a:cs typeface="Calibri"/>
              </a:rPr>
              <a:t>	</a:t>
            </a:r>
            <a:r>
              <a:rPr sz="5500" spc="1430" dirty="0">
                <a:latin typeface="Calibri"/>
                <a:cs typeface="Calibri"/>
              </a:rPr>
              <a:t>РЕКОНСТРУКЦІ</a:t>
            </a:r>
            <a:r>
              <a:rPr sz="5500" spc="770" dirty="0">
                <a:latin typeface="Calibri"/>
                <a:cs typeface="Calibri"/>
              </a:rPr>
              <a:t>Я</a:t>
            </a:r>
            <a:endParaRPr sz="5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3190"/>
            <a:chOff x="0" y="0"/>
            <a:chExt cx="18288000" cy="10283190"/>
          </a:xfrm>
        </p:grpSpPr>
        <p:sp>
          <p:nvSpPr>
            <p:cNvPr id="3" name="object 3"/>
            <p:cNvSpPr/>
            <p:nvPr/>
          </p:nvSpPr>
          <p:spPr>
            <a:xfrm>
              <a:off x="0" y="11"/>
              <a:ext cx="18288000" cy="10281920"/>
            </a:xfrm>
            <a:custGeom>
              <a:avLst/>
              <a:gdLst/>
              <a:ahLst/>
              <a:cxnLst/>
              <a:rect l="l" t="t" r="r" b="b"/>
              <a:pathLst>
                <a:path w="18288000" h="10281920">
                  <a:moveTo>
                    <a:pt x="18287988" y="1028700"/>
                  </a:moveTo>
                  <a:lnTo>
                    <a:pt x="5315877" y="1028700"/>
                  </a:lnTo>
                  <a:lnTo>
                    <a:pt x="5315877" y="0"/>
                  </a:lnTo>
                  <a:lnTo>
                    <a:pt x="0" y="0"/>
                  </a:lnTo>
                  <a:lnTo>
                    <a:pt x="0" y="10281298"/>
                  </a:lnTo>
                  <a:lnTo>
                    <a:pt x="5315877" y="10281298"/>
                  </a:lnTo>
                  <a:lnTo>
                    <a:pt x="5315877" y="3794925"/>
                  </a:lnTo>
                  <a:lnTo>
                    <a:pt x="18287988" y="3794925"/>
                  </a:lnTo>
                  <a:lnTo>
                    <a:pt x="18287988" y="1028700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869" y="0"/>
              <a:ext cx="4983658" cy="49836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869" y="5143500"/>
              <a:ext cx="4980100" cy="513939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928489" y="4177235"/>
            <a:ext cx="12343765" cy="5492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18440" indent="78105">
              <a:lnSpc>
                <a:spcPct val="113900"/>
              </a:lnSpc>
              <a:spcBef>
                <a:spcPts val="95"/>
              </a:spcBef>
            </a:pPr>
            <a:r>
              <a:rPr sz="2250" b="1" spc="155" dirty="0">
                <a:solidFill>
                  <a:srgbClr val="334E53"/>
                </a:solidFill>
                <a:latin typeface="Cambria"/>
                <a:cs typeface="Cambria"/>
              </a:rPr>
              <a:t>Подільська</a:t>
            </a:r>
            <a:r>
              <a:rPr sz="2250" b="1" spc="16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65" dirty="0">
                <a:solidFill>
                  <a:srgbClr val="334E53"/>
                </a:solidFill>
                <a:latin typeface="Cambria"/>
                <a:cs typeface="Cambria"/>
              </a:rPr>
              <a:t>районна </a:t>
            </a:r>
            <a:r>
              <a:rPr sz="2250" b="1" spc="160" dirty="0">
                <a:solidFill>
                  <a:srgbClr val="334E53"/>
                </a:solidFill>
                <a:latin typeface="Cambria"/>
                <a:cs typeface="Cambria"/>
              </a:rPr>
              <a:t>в</a:t>
            </a:r>
            <a:r>
              <a:rPr sz="2250" b="1" spc="165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70" dirty="0">
                <a:solidFill>
                  <a:srgbClr val="334E53"/>
                </a:solidFill>
                <a:latin typeface="Cambria"/>
                <a:cs typeface="Cambria"/>
              </a:rPr>
              <a:t>місті</a:t>
            </a:r>
            <a:r>
              <a:rPr sz="2250" b="1" spc="16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35" dirty="0">
                <a:solidFill>
                  <a:srgbClr val="334E53"/>
                </a:solidFill>
                <a:latin typeface="Cambria"/>
                <a:cs typeface="Cambria"/>
              </a:rPr>
              <a:t>Києві</a:t>
            </a:r>
            <a:r>
              <a:rPr sz="2250" b="1" spc="165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75" dirty="0">
                <a:solidFill>
                  <a:srgbClr val="334E53"/>
                </a:solidFill>
                <a:latin typeface="Cambria"/>
                <a:cs typeface="Cambria"/>
              </a:rPr>
              <a:t>державна</a:t>
            </a:r>
            <a:r>
              <a:rPr sz="2250" b="1" spc="165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55" dirty="0">
                <a:solidFill>
                  <a:srgbClr val="334E53"/>
                </a:solidFill>
                <a:latin typeface="Cambria"/>
                <a:cs typeface="Cambria"/>
              </a:rPr>
              <a:t>адміністрація</a:t>
            </a:r>
            <a:r>
              <a:rPr sz="2250" b="1" spc="165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45" dirty="0">
                <a:solidFill>
                  <a:srgbClr val="334E53"/>
                </a:solidFill>
                <a:latin typeface="Cambria"/>
                <a:cs typeface="Cambria"/>
              </a:rPr>
              <a:t>проводить</a:t>
            </a:r>
            <a:r>
              <a:rPr sz="2250" b="1" spc="16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14" dirty="0">
                <a:solidFill>
                  <a:srgbClr val="334E53"/>
                </a:solidFill>
                <a:latin typeface="Cambria"/>
                <a:cs typeface="Cambria"/>
              </a:rPr>
              <a:t>роботу </a:t>
            </a:r>
            <a:r>
              <a:rPr sz="2250" b="1" spc="155" dirty="0">
                <a:solidFill>
                  <a:srgbClr val="334E53"/>
                </a:solidFill>
                <a:latin typeface="Cambria"/>
                <a:cs typeface="Cambria"/>
              </a:rPr>
              <a:t>по</a:t>
            </a:r>
            <a:r>
              <a:rPr sz="2250" b="1" spc="14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75" dirty="0">
                <a:solidFill>
                  <a:srgbClr val="334E53"/>
                </a:solidFill>
                <a:latin typeface="Cambria"/>
                <a:cs typeface="Cambria"/>
              </a:rPr>
              <a:t>забезпеченню</a:t>
            </a:r>
            <a:r>
              <a:rPr sz="2250" b="1" spc="15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30" dirty="0">
                <a:solidFill>
                  <a:srgbClr val="334E53"/>
                </a:solidFill>
                <a:latin typeface="Cambria"/>
                <a:cs typeface="Cambria"/>
              </a:rPr>
              <a:t>об’єктів</a:t>
            </a:r>
            <a:r>
              <a:rPr sz="2250" b="1" spc="155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50" dirty="0">
                <a:solidFill>
                  <a:srgbClr val="334E53"/>
                </a:solidFill>
                <a:latin typeface="Cambria"/>
                <a:cs typeface="Cambria"/>
              </a:rPr>
              <a:t>будівництва </a:t>
            </a:r>
            <a:r>
              <a:rPr sz="2250" b="1" spc="155" dirty="0">
                <a:solidFill>
                  <a:srgbClr val="334E53"/>
                </a:solidFill>
                <a:latin typeface="Cambria"/>
                <a:cs typeface="Cambria"/>
              </a:rPr>
              <a:t>району</a:t>
            </a:r>
            <a:r>
              <a:rPr sz="2250" b="1" spc="15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60" dirty="0">
                <a:solidFill>
                  <a:srgbClr val="334E53"/>
                </a:solidFill>
                <a:latin typeface="Cambria"/>
                <a:cs typeface="Cambria"/>
              </a:rPr>
              <a:t>дозвільною</a:t>
            </a:r>
            <a:r>
              <a:rPr sz="2250" b="1" spc="15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40" dirty="0">
                <a:solidFill>
                  <a:srgbClr val="334E53"/>
                </a:solidFill>
                <a:latin typeface="Cambria"/>
                <a:cs typeface="Cambria"/>
              </a:rPr>
              <a:t>та</a:t>
            </a:r>
            <a:r>
              <a:rPr sz="2250" b="1" spc="155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14" dirty="0">
                <a:solidFill>
                  <a:srgbClr val="334E53"/>
                </a:solidFill>
                <a:latin typeface="Cambria"/>
                <a:cs typeface="Cambria"/>
              </a:rPr>
              <a:t>проектно- </a:t>
            </a:r>
            <a:r>
              <a:rPr sz="2250" b="1" spc="180" dirty="0">
                <a:solidFill>
                  <a:srgbClr val="334E53"/>
                </a:solidFill>
                <a:latin typeface="Cambria"/>
                <a:cs typeface="Cambria"/>
              </a:rPr>
              <a:t>кошторисною</a:t>
            </a:r>
            <a:r>
              <a:rPr sz="2250" b="1" spc="14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70" dirty="0">
                <a:solidFill>
                  <a:srgbClr val="334E53"/>
                </a:solidFill>
                <a:latin typeface="Cambria"/>
                <a:cs typeface="Cambria"/>
              </a:rPr>
              <a:t>документацією,</a:t>
            </a:r>
            <a:r>
              <a:rPr sz="2250" b="1" spc="155" dirty="0">
                <a:solidFill>
                  <a:srgbClr val="334E53"/>
                </a:solidFill>
                <a:latin typeface="Cambria"/>
                <a:cs typeface="Cambria"/>
              </a:rPr>
              <a:t> по </a:t>
            </a:r>
            <a:r>
              <a:rPr sz="2250" b="1" spc="190" dirty="0">
                <a:solidFill>
                  <a:srgbClr val="334E53"/>
                </a:solidFill>
                <a:latin typeface="Cambria"/>
                <a:cs typeface="Cambria"/>
              </a:rPr>
              <a:t>виконанню</a:t>
            </a:r>
            <a:r>
              <a:rPr sz="2250" b="1" spc="155" dirty="0">
                <a:solidFill>
                  <a:srgbClr val="334E53"/>
                </a:solidFill>
                <a:latin typeface="Cambria"/>
                <a:cs typeface="Cambria"/>
              </a:rPr>
              <a:t> будівельних</a:t>
            </a:r>
            <a:r>
              <a:rPr sz="2250" b="1" spc="15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20" dirty="0">
                <a:solidFill>
                  <a:srgbClr val="334E53"/>
                </a:solidFill>
                <a:latin typeface="Cambria"/>
                <a:cs typeface="Cambria"/>
              </a:rPr>
              <a:t>робіт</a:t>
            </a:r>
            <a:r>
              <a:rPr sz="2250" b="1" spc="160" dirty="0">
                <a:solidFill>
                  <a:srgbClr val="334E53"/>
                </a:solidFill>
                <a:latin typeface="Cambria"/>
                <a:cs typeface="Cambria"/>
              </a:rPr>
              <a:t> </a:t>
            </a:r>
            <a:r>
              <a:rPr sz="2250" b="1" spc="150" dirty="0">
                <a:solidFill>
                  <a:srgbClr val="334E53"/>
                </a:solidFill>
                <a:latin typeface="Cambria"/>
                <a:cs typeface="Cambria"/>
              </a:rPr>
              <a:t>на </a:t>
            </a:r>
            <a:r>
              <a:rPr sz="2250" b="1" spc="155" dirty="0">
                <a:solidFill>
                  <a:srgbClr val="334E53"/>
                </a:solidFill>
                <a:latin typeface="Cambria"/>
                <a:cs typeface="Cambria"/>
              </a:rPr>
              <a:t>будівельних </a:t>
            </a:r>
            <a:r>
              <a:rPr sz="2250" b="1" spc="180" dirty="0">
                <a:solidFill>
                  <a:srgbClr val="334E53"/>
                </a:solidFill>
                <a:latin typeface="Cambria"/>
                <a:cs typeface="Cambria"/>
              </a:rPr>
              <a:t>майданчиках:</a:t>
            </a:r>
            <a:endParaRPr sz="225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34"/>
              </a:spcBef>
            </a:pPr>
            <a:endParaRPr sz="2250">
              <a:latin typeface="Cambria"/>
              <a:cs typeface="Cambria"/>
            </a:endParaRPr>
          </a:p>
          <a:p>
            <a:pPr marL="12700" marR="5080" indent="78105">
              <a:lnSpc>
                <a:spcPct val="113900"/>
              </a:lnSpc>
            </a:pPr>
            <a:r>
              <a:rPr sz="2250" dirty="0">
                <a:solidFill>
                  <a:srgbClr val="334E53"/>
                </a:solidFill>
                <a:latin typeface="Calibri"/>
                <a:cs typeface="Calibri"/>
              </a:rPr>
              <a:t>-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35" dirty="0">
                <a:solidFill>
                  <a:srgbClr val="334E53"/>
                </a:solidFill>
                <a:latin typeface="Calibri"/>
                <a:cs typeface="Calibri"/>
              </a:rPr>
              <a:t>По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10" dirty="0">
                <a:solidFill>
                  <a:srgbClr val="334E53"/>
                </a:solidFill>
                <a:latin typeface="Calibri"/>
                <a:cs typeface="Calibri"/>
              </a:rPr>
              <a:t>об’єкту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50" dirty="0">
                <a:solidFill>
                  <a:srgbClr val="334E53"/>
                </a:solidFill>
                <a:latin typeface="Calibri"/>
                <a:cs typeface="Calibri"/>
              </a:rPr>
              <a:t>«Реконструкція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20" dirty="0">
                <a:solidFill>
                  <a:srgbClr val="334E53"/>
                </a:solidFill>
                <a:latin typeface="Calibri"/>
                <a:cs typeface="Calibri"/>
              </a:rPr>
              <a:t>будівлі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90" dirty="0">
                <a:solidFill>
                  <a:srgbClr val="334E53"/>
                </a:solidFill>
                <a:latin typeface="Calibri"/>
                <a:cs typeface="Calibri"/>
              </a:rPr>
              <a:t>на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195" dirty="0">
                <a:solidFill>
                  <a:srgbClr val="334E53"/>
                </a:solidFill>
                <a:latin typeface="Calibri"/>
                <a:cs typeface="Calibri"/>
              </a:rPr>
              <a:t>пр.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20" dirty="0">
                <a:solidFill>
                  <a:srgbClr val="334E53"/>
                </a:solidFill>
                <a:latin typeface="Calibri"/>
                <a:cs typeface="Calibri"/>
              </a:rPr>
              <a:t>Правди,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125" dirty="0">
                <a:solidFill>
                  <a:srgbClr val="334E53"/>
                </a:solidFill>
                <a:latin typeface="Calibri"/>
                <a:cs typeface="Calibri"/>
              </a:rPr>
              <a:t>4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190" dirty="0">
                <a:solidFill>
                  <a:srgbClr val="334E53"/>
                </a:solidFill>
                <a:latin typeface="Calibri"/>
                <a:cs typeface="Calibri"/>
              </a:rPr>
              <a:t>для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60" dirty="0">
                <a:solidFill>
                  <a:srgbClr val="334E53"/>
                </a:solidFill>
                <a:latin typeface="Calibri"/>
                <a:cs typeface="Calibri"/>
              </a:rPr>
              <a:t>розміщення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75" dirty="0">
                <a:solidFill>
                  <a:srgbClr val="334E53"/>
                </a:solidFill>
                <a:latin typeface="Calibri"/>
                <a:cs typeface="Calibri"/>
              </a:rPr>
              <a:t>центру </a:t>
            </a:r>
            <a:r>
              <a:rPr sz="2250" spc="260" dirty="0">
                <a:solidFill>
                  <a:srgbClr val="334E53"/>
                </a:solidFill>
                <a:latin typeface="Calibri"/>
                <a:cs typeface="Calibri"/>
              </a:rPr>
              <a:t>комплексної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35" dirty="0">
                <a:solidFill>
                  <a:srgbClr val="334E53"/>
                </a:solidFill>
                <a:latin typeface="Calibri"/>
                <a:cs typeface="Calibri"/>
              </a:rPr>
              <a:t>реабілітації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190" dirty="0">
                <a:solidFill>
                  <a:srgbClr val="334E53"/>
                </a:solidFill>
                <a:latin typeface="Calibri"/>
                <a:cs typeface="Calibri"/>
              </a:rPr>
              <a:t>для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165" dirty="0">
                <a:solidFill>
                  <a:srgbClr val="334E53"/>
                </a:solidFill>
                <a:latin typeface="Calibri"/>
                <a:cs typeface="Calibri"/>
              </a:rPr>
              <a:t>осіб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160" dirty="0">
                <a:solidFill>
                  <a:srgbClr val="334E53"/>
                </a:solidFill>
                <a:latin typeface="Calibri"/>
                <a:cs typeface="Calibri"/>
              </a:rPr>
              <a:t>з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65" dirty="0">
                <a:solidFill>
                  <a:srgbClr val="334E53"/>
                </a:solidFill>
                <a:latin typeface="Calibri"/>
                <a:cs typeface="Calibri"/>
              </a:rPr>
              <a:t>інвалідність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70" dirty="0">
                <a:solidFill>
                  <a:srgbClr val="334E53"/>
                </a:solidFill>
                <a:latin typeface="Calibri"/>
                <a:cs typeface="Calibri"/>
              </a:rPr>
              <a:t>у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45" dirty="0">
                <a:solidFill>
                  <a:srgbClr val="334E53"/>
                </a:solidFill>
                <a:latin typeface="Calibri"/>
                <a:cs typeface="Calibri"/>
              </a:rPr>
              <a:t>Подільському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15" dirty="0">
                <a:solidFill>
                  <a:srgbClr val="334E53"/>
                </a:solidFill>
                <a:latin typeface="Calibri"/>
                <a:cs typeface="Calibri"/>
              </a:rPr>
              <a:t>районі»</a:t>
            </a:r>
            <a:r>
              <a:rPr sz="2250" spc="56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315" dirty="0">
                <a:solidFill>
                  <a:srgbClr val="334E53"/>
                </a:solidFill>
                <a:latin typeface="Calibri"/>
                <a:cs typeface="Calibri"/>
              </a:rPr>
              <a:t>тривають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29" dirty="0">
                <a:solidFill>
                  <a:srgbClr val="334E53"/>
                </a:solidFill>
                <a:latin typeface="Calibri"/>
                <a:cs typeface="Calibri"/>
              </a:rPr>
              <a:t>будівельні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195" dirty="0">
                <a:solidFill>
                  <a:srgbClr val="334E53"/>
                </a:solidFill>
                <a:latin typeface="Calibri"/>
                <a:cs typeface="Calibri"/>
              </a:rPr>
              <a:t>роботи.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125" dirty="0">
                <a:solidFill>
                  <a:srgbClr val="334E53"/>
                </a:solidFill>
                <a:latin typeface="Calibri"/>
                <a:cs typeface="Calibri"/>
              </a:rPr>
              <a:t>1149,750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35" dirty="0">
                <a:solidFill>
                  <a:srgbClr val="334E53"/>
                </a:solidFill>
                <a:latin typeface="Calibri"/>
                <a:cs typeface="Calibri"/>
              </a:rPr>
              <a:t>тис.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85" dirty="0">
                <a:solidFill>
                  <a:srgbClr val="334E53"/>
                </a:solidFill>
                <a:latin typeface="Calibri"/>
                <a:cs typeface="Calibri"/>
              </a:rPr>
              <a:t>грн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dirty="0">
                <a:solidFill>
                  <a:srgbClr val="334E53"/>
                </a:solidFill>
                <a:latin typeface="Calibri"/>
                <a:cs typeface="Calibri"/>
              </a:rPr>
              <a:t>–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50" dirty="0">
                <a:solidFill>
                  <a:srgbClr val="334E53"/>
                </a:solidFill>
                <a:latin typeface="Calibri"/>
                <a:cs typeface="Calibri"/>
              </a:rPr>
              <a:t>здійснення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75" dirty="0">
                <a:solidFill>
                  <a:srgbClr val="334E53"/>
                </a:solidFill>
                <a:latin typeface="Calibri"/>
                <a:cs typeface="Calibri"/>
              </a:rPr>
              <a:t>коригування </a:t>
            </a:r>
            <a:r>
              <a:rPr sz="2250" spc="260" dirty="0">
                <a:solidFill>
                  <a:srgbClr val="334E53"/>
                </a:solidFill>
                <a:latin typeface="Calibri"/>
                <a:cs typeface="Calibri"/>
              </a:rPr>
              <a:t>проєктної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35" dirty="0">
                <a:solidFill>
                  <a:srgbClr val="334E53"/>
                </a:solidFill>
                <a:latin typeface="Calibri"/>
                <a:cs typeface="Calibri"/>
              </a:rPr>
              <a:t>документації.</a:t>
            </a:r>
            <a:r>
              <a:rPr sz="2250" spc="15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70" dirty="0">
                <a:solidFill>
                  <a:srgbClr val="334E53"/>
                </a:solidFill>
                <a:latin typeface="Calibri"/>
                <a:cs typeface="Calibri"/>
              </a:rPr>
              <a:t>Отримано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320" dirty="0">
                <a:solidFill>
                  <a:srgbClr val="334E53"/>
                </a:solidFill>
                <a:latin typeface="Calibri"/>
                <a:cs typeface="Calibri"/>
              </a:rPr>
              <a:t>позитивний</a:t>
            </a:r>
            <a:r>
              <a:rPr sz="2250" spc="15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70" dirty="0">
                <a:solidFill>
                  <a:srgbClr val="334E53"/>
                </a:solidFill>
                <a:latin typeface="Calibri"/>
                <a:cs typeface="Calibri"/>
              </a:rPr>
              <a:t>висновок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65" dirty="0">
                <a:solidFill>
                  <a:srgbClr val="334E53"/>
                </a:solidFill>
                <a:latin typeface="Calibri"/>
                <a:cs typeface="Calibri"/>
              </a:rPr>
              <a:t>експертизи</a:t>
            </a:r>
            <a:r>
              <a:rPr sz="2250" spc="15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170" dirty="0">
                <a:solidFill>
                  <a:srgbClr val="334E53"/>
                </a:solidFill>
                <a:latin typeface="Calibri"/>
                <a:cs typeface="Calibri"/>
              </a:rPr>
              <a:t>від </a:t>
            </a:r>
            <a:r>
              <a:rPr sz="2250" spc="114" dirty="0">
                <a:solidFill>
                  <a:srgbClr val="334E53"/>
                </a:solidFill>
                <a:latin typeface="Calibri"/>
                <a:cs typeface="Calibri"/>
              </a:rPr>
              <a:t>21.03.2023</a:t>
            </a:r>
            <a:r>
              <a:rPr sz="2250" spc="15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dirty="0">
                <a:solidFill>
                  <a:srgbClr val="334E53"/>
                </a:solidFill>
                <a:latin typeface="Calibri"/>
                <a:cs typeface="Calibri"/>
              </a:rPr>
              <a:t>№</a:t>
            </a:r>
            <a:r>
              <a:rPr sz="2250" spc="15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80" dirty="0">
                <a:solidFill>
                  <a:srgbClr val="334E53"/>
                </a:solidFill>
                <a:latin typeface="Calibri"/>
                <a:cs typeface="Calibri"/>
              </a:rPr>
              <a:t>0029/1-</a:t>
            </a:r>
            <a:r>
              <a:rPr sz="2250" spc="120" dirty="0">
                <a:solidFill>
                  <a:srgbClr val="334E53"/>
                </a:solidFill>
                <a:latin typeface="Calibri"/>
                <a:cs typeface="Calibri"/>
              </a:rPr>
              <a:t>4299-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23/УЕГ/А.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90" dirty="0">
                <a:solidFill>
                  <a:srgbClr val="334E53"/>
                </a:solidFill>
                <a:latin typeface="Calibri"/>
                <a:cs typeface="Calibri"/>
              </a:rPr>
              <a:t>Кошторисна</a:t>
            </a:r>
            <a:r>
              <a:rPr sz="2250" spc="15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75" dirty="0">
                <a:solidFill>
                  <a:srgbClr val="334E53"/>
                </a:solidFill>
                <a:latin typeface="Calibri"/>
                <a:cs typeface="Calibri"/>
              </a:rPr>
              <a:t>вартість</a:t>
            </a:r>
            <a:r>
              <a:rPr sz="2250" spc="15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95" dirty="0">
                <a:solidFill>
                  <a:srgbClr val="334E53"/>
                </a:solidFill>
                <a:latin typeface="Calibri"/>
                <a:cs typeface="Calibri"/>
              </a:rPr>
              <a:t>становить</a:t>
            </a:r>
            <a:r>
              <a:rPr sz="2250" spc="15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210</a:t>
            </a:r>
            <a:r>
              <a:rPr sz="2250" spc="155" dirty="0">
                <a:solidFill>
                  <a:srgbClr val="334E53"/>
                </a:solidFill>
                <a:latin typeface="Calibri"/>
                <a:cs typeface="Calibri"/>
              </a:rPr>
              <a:t> 249,856тис. </a:t>
            </a:r>
            <a:r>
              <a:rPr sz="2250" spc="220" dirty="0">
                <a:solidFill>
                  <a:srgbClr val="334E53"/>
                </a:solidFill>
                <a:latin typeface="Calibri"/>
                <a:cs typeface="Calibri"/>
              </a:rPr>
              <a:t>грн.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40" dirty="0">
                <a:solidFill>
                  <a:srgbClr val="334E53"/>
                </a:solidFill>
                <a:latin typeface="Calibri"/>
                <a:cs typeface="Calibri"/>
              </a:rPr>
              <a:t>Розпорядженням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80" dirty="0">
                <a:solidFill>
                  <a:srgbClr val="334E53"/>
                </a:solidFill>
                <a:latin typeface="Calibri"/>
                <a:cs typeface="Calibri"/>
              </a:rPr>
              <a:t>Київської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45" dirty="0">
                <a:solidFill>
                  <a:srgbClr val="334E53"/>
                </a:solidFill>
                <a:latin typeface="Calibri"/>
                <a:cs typeface="Calibri"/>
              </a:rPr>
              <a:t>міської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54" dirty="0">
                <a:solidFill>
                  <a:srgbClr val="334E53"/>
                </a:solidFill>
                <a:latin typeface="Calibri"/>
                <a:cs typeface="Calibri"/>
              </a:rPr>
              <a:t>військової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50" dirty="0">
                <a:solidFill>
                  <a:srgbClr val="334E53"/>
                </a:solidFill>
                <a:latin typeface="Calibri"/>
                <a:cs typeface="Calibri"/>
              </a:rPr>
              <a:t>адміністрації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195" dirty="0">
                <a:solidFill>
                  <a:srgbClr val="334E53"/>
                </a:solidFill>
                <a:latin typeface="Calibri"/>
                <a:cs typeface="Calibri"/>
              </a:rPr>
              <a:t>від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114" dirty="0">
                <a:solidFill>
                  <a:srgbClr val="334E53"/>
                </a:solidFill>
                <a:latin typeface="Calibri"/>
                <a:cs typeface="Calibri"/>
              </a:rPr>
              <a:t>05.06.2023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-50" dirty="0">
                <a:solidFill>
                  <a:srgbClr val="334E53"/>
                </a:solidFill>
                <a:latin typeface="Calibri"/>
                <a:cs typeface="Calibri"/>
              </a:rPr>
              <a:t>№ 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329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180" dirty="0">
                <a:solidFill>
                  <a:srgbClr val="334E53"/>
                </a:solidFill>
                <a:latin typeface="Calibri"/>
                <a:cs typeface="Calibri"/>
              </a:rPr>
              <a:t>«Про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40" dirty="0">
                <a:solidFill>
                  <a:srgbClr val="334E53"/>
                </a:solidFill>
                <a:latin typeface="Calibri"/>
                <a:cs typeface="Calibri"/>
              </a:rPr>
              <a:t>перезатвердження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65" dirty="0">
                <a:solidFill>
                  <a:srgbClr val="334E53"/>
                </a:solidFill>
                <a:latin typeface="Calibri"/>
                <a:cs typeface="Calibri"/>
              </a:rPr>
              <a:t>проекту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50" dirty="0">
                <a:solidFill>
                  <a:srgbClr val="334E53"/>
                </a:solidFill>
                <a:latin typeface="Calibri"/>
                <a:cs typeface="Calibri"/>
              </a:rPr>
              <a:t>«Реконструкція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20" dirty="0">
                <a:solidFill>
                  <a:srgbClr val="334E53"/>
                </a:solidFill>
                <a:latin typeface="Calibri"/>
                <a:cs typeface="Calibri"/>
              </a:rPr>
              <a:t>будівлі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90" dirty="0">
                <a:solidFill>
                  <a:srgbClr val="334E53"/>
                </a:solidFill>
                <a:latin typeface="Calibri"/>
                <a:cs typeface="Calibri"/>
              </a:rPr>
              <a:t>на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60" dirty="0">
                <a:solidFill>
                  <a:srgbClr val="334E53"/>
                </a:solidFill>
                <a:latin typeface="Calibri"/>
                <a:cs typeface="Calibri"/>
              </a:rPr>
              <a:t>проспекті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10" dirty="0">
                <a:solidFill>
                  <a:srgbClr val="334E53"/>
                </a:solidFill>
                <a:latin typeface="Calibri"/>
                <a:cs typeface="Calibri"/>
              </a:rPr>
              <a:t>Правди, </a:t>
            </a:r>
            <a:r>
              <a:rPr sz="2250" spc="125" dirty="0">
                <a:solidFill>
                  <a:srgbClr val="334E53"/>
                </a:solidFill>
                <a:latin typeface="Calibri"/>
                <a:cs typeface="Calibri"/>
              </a:rPr>
              <a:t>4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190" dirty="0">
                <a:solidFill>
                  <a:srgbClr val="334E53"/>
                </a:solidFill>
                <a:latin typeface="Calibri"/>
                <a:cs typeface="Calibri"/>
              </a:rPr>
              <a:t>для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60" dirty="0">
                <a:solidFill>
                  <a:srgbClr val="334E53"/>
                </a:solidFill>
                <a:latin typeface="Calibri"/>
                <a:cs typeface="Calibri"/>
              </a:rPr>
              <a:t>розміщення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80" dirty="0">
                <a:solidFill>
                  <a:srgbClr val="334E53"/>
                </a:solidFill>
                <a:latin typeface="Calibri"/>
                <a:cs typeface="Calibri"/>
              </a:rPr>
              <a:t>Центру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60" dirty="0">
                <a:solidFill>
                  <a:srgbClr val="334E53"/>
                </a:solidFill>
                <a:latin typeface="Calibri"/>
                <a:cs typeface="Calibri"/>
              </a:rPr>
              <a:t>комплексної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35" dirty="0">
                <a:solidFill>
                  <a:srgbClr val="334E53"/>
                </a:solidFill>
                <a:latin typeface="Calibri"/>
                <a:cs typeface="Calibri"/>
              </a:rPr>
              <a:t>реабілітації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190" dirty="0">
                <a:solidFill>
                  <a:srgbClr val="334E53"/>
                </a:solidFill>
                <a:latin typeface="Calibri"/>
                <a:cs typeface="Calibri"/>
              </a:rPr>
              <a:t>для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165" dirty="0">
                <a:solidFill>
                  <a:srgbClr val="334E53"/>
                </a:solidFill>
                <a:latin typeface="Calibri"/>
                <a:cs typeface="Calibri"/>
              </a:rPr>
              <a:t>осіб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160" dirty="0">
                <a:solidFill>
                  <a:srgbClr val="334E53"/>
                </a:solidFill>
                <a:latin typeface="Calibri"/>
                <a:cs typeface="Calibri"/>
              </a:rPr>
              <a:t>з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70" dirty="0">
                <a:solidFill>
                  <a:srgbClr val="334E53"/>
                </a:solidFill>
                <a:latin typeface="Calibri"/>
                <a:cs typeface="Calibri"/>
              </a:rPr>
              <a:t>інвалідністю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25" dirty="0">
                <a:solidFill>
                  <a:srgbClr val="334E53"/>
                </a:solidFill>
                <a:latin typeface="Calibri"/>
                <a:cs typeface="Calibri"/>
              </a:rPr>
              <a:t>в </a:t>
            </a:r>
            <a:r>
              <a:rPr sz="2250" spc="245" dirty="0">
                <a:solidFill>
                  <a:srgbClr val="334E53"/>
                </a:solidFill>
                <a:latin typeface="Calibri"/>
                <a:cs typeface="Calibri"/>
              </a:rPr>
              <a:t>Подільському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25" dirty="0">
                <a:solidFill>
                  <a:srgbClr val="334E53"/>
                </a:solidFill>
                <a:latin typeface="Calibri"/>
                <a:cs typeface="Calibri"/>
              </a:rPr>
              <a:t>районі»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35" dirty="0">
                <a:solidFill>
                  <a:srgbClr val="334E53"/>
                </a:solidFill>
                <a:latin typeface="Calibri"/>
                <a:cs typeface="Calibri"/>
              </a:rPr>
              <a:t>затверджено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80" dirty="0">
                <a:solidFill>
                  <a:srgbClr val="334E53"/>
                </a:solidFill>
                <a:latin typeface="Calibri"/>
                <a:cs typeface="Calibri"/>
              </a:rPr>
              <a:t>даний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20" dirty="0">
                <a:solidFill>
                  <a:srgbClr val="334E53"/>
                </a:solidFill>
                <a:latin typeface="Calibri"/>
                <a:cs typeface="Calibri"/>
              </a:rPr>
              <a:t>проєкт.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92224" y="1228966"/>
            <a:ext cx="12404725" cy="18542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02260">
              <a:lnSpc>
                <a:spcPct val="113199"/>
              </a:lnSpc>
              <a:spcBef>
                <a:spcPts val="90"/>
              </a:spcBef>
              <a:tabLst>
                <a:tab pos="2133600" algn="l"/>
                <a:tab pos="10546715" algn="l"/>
              </a:tabLst>
            </a:pPr>
            <a:r>
              <a:rPr sz="2650" spc="515" dirty="0"/>
              <a:t>НА</a:t>
            </a:r>
            <a:r>
              <a:rPr sz="2650" spc="-325" dirty="0"/>
              <a:t> </a:t>
            </a:r>
            <a:r>
              <a:rPr sz="2650" spc="170" dirty="0">
                <a:latin typeface="Tahoma"/>
                <a:cs typeface="Tahoma"/>
              </a:rPr>
              <a:t>2023</a:t>
            </a:r>
            <a:r>
              <a:rPr sz="2650" dirty="0">
                <a:latin typeface="Tahoma"/>
                <a:cs typeface="Tahoma"/>
              </a:rPr>
              <a:t>	</a:t>
            </a:r>
            <a:r>
              <a:rPr sz="2650" spc="125" dirty="0"/>
              <a:t>РІК</a:t>
            </a:r>
            <a:r>
              <a:rPr sz="2650" spc="-310" dirty="0"/>
              <a:t> </a:t>
            </a:r>
            <a:r>
              <a:rPr sz="2650" spc="170" dirty="0"/>
              <a:t>У</a:t>
            </a:r>
            <a:r>
              <a:rPr sz="2650" spc="-310" dirty="0"/>
              <a:t> </a:t>
            </a:r>
            <a:r>
              <a:rPr sz="2650" spc="345" dirty="0"/>
              <a:t>РОЗДІЛІ</a:t>
            </a:r>
            <a:r>
              <a:rPr sz="2650" spc="-305" dirty="0"/>
              <a:t> </a:t>
            </a:r>
            <a:r>
              <a:rPr sz="2650" spc="540" dirty="0"/>
              <a:t>АСИГНУВАНЬ</a:t>
            </a:r>
            <a:r>
              <a:rPr sz="2650" spc="-310" dirty="0"/>
              <a:t> </a:t>
            </a:r>
            <a:r>
              <a:rPr sz="2650" spc="515" dirty="0"/>
              <a:t>НА</a:t>
            </a:r>
            <a:r>
              <a:rPr sz="2650" spc="-310" dirty="0"/>
              <a:t> </a:t>
            </a:r>
            <a:r>
              <a:rPr sz="2650" spc="545" dirty="0"/>
              <a:t>ФІНАНСУВАННЯ </a:t>
            </a:r>
            <a:r>
              <a:rPr sz="2650" spc="495" dirty="0"/>
              <a:t>КАПІТАЛЬНИХ</a:t>
            </a:r>
            <a:r>
              <a:rPr sz="2650" spc="-310" dirty="0"/>
              <a:t> </a:t>
            </a:r>
            <a:r>
              <a:rPr sz="2650" spc="530" dirty="0"/>
              <a:t>ВКЛАДЕНЬ</a:t>
            </a:r>
            <a:r>
              <a:rPr sz="2650" spc="-305" dirty="0"/>
              <a:t> </a:t>
            </a:r>
            <a:r>
              <a:rPr sz="2650" spc="455" dirty="0"/>
              <a:t>ПОДІЛЬСЬКІЙ</a:t>
            </a:r>
            <a:r>
              <a:rPr sz="2650" spc="-310" dirty="0"/>
              <a:t> </a:t>
            </a:r>
            <a:r>
              <a:rPr sz="2650" spc="590" dirty="0"/>
              <a:t>РАЙОННІЙ</a:t>
            </a:r>
            <a:r>
              <a:rPr sz="2650" spc="-305" dirty="0"/>
              <a:t> </a:t>
            </a:r>
            <a:r>
              <a:rPr sz="2650" spc="204" dirty="0"/>
              <a:t>В</a:t>
            </a:r>
            <a:r>
              <a:rPr sz="2650" spc="-305" dirty="0"/>
              <a:t> </a:t>
            </a:r>
            <a:r>
              <a:rPr sz="2650" spc="210" dirty="0"/>
              <a:t>МІСТІ </a:t>
            </a:r>
            <a:r>
              <a:rPr sz="2650" spc="395" dirty="0"/>
              <a:t>КИЄВІ</a:t>
            </a:r>
            <a:r>
              <a:rPr sz="2650" spc="-305" dirty="0"/>
              <a:t> </a:t>
            </a:r>
            <a:r>
              <a:rPr sz="2650" spc="545" dirty="0"/>
              <a:t>ДЕРЖАВНІЙ</a:t>
            </a:r>
            <a:r>
              <a:rPr sz="2650" spc="-300" dirty="0"/>
              <a:t> </a:t>
            </a:r>
            <a:r>
              <a:rPr sz="2650" spc="355" dirty="0"/>
              <a:t>АДМІНІСТРАЦІЇ</a:t>
            </a:r>
            <a:r>
              <a:rPr sz="2650" spc="-305" dirty="0"/>
              <a:t> </a:t>
            </a:r>
            <a:r>
              <a:rPr sz="2650" spc="530" dirty="0"/>
              <a:t>ВИДІЛЕНО</a:t>
            </a:r>
            <a:r>
              <a:rPr sz="2650" spc="-300" dirty="0"/>
              <a:t> </a:t>
            </a:r>
            <a:r>
              <a:rPr sz="2650" spc="-25" dirty="0">
                <a:latin typeface="Tahoma"/>
                <a:cs typeface="Tahoma"/>
              </a:rPr>
              <a:t>139</a:t>
            </a:r>
            <a:r>
              <a:rPr sz="2650" dirty="0">
                <a:latin typeface="Tahoma"/>
                <a:cs typeface="Tahoma"/>
              </a:rPr>
              <a:t>	</a:t>
            </a:r>
            <a:r>
              <a:rPr sz="2650" spc="-60" dirty="0">
                <a:latin typeface="Tahoma"/>
                <a:cs typeface="Tahoma"/>
              </a:rPr>
              <a:t>613</a:t>
            </a:r>
            <a:r>
              <a:rPr sz="2650" spc="-440" dirty="0">
                <a:latin typeface="Tahoma"/>
                <a:cs typeface="Tahoma"/>
              </a:rPr>
              <a:t> </a:t>
            </a:r>
            <a:r>
              <a:rPr sz="2650" spc="-190" dirty="0">
                <a:latin typeface="Tahoma"/>
                <a:cs typeface="Tahoma"/>
              </a:rPr>
              <a:t>,</a:t>
            </a:r>
            <a:r>
              <a:rPr sz="2650" spc="-434" dirty="0">
                <a:latin typeface="Tahoma"/>
                <a:cs typeface="Tahoma"/>
              </a:rPr>
              <a:t> </a:t>
            </a:r>
            <a:r>
              <a:rPr sz="2650" spc="195" dirty="0">
                <a:latin typeface="Tahoma"/>
                <a:cs typeface="Tahoma"/>
              </a:rPr>
              <a:t>468</a:t>
            </a:r>
            <a:endParaRPr sz="2650">
              <a:latin typeface="Tahoma"/>
              <a:cs typeface="Tahoma"/>
            </a:endParaRPr>
          </a:p>
          <a:p>
            <a:pPr marL="991235">
              <a:lnSpc>
                <a:spcPct val="100000"/>
              </a:lnSpc>
              <a:spcBef>
                <a:spcPts val="420"/>
              </a:spcBef>
              <a:tabLst>
                <a:tab pos="2051685" algn="l"/>
                <a:tab pos="5312410" algn="l"/>
                <a:tab pos="6995159" algn="l"/>
                <a:tab pos="8055609" algn="l"/>
              </a:tabLst>
            </a:pPr>
            <a:r>
              <a:rPr sz="2650" spc="345" dirty="0"/>
              <a:t>ТИС</a:t>
            </a:r>
            <a:r>
              <a:rPr sz="2650" spc="345" dirty="0">
                <a:latin typeface="Tahoma"/>
                <a:cs typeface="Tahoma"/>
              </a:rPr>
              <a:t>.</a:t>
            </a:r>
            <a:r>
              <a:rPr sz="2650" dirty="0">
                <a:latin typeface="Tahoma"/>
                <a:cs typeface="Tahoma"/>
              </a:rPr>
              <a:t>	</a:t>
            </a:r>
            <a:r>
              <a:rPr sz="2650" spc="365" dirty="0"/>
              <a:t>ГРН</a:t>
            </a:r>
            <a:r>
              <a:rPr sz="2650" spc="-335" dirty="0"/>
              <a:t> </a:t>
            </a:r>
            <a:r>
              <a:rPr sz="2650" spc="-30" dirty="0"/>
              <a:t>ІЗ</a:t>
            </a:r>
            <a:r>
              <a:rPr sz="2650" spc="-330" dirty="0"/>
              <a:t> </a:t>
            </a:r>
            <a:r>
              <a:rPr sz="2650" spc="635" dirty="0"/>
              <a:t>НИХ</a:t>
            </a:r>
            <a:r>
              <a:rPr sz="2650" spc="-335" dirty="0"/>
              <a:t> </a:t>
            </a:r>
            <a:r>
              <a:rPr sz="2650" spc="-25" dirty="0">
                <a:latin typeface="Tahoma"/>
                <a:cs typeface="Tahoma"/>
              </a:rPr>
              <a:t>139</a:t>
            </a:r>
            <a:r>
              <a:rPr sz="2650" dirty="0">
                <a:latin typeface="Tahoma"/>
                <a:cs typeface="Tahoma"/>
              </a:rPr>
              <a:t>	</a:t>
            </a:r>
            <a:r>
              <a:rPr sz="2650" spc="-60" dirty="0">
                <a:latin typeface="Tahoma"/>
                <a:cs typeface="Tahoma"/>
              </a:rPr>
              <a:t>613</a:t>
            </a:r>
            <a:r>
              <a:rPr sz="2650" spc="-440" dirty="0">
                <a:latin typeface="Tahoma"/>
                <a:cs typeface="Tahoma"/>
              </a:rPr>
              <a:t> </a:t>
            </a:r>
            <a:r>
              <a:rPr sz="2650" spc="-190" dirty="0">
                <a:latin typeface="Tahoma"/>
                <a:cs typeface="Tahoma"/>
              </a:rPr>
              <a:t>,</a:t>
            </a:r>
            <a:r>
              <a:rPr sz="2650" spc="-434" dirty="0">
                <a:latin typeface="Tahoma"/>
                <a:cs typeface="Tahoma"/>
              </a:rPr>
              <a:t> </a:t>
            </a:r>
            <a:r>
              <a:rPr sz="2650" spc="195" dirty="0">
                <a:latin typeface="Tahoma"/>
                <a:cs typeface="Tahoma"/>
              </a:rPr>
              <a:t>468</a:t>
            </a:r>
            <a:r>
              <a:rPr sz="2650" dirty="0">
                <a:latin typeface="Tahoma"/>
                <a:cs typeface="Tahoma"/>
              </a:rPr>
              <a:t>	</a:t>
            </a:r>
            <a:r>
              <a:rPr sz="2650" spc="345" dirty="0"/>
              <a:t>ТИС</a:t>
            </a:r>
            <a:r>
              <a:rPr sz="2650" spc="345" dirty="0">
                <a:latin typeface="Tahoma"/>
                <a:cs typeface="Tahoma"/>
              </a:rPr>
              <a:t>.</a:t>
            </a:r>
            <a:r>
              <a:rPr sz="2650" dirty="0">
                <a:latin typeface="Tahoma"/>
                <a:cs typeface="Tahoma"/>
              </a:rPr>
              <a:t>	</a:t>
            </a:r>
            <a:r>
              <a:rPr sz="2650" spc="365" dirty="0"/>
              <a:t>ГРН</a:t>
            </a:r>
            <a:r>
              <a:rPr sz="2650" spc="-320" dirty="0"/>
              <a:t> </a:t>
            </a:r>
            <a:r>
              <a:rPr sz="2650" spc="515" dirty="0"/>
              <a:t>НА</a:t>
            </a:r>
            <a:r>
              <a:rPr sz="2650" spc="-315" dirty="0"/>
              <a:t> </a:t>
            </a:r>
            <a:r>
              <a:rPr sz="2650" spc="400" dirty="0"/>
              <a:t>ОБ</a:t>
            </a:r>
            <a:r>
              <a:rPr sz="2650" spc="400" dirty="0">
                <a:latin typeface="Tahoma"/>
                <a:cs typeface="Tahoma"/>
              </a:rPr>
              <a:t>’</a:t>
            </a:r>
            <a:r>
              <a:rPr sz="2650" spc="-450" dirty="0">
                <a:latin typeface="Tahoma"/>
                <a:cs typeface="Tahoma"/>
              </a:rPr>
              <a:t> </a:t>
            </a:r>
            <a:r>
              <a:rPr sz="2650" spc="470" dirty="0"/>
              <a:t>ЄКТИ</a:t>
            </a:r>
            <a:endParaRPr sz="26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61280" y="3106343"/>
            <a:ext cx="12266295" cy="4343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650" b="1" spc="540" dirty="0">
                <a:solidFill>
                  <a:srgbClr val="FFFFFF"/>
                </a:solidFill>
                <a:latin typeface="Courier New"/>
                <a:cs typeface="Courier New"/>
              </a:rPr>
              <a:t>СОЦІАЛЬНОГО</a:t>
            </a:r>
            <a:r>
              <a:rPr sz="2650" b="1" spc="-3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650" b="1" spc="480" dirty="0">
                <a:solidFill>
                  <a:srgbClr val="FFFFFF"/>
                </a:solidFill>
                <a:latin typeface="Courier New"/>
                <a:cs typeface="Courier New"/>
              </a:rPr>
              <a:t>ЗАХИСТУ</a:t>
            </a:r>
            <a:r>
              <a:rPr sz="2650" b="1" spc="-2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650" b="1" spc="260" dirty="0">
                <a:solidFill>
                  <a:srgbClr val="FFFFFF"/>
                </a:solidFill>
                <a:latin typeface="Courier New"/>
                <a:cs typeface="Courier New"/>
              </a:rPr>
              <a:t>ТА</a:t>
            </a:r>
            <a:r>
              <a:rPr sz="2650" b="1" spc="-2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650" b="1" spc="540" dirty="0">
                <a:solidFill>
                  <a:srgbClr val="FFFFFF"/>
                </a:solidFill>
                <a:latin typeface="Courier New"/>
                <a:cs typeface="Courier New"/>
              </a:rPr>
              <a:t>СОЦІАЛЬНОГО</a:t>
            </a:r>
            <a:r>
              <a:rPr sz="2650" b="1" spc="-2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650" b="1" spc="440" dirty="0">
                <a:solidFill>
                  <a:srgbClr val="FFFFFF"/>
                </a:solidFill>
                <a:latin typeface="Courier New"/>
                <a:cs typeface="Courier New"/>
              </a:rPr>
              <a:t>ЗАБЕЗПЕЧЕННЯ</a:t>
            </a:r>
            <a:r>
              <a:rPr sz="2650" b="1" spc="44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26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5534" y="0"/>
            <a:ext cx="4293072" cy="556032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50926" y="4229576"/>
            <a:ext cx="4293072" cy="60574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5534" y="6050291"/>
            <a:ext cx="4236709" cy="423670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008503" y="0"/>
            <a:ext cx="13279755" cy="10287000"/>
            <a:chOff x="5008503" y="0"/>
            <a:chExt cx="13279755" cy="1028700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8503" y="0"/>
              <a:ext cx="4135496" cy="391681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143999" y="0"/>
              <a:ext cx="9144000" cy="10287000"/>
            </a:xfrm>
            <a:custGeom>
              <a:avLst/>
              <a:gdLst/>
              <a:ahLst/>
              <a:cxnLst/>
              <a:rect l="l" t="t" r="r" b="b"/>
              <a:pathLst>
                <a:path w="9144000" h="10287000">
                  <a:moveTo>
                    <a:pt x="914399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10286999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486899" y="452537"/>
              <a:ext cx="8521700" cy="9487535"/>
            </a:xfrm>
            <a:custGeom>
              <a:avLst/>
              <a:gdLst/>
              <a:ahLst/>
              <a:cxnLst/>
              <a:rect l="l" t="t" r="r" b="b"/>
              <a:pathLst>
                <a:path w="8521700" h="9487535">
                  <a:moveTo>
                    <a:pt x="8521687" y="9487035"/>
                  </a:moveTo>
                  <a:lnTo>
                    <a:pt x="0" y="9487035"/>
                  </a:lnTo>
                  <a:lnTo>
                    <a:pt x="0" y="0"/>
                  </a:lnTo>
                  <a:lnTo>
                    <a:pt x="8521687" y="0"/>
                  </a:lnTo>
                  <a:lnTo>
                    <a:pt x="8521687" y="94870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11256" y="3342605"/>
              <a:ext cx="142874" cy="1428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11256" y="4514179"/>
              <a:ext cx="142874" cy="1428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11256" y="5295229"/>
              <a:ext cx="142874" cy="1428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11256" y="6857329"/>
              <a:ext cx="142874" cy="1428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11256" y="7247854"/>
              <a:ext cx="142874" cy="14287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11256" y="7638379"/>
              <a:ext cx="142874" cy="14287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11256" y="8028904"/>
              <a:ext cx="142874" cy="1428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11256" y="8419429"/>
              <a:ext cx="142874" cy="1428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11256" y="8809954"/>
              <a:ext cx="142874" cy="14287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11256" y="9200479"/>
              <a:ext cx="142874" cy="14287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0165181" y="796826"/>
            <a:ext cx="7148830" cy="870585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5080">
              <a:lnSpc>
                <a:spcPts val="3080"/>
              </a:lnSpc>
              <a:spcBef>
                <a:spcPts val="780"/>
              </a:spcBef>
            </a:pPr>
            <a:r>
              <a:rPr sz="3150" b="1" spc="235" dirty="0">
                <a:latin typeface="Cambria"/>
                <a:cs typeface="Cambria"/>
              </a:rPr>
              <a:t>На</a:t>
            </a:r>
            <a:r>
              <a:rPr sz="3150" b="1" spc="125" dirty="0">
                <a:latin typeface="Cambria"/>
                <a:cs typeface="Cambria"/>
              </a:rPr>
              <a:t> </a:t>
            </a:r>
            <a:r>
              <a:rPr sz="3150" b="1" spc="130" dirty="0">
                <a:latin typeface="Cambria"/>
                <a:cs typeface="Cambria"/>
              </a:rPr>
              <a:t>території </a:t>
            </a:r>
            <a:r>
              <a:rPr sz="3150" b="1" spc="135" dirty="0">
                <a:latin typeface="Cambria"/>
                <a:cs typeface="Cambria"/>
              </a:rPr>
              <a:t>Подільського </a:t>
            </a:r>
            <a:r>
              <a:rPr sz="3150" b="1" spc="160" dirty="0">
                <a:latin typeface="Cambria"/>
                <a:cs typeface="Cambria"/>
              </a:rPr>
              <a:t>району</a:t>
            </a:r>
            <a:r>
              <a:rPr sz="3150" b="1" spc="120" dirty="0">
                <a:latin typeface="Cambria"/>
                <a:cs typeface="Cambria"/>
              </a:rPr>
              <a:t> </a:t>
            </a:r>
            <a:r>
              <a:rPr sz="3150" b="1" spc="150" dirty="0">
                <a:latin typeface="Cambria"/>
                <a:cs typeface="Cambria"/>
              </a:rPr>
              <a:t>Києва</a:t>
            </a:r>
            <a:r>
              <a:rPr sz="3150" b="1" spc="125" dirty="0">
                <a:latin typeface="Cambria"/>
                <a:cs typeface="Cambria"/>
              </a:rPr>
              <a:t> </a:t>
            </a:r>
            <a:r>
              <a:rPr sz="3150" b="1" spc="150" dirty="0">
                <a:latin typeface="Cambria"/>
                <a:cs typeface="Cambria"/>
              </a:rPr>
              <a:t>внаслідок</a:t>
            </a:r>
            <a:r>
              <a:rPr sz="3150" b="1" spc="125" dirty="0">
                <a:latin typeface="Cambria"/>
                <a:cs typeface="Cambria"/>
              </a:rPr>
              <a:t> </a:t>
            </a:r>
            <a:r>
              <a:rPr sz="3150" b="1" spc="130" dirty="0">
                <a:latin typeface="Cambria"/>
                <a:cs typeface="Cambria"/>
              </a:rPr>
              <a:t>збройної агресії</a:t>
            </a:r>
            <a:r>
              <a:rPr sz="3150" b="1" spc="75" dirty="0">
                <a:latin typeface="Cambria"/>
                <a:cs typeface="Cambria"/>
              </a:rPr>
              <a:t> </a:t>
            </a:r>
            <a:r>
              <a:rPr sz="3150" b="1" spc="100" dirty="0">
                <a:latin typeface="Cambria"/>
                <a:cs typeface="Cambria"/>
              </a:rPr>
              <a:t>РФ</a:t>
            </a:r>
            <a:r>
              <a:rPr sz="3150" b="1" spc="80" dirty="0">
                <a:latin typeface="Cambria"/>
                <a:cs typeface="Cambria"/>
              </a:rPr>
              <a:t> </a:t>
            </a:r>
            <a:r>
              <a:rPr sz="3150" b="1" spc="135" dirty="0">
                <a:latin typeface="Cambria"/>
                <a:cs typeface="Cambria"/>
              </a:rPr>
              <a:t>з</a:t>
            </a:r>
            <a:r>
              <a:rPr sz="3150" b="1" spc="80" dirty="0">
                <a:latin typeface="Cambria"/>
                <a:cs typeface="Cambria"/>
              </a:rPr>
              <a:t> </a:t>
            </a:r>
            <a:r>
              <a:rPr sz="3150" b="1" spc="-35" dirty="0">
                <a:latin typeface="Cambria"/>
                <a:cs typeface="Cambria"/>
              </a:rPr>
              <a:t>22.02.2022</a:t>
            </a:r>
            <a:r>
              <a:rPr sz="3150" b="1" spc="80" dirty="0">
                <a:latin typeface="Cambria"/>
                <a:cs typeface="Cambria"/>
              </a:rPr>
              <a:t> </a:t>
            </a:r>
            <a:r>
              <a:rPr sz="3150" b="1" spc="110" dirty="0">
                <a:latin typeface="Cambria"/>
                <a:cs typeface="Cambria"/>
              </a:rPr>
              <a:t>було </a:t>
            </a:r>
            <a:r>
              <a:rPr sz="3150" b="1" spc="185" dirty="0">
                <a:latin typeface="Cambria"/>
                <a:cs typeface="Cambria"/>
              </a:rPr>
              <a:t>пошкоджено</a:t>
            </a:r>
            <a:r>
              <a:rPr sz="3150" b="1" spc="140" dirty="0">
                <a:latin typeface="Cambria"/>
                <a:cs typeface="Cambria"/>
              </a:rPr>
              <a:t> </a:t>
            </a:r>
            <a:r>
              <a:rPr sz="3150" b="1" spc="120" dirty="0">
                <a:latin typeface="Cambria"/>
                <a:cs typeface="Cambria"/>
              </a:rPr>
              <a:t>обʼєкти </a:t>
            </a:r>
            <a:r>
              <a:rPr sz="3150" b="1" spc="190" dirty="0">
                <a:latin typeface="Cambria"/>
                <a:cs typeface="Cambria"/>
              </a:rPr>
              <a:t>нерухомості,</a:t>
            </a:r>
            <a:r>
              <a:rPr sz="3150" b="1" spc="130" dirty="0">
                <a:latin typeface="Cambria"/>
                <a:cs typeface="Cambria"/>
              </a:rPr>
              <a:t> </a:t>
            </a:r>
            <a:r>
              <a:rPr sz="3150" b="1" spc="185" dirty="0">
                <a:latin typeface="Cambria"/>
                <a:cs typeface="Cambria"/>
              </a:rPr>
              <a:t>а</a:t>
            </a:r>
            <a:r>
              <a:rPr sz="3150" b="1" spc="130" dirty="0">
                <a:latin typeface="Cambria"/>
                <a:cs typeface="Cambria"/>
              </a:rPr>
              <a:t> </a:t>
            </a:r>
            <a:r>
              <a:rPr sz="3150" b="1" spc="190" dirty="0">
                <a:latin typeface="Cambria"/>
                <a:cs typeface="Cambria"/>
              </a:rPr>
              <a:t>саме:</a:t>
            </a:r>
            <a:endParaRPr sz="3150">
              <a:latin typeface="Cambria"/>
              <a:cs typeface="Cambria"/>
            </a:endParaRPr>
          </a:p>
          <a:p>
            <a:pPr marL="691515" marR="13970">
              <a:lnSpc>
                <a:spcPts val="3080"/>
              </a:lnSpc>
              <a:spcBef>
                <a:spcPts val="3050"/>
              </a:spcBef>
            </a:pPr>
            <a:r>
              <a:rPr sz="3150" spc="140" dirty="0">
                <a:latin typeface="Calibri"/>
                <a:cs typeface="Calibri"/>
              </a:rPr>
              <a:t>115</a:t>
            </a:r>
            <a:r>
              <a:rPr sz="3150" spc="100" dirty="0">
                <a:latin typeface="Calibri"/>
                <a:cs typeface="Calibri"/>
              </a:rPr>
              <a:t> </a:t>
            </a:r>
            <a:r>
              <a:rPr sz="3150" spc="285" dirty="0">
                <a:latin typeface="Calibri"/>
                <a:cs typeface="Calibri"/>
              </a:rPr>
              <a:t>багатоповерхових </a:t>
            </a:r>
            <a:r>
              <a:rPr sz="3150" spc="355" dirty="0">
                <a:latin typeface="Calibri"/>
                <a:cs typeface="Calibri"/>
              </a:rPr>
              <a:t>скилових</a:t>
            </a:r>
            <a:r>
              <a:rPr sz="3150" spc="110" dirty="0">
                <a:latin typeface="Calibri"/>
                <a:cs typeface="Calibri"/>
              </a:rPr>
              <a:t> </a:t>
            </a:r>
            <a:r>
              <a:rPr sz="3150" spc="265" dirty="0">
                <a:latin typeface="Calibri"/>
                <a:cs typeface="Calibri"/>
              </a:rPr>
              <a:t>будинків, </a:t>
            </a:r>
            <a:r>
              <a:rPr sz="3150" spc="325" dirty="0">
                <a:latin typeface="Calibri"/>
                <a:cs typeface="Calibri"/>
              </a:rPr>
              <a:t>комунальної</a:t>
            </a:r>
            <a:r>
              <a:rPr sz="3150" spc="120" dirty="0">
                <a:latin typeface="Calibri"/>
                <a:cs typeface="Calibri"/>
              </a:rPr>
              <a:t> </a:t>
            </a:r>
            <a:r>
              <a:rPr sz="3150" spc="295" dirty="0">
                <a:latin typeface="Calibri"/>
                <a:cs typeface="Calibri"/>
              </a:rPr>
              <a:t>форми</a:t>
            </a:r>
            <a:r>
              <a:rPr sz="3150" spc="125" dirty="0">
                <a:latin typeface="Calibri"/>
                <a:cs typeface="Calibri"/>
              </a:rPr>
              <a:t> </a:t>
            </a:r>
            <a:r>
              <a:rPr sz="3150" spc="290" dirty="0">
                <a:latin typeface="Calibri"/>
                <a:cs typeface="Calibri"/>
              </a:rPr>
              <a:t>власності </a:t>
            </a:r>
            <a:r>
              <a:rPr sz="3150" spc="140" dirty="0">
                <a:latin typeface="Calibri"/>
                <a:cs typeface="Calibri"/>
              </a:rPr>
              <a:t>19</a:t>
            </a:r>
            <a:r>
              <a:rPr sz="3150" spc="120" dirty="0">
                <a:latin typeface="Calibri"/>
                <a:cs typeface="Calibri"/>
              </a:rPr>
              <a:t> </a:t>
            </a:r>
            <a:r>
              <a:rPr sz="3150" spc="295" dirty="0">
                <a:latin typeface="Calibri"/>
                <a:cs typeface="Calibri"/>
              </a:rPr>
              <a:t>багатоповерхових</a:t>
            </a:r>
            <a:r>
              <a:rPr sz="3150" spc="125" dirty="0">
                <a:latin typeface="Calibri"/>
                <a:cs typeface="Calibri"/>
              </a:rPr>
              <a:t> </a:t>
            </a:r>
            <a:r>
              <a:rPr sz="3150" spc="395" dirty="0">
                <a:latin typeface="Calibri"/>
                <a:cs typeface="Calibri"/>
              </a:rPr>
              <a:t>житлових </a:t>
            </a:r>
            <a:r>
              <a:rPr sz="3150" spc="310" dirty="0">
                <a:latin typeface="Calibri"/>
                <a:cs typeface="Calibri"/>
              </a:rPr>
              <a:t>будинків</a:t>
            </a:r>
            <a:r>
              <a:rPr sz="3150" spc="135" dirty="0">
                <a:latin typeface="Calibri"/>
                <a:cs typeface="Calibri"/>
              </a:rPr>
              <a:t> </a:t>
            </a:r>
            <a:r>
              <a:rPr sz="3150" spc="195" dirty="0">
                <a:latin typeface="Calibri"/>
                <a:cs typeface="Calibri"/>
              </a:rPr>
              <a:t>ОСББ</a:t>
            </a:r>
            <a:endParaRPr sz="3150">
              <a:latin typeface="Calibri"/>
              <a:cs typeface="Calibri"/>
            </a:endParaRPr>
          </a:p>
          <a:p>
            <a:pPr marL="691515">
              <a:lnSpc>
                <a:spcPts val="2715"/>
              </a:lnSpc>
            </a:pPr>
            <a:r>
              <a:rPr sz="3150" spc="140" dirty="0">
                <a:latin typeface="Calibri"/>
                <a:cs typeface="Calibri"/>
              </a:rPr>
              <a:t>29</a:t>
            </a:r>
            <a:r>
              <a:rPr sz="3150" spc="125" dirty="0">
                <a:latin typeface="Calibri"/>
                <a:cs typeface="Calibri"/>
              </a:rPr>
              <a:t> </a:t>
            </a:r>
            <a:r>
              <a:rPr sz="3150" spc="290" dirty="0">
                <a:latin typeface="Calibri"/>
                <a:cs typeface="Calibri"/>
              </a:rPr>
              <a:t>незавершені</a:t>
            </a:r>
            <a:r>
              <a:rPr sz="3150" spc="125" dirty="0">
                <a:latin typeface="Calibri"/>
                <a:cs typeface="Calibri"/>
              </a:rPr>
              <a:t> </a:t>
            </a:r>
            <a:r>
              <a:rPr sz="3150" spc="245" dirty="0">
                <a:latin typeface="Calibri"/>
                <a:cs typeface="Calibri"/>
              </a:rPr>
              <a:t>обʼєкти</a:t>
            </a:r>
            <a:endParaRPr sz="3150">
              <a:latin typeface="Calibri"/>
              <a:cs typeface="Calibri"/>
            </a:endParaRPr>
          </a:p>
          <a:p>
            <a:pPr marL="691515" marR="202565">
              <a:lnSpc>
                <a:spcPts val="3080"/>
              </a:lnSpc>
              <a:spcBef>
                <a:spcPts val="334"/>
              </a:spcBef>
            </a:pPr>
            <a:r>
              <a:rPr sz="3150" spc="320" dirty="0">
                <a:latin typeface="Calibri"/>
                <a:cs typeface="Calibri"/>
              </a:rPr>
              <a:t>будівництва</a:t>
            </a:r>
            <a:r>
              <a:rPr sz="3150" spc="110" dirty="0">
                <a:latin typeface="Calibri"/>
                <a:cs typeface="Calibri"/>
              </a:rPr>
              <a:t> </a:t>
            </a:r>
            <a:r>
              <a:rPr sz="3150" spc="235" dirty="0">
                <a:latin typeface="Calibri"/>
                <a:cs typeface="Calibri"/>
              </a:rPr>
              <a:t>(не</a:t>
            </a:r>
            <a:r>
              <a:rPr sz="3150" spc="114" dirty="0">
                <a:latin typeface="Calibri"/>
                <a:cs typeface="Calibri"/>
              </a:rPr>
              <a:t> </a:t>
            </a:r>
            <a:r>
              <a:rPr sz="3150" spc="240" dirty="0">
                <a:latin typeface="Calibri"/>
                <a:cs typeface="Calibri"/>
              </a:rPr>
              <a:t>введені</a:t>
            </a:r>
            <a:r>
              <a:rPr sz="3150" spc="110" dirty="0">
                <a:latin typeface="Calibri"/>
                <a:cs typeface="Calibri"/>
              </a:rPr>
              <a:t> </a:t>
            </a:r>
            <a:r>
              <a:rPr sz="3150" spc="295" dirty="0">
                <a:latin typeface="Calibri"/>
                <a:cs typeface="Calibri"/>
              </a:rPr>
              <a:t>в </a:t>
            </a:r>
            <a:r>
              <a:rPr sz="3150" spc="330" dirty="0">
                <a:latin typeface="Calibri"/>
                <a:cs typeface="Calibri"/>
              </a:rPr>
              <a:t>експлуатацію</a:t>
            </a:r>
            <a:r>
              <a:rPr sz="3150" spc="130" dirty="0">
                <a:latin typeface="Calibri"/>
                <a:cs typeface="Calibri"/>
              </a:rPr>
              <a:t> </a:t>
            </a:r>
            <a:r>
              <a:rPr sz="3150" spc="265" dirty="0">
                <a:latin typeface="Calibri"/>
                <a:cs typeface="Calibri"/>
              </a:rPr>
              <a:t>багатоповерхові </a:t>
            </a:r>
            <a:r>
              <a:rPr sz="3150" spc="375" dirty="0">
                <a:latin typeface="Calibri"/>
                <a:cs typeface="Calibri"/>
              </a:rPr>
              <a:t>житлові</a:t>
            </a:r>
            <a:r>
              <a:rPr sz="3150" spc="105" dirty="0">
                <a:latin typeface="Calibri"/>
                <a:cs typeface="Calibri"/>
              </a:rPr>
              <a:t> </a:t>
            </a:r>
            <a:r>
              <a:rPr sz="3150" spc="300" dirty="0">
                <a:latin typeface="Calibri"/>
                <a:cs typeface="Calibri"/>
              </a:rPr>
              <a:t>будинки)</a:t>
            </a:r>
            <a:endParaRPr sz="3150">
              <a:latin typeface="Calibri"/>
              <a:cs typeface="Calibri"/>
            </a:endParaRPr>
          </a:p>
          <a:p>
            <a:pPr marL="691515">
              <a:lnSpc>
                <a:spcPts val="2725"/>
              </a:lnSpc>
            </a:pPr>
            <a:r>
              <a:rPr sz="3150" spc="140" dirty="0">
                <a:latin typeface="Calibri"/>
                <a:cs typeface="Calibri"/>
              </a:rPr>
              <a:t>4</a:t>
            </a:r>
            <a:r>
              <a:rPr sz="3150" spc="105" dirty="0">
                <a:latin typeface="Calibri"/>
                <a:cs typeface="Calibri"/>
              </a:rPr>
              <a:t> </a:t>
            </a:r>
            <a:r>
              <a:rPr sz="3150" spc="285" dirty="0">
                <a:latin typeface="Calibri"/>
                <a:cs typeface="Calibri"/>
              </a:rPr>
              <a:t>заклади</a:t>
            </a:r>
            <a:r>
              <a:rPr sz="3150" spc="110" dirty="0">
                <a:latin typeface="Calibri"/>
                <a:cs typeface="Calibri"/>
              </a:rPr>
              <a:t> </a:t>
            </a:r>
            <a:r>
              <a:rPr sz="3150" spc="375" dirty="0">
                <a:latin typeface="Calibri"/>
                <a:cs typeface="Calibri"/>
              </a:rPr>
              <a:t>культури</a:t>
            </a:r>
            <a:endParaRPr sz="3150">
              <a:latin typeface="Calibri"/>
              <a:cs typeface="Calibri"/>
            </a:endParaRPr>
          </a:p>
          <a:p>
            <a:pPr marL="691515" marR="121920">
              <a:lnSpc>
                <a:spcPts val="3070"/>
              </a:lnSpc>
              <a:spcBef>
                <a:spcPts val="340"/>
              </a:spcBef>
            </a:pPr>
            <a:r>
              <a:rPr sz="3150" spc="140" dirty="0">
                <a:latin typeface="Calibri"/>
                <a:cs typeface="Calibri"/>
              </a:rPr>
              <a:t>5</a:t>
            </a:r>
            <a:r>
              <a:rPr sz="3150" spc="110" dirty="0">
                <a:latin typeface="Calibri"/>
                <a:cs typeface="Calibri"/>
              </a:rPr>
              <a:t> </a:t>
            </a:r>
            <a:r>
              <a:rPr sz="3150" spc="345" dirty="0">
                <a:latin typeface="Calibri"/>
                <a:cs typeface="Calibri"/>
              </a:rPr>
              <a:t>клуби</a:t>
            </a:r>
            <a:r>
              <a:rPr sz="3150" spc="110" dirty="0">
                <a:latin typeface="Calibri"/>
                <a:cs typeface="Calibri"/>
              </a:rPr>
              <a:t> </a:t>
            </a:r>
            <a:r>
              <a:rPr sz="3150" spc="215" dirty="0">
                <a:latin typeface="Calibri"/>
                <a:cs typeface="Calibri"/>
              </a:rPr>
              <a:t>за</a:t>
            </a:r>
            <a:r>
              <a:rPr sz="3150" spc="110" dirty="0">
                <a:latin typeface="Calibri"/>
                <a:cs typeface="Calibri"/>
              </a:rPr>
              <a:t> </a:t>
            </a:r>
            <a:r>
              <a:rPr sz="3150" spc="275" dirty="0">
                <a:latin typeface="Calibri"/>
                <a:cs typeface="Calibri"/>
              </a:rPr>
              <a:t>місцем</a:t>
            </a:r>
            <a:r>
              <a:rPr sz="3150" spc="110" dirty="0">
                <a:latin typeface="Calibri"/>
                <a:cs typeface="Calibri"/>
              </a:rPr>
              <a:t> </a:t>
            </a:r>
            <a:r>
              <a:rPr sz="3150" spc="355" dirty="0">
                <a:latin typeface="Calibri"/>
                <a:cs typeface="Calibri"/>
              </a:rPr>
              <a:t>проживання </a:t>
            </a:r>
            <a:r>
              <a:rPr sz="3150" spc="140" dirty="0">
                <a:latin typeface="Calibri"/>
                <a:cs typeface="Calibri"/>
              </a:rPr>
              <a:t>27</a:t>
            </a:r>
            <a:r>
              <a:rPr sz="3150" spc="100" dirty="0">
                <a:latin typeface="Calibri"/>
                <a:cs typeface="Calibri"/>
              </a:rPr>
              <a:t> </a:t>
            </a:r>
            <a:r>
              <a:rPr sz="3150" spc="270" dirty="0">
                <a:latin typeface="Calibri"/>
                <a:cs typeface="Calibri"/>
              </a:rPr>
              <a:t>закладів</a:t>
            </a:r>
            <a:r>
              <a:rPr sz="3150" spc="105" dirty="0">
                <a:latin typeface="Calibri"/>
                <a:cs typeface="Calibri"/>
              </a:rPr>
              <a:t> </a:t>
            </a:r>
            <a:r>
              <a:rPr sz="3150" spc="305" dirty="0">
                <a:latin typeface="Calibri"/>
                <a:cs typeface="Calibri"/>
              </a:rPr>
              <a:t>освіти</a:t>
            </a:r>
            <a:endParaRPr sz="3150">
              <a:latin typeface="Calibri"/>
              <a:cs typeface="Calibri"/>
            </a:endParaRPr>
          </a:p>
          <a:p>
            <a:pPr marL="691515">
              <a:lnSpc>
                <a:spcPts val="2745"/>
              </a:lnSpc>
            </a:pPr>
            <a:r>
              <a:rPr sz="3150" spc="140" dirty="0">
                <a:latin typeface="Calibri"/>
                <a:cs typeface="Calibri"/>
              </a:rPr>
              <a:t>17</a:t>
            </a:r>
            <a:r>
              <a:rPr sz="3150" spc="105" dirty="0">
                <a:latin typeface="Calibri"/>
                <a:cs typeface="Calibri"/>
              </a:rPr>
              <a:t> </a:t>
            </a:r>
            <a:r>
              <a:rPr sz="3150" spc="375" dirty="0">
                <a:latin typeface="Calibri"/>
                <a:cs typeface="Calibri"/>
              </a:rPr>
              <a:t>приватні</a:t>
            </a:r>
            <a:r>
              <a:rPr sz="3150" spc="105" dirty="0">
                <a:latin typeface="Calibri"/>
                <a:cs typeface="Calibri"/>
              </a:rPr>
              <a:t> </a:t>
            </a:r>
            <a:r>
              <a:rPr sz="3150" spc="355" dirty="0">
                <a:latin typeface="Calibri"/>
                <a:cs typeface="Calibri"/>
              </a:rPr>
              <a:t>хитлові</a:t>
            </a:r>
            <a:r>
              <a:rPr sz="3150" spc="110" dirty="0">
                <a:latin typeface="Calibri"/>
                <a:cs typeface="Calibri"/>
              </a:rPr>
              <a:t> </a:t>
            </a:r>
            <a:r>
              <a:rPr sz="3150" spc="325" dirty="0">
                <a:latin typeface="Calibri"/>
                <a:cs typeface="Calibri"/>
              </a:rPr>
              <a:t>будинки</a:t>
            </a:r>
            <a:endParaRPr sz="3150">
              <a:latin typeface="Calibri"/>
              <a:cs typeface="Calibri"/>
            </a:endParaRPr>
          </a:p>
          <a:p>
            <a:pPr marL="691515">
              <a:lnSpc>
                <a:spcPts val="3075"/>
              </a:lnSpc>
            </a:pPr>
            <a:r>
              <a:rPr sz="3150" spc="140" dirty="0">
                <a:latin typeface="Calibri"/>
                <a:cs typeface="Calibri"/>
              </a:rPr>
              <a:t>3</a:t>
            </a:r>
            <a:r>
              <a:rPr sz="3150" spc="105" dirty="0">
                <a:latin typeface="Calibri"/>
                <a:cs typeface="Calibri"/>
              </a:rPr>
              <a:t> </a:t>
            </a:r>
            <a:r>
              <a:rPr sz="3150" spc="375" dirty="0">
                <a:latin typeface="Calibri"/>
                <a:cs typeface="Calibri"/>
              </a:rPr>
              <a:t>приватні</a:t>
            </a:r>
            <a:r>
              <a:rPr sz="3150" spc="105" dirty="0">
                <a:latin typeface="Calibri"/>
                <a:cs typeface="Calibri"/>
              </a:rPr>
              <a:t> </a:t>
            </a:r>
            <a:r>
              <a:rPr sz="3150" spc="350" dirty="0">
                <a:latin typeface="Calibri"/>
                <a:cs typeface="Calibri"/>
              </a:rPr>
              <a:t>Нежитлові</a:t>
            </a:r>
            <a:endParaRPr sz="3150">
              <a:latin typeface="Calibri"/>
              <a:cs typeface="Calibri"/>
            </a:endParaRPr>
          </a:p>
          <a:p>
            <a:pPr marL="691515" marR="576580">
              <a:lnSpc>
                <a:spcPts val="3080"/>
              </a:lnSpc>
              <a:spcBef>
                <a:spcPts val="335"/>
              </a:spcBef>
            </a:pPr>
            <a:r>
              <a:rPr sz="3150" spc="140" dirty="0">
                <a:latin typeface="Calibri"/>
                <a:cs typeface="Calibri"/>
              </a:rPr>
              <a:t>4</a:t>
            </a:r>
            <a:r>
              <a:rPr sz="3150" spc="110" dirty="0">
                <a:latin typeface="Calibri"/>
                <a:cs typeface="Calibri"/>
              </a:rPr>
              <a:t> </a:t>
            </a:r>
            <a:r>
              <a:rPr sz="3150" spc="285" dirty="0">
                <a:latin typeface="Calibri"/>
                <a:cs typeface="Calibri"/>
              </a:rPr>
              <a:t>заклади</a:t>
            </a:r>
            <a:r>
              <a:rPr sz="3150" spc="110" dirty="0">
                <a:latin typeface="Calibri"/>
                <a:cs typeface="Calibri"/>
              </a:rPr>
              <a:t> </a:t>
            </a:r>
            <a:r>
              <a:rPr sz="3150" spc="295" dirty="0">
                <a:latin typeface="Calibri"/>
                <a:cs typeface="Calibri"/>
              </a:rPr>
              <a:t>охорони</a:t>
            </a:r>
            <a:r>
              <a:rPr sz="3150" spc="110" dirty="0">
                <a:latin typeface="Calibri"/>
                <a:cs typeface="Calibri"/>
              </a:rPr>
              <a:t> </a:t>
            </a:r>
            <a:r>
              <a:rPr sz="3150" spc="160" dirty="0">
                <a:latin typeface="Calibri"/>
                <a:cs typeface="Calibri"/>
              </a:rPr>
              <a:t>здоров'я</a:t>
            </a:r>
            <a:r>
              <a:rPr sz="3150" spc="785" dirty="0">
                <a:latin typeface="Calibri"/>
                <a:cs typeface="Calibri"/>
              </a:rPr>
              <a:t> </a:t>
            </a:r>
            <a:r>
              <a:rPr sz="3150" spc="140" dirty="0">
                <a:latin typeface="Calibri"/>
                <a:cs typeface="Calibri"/>
              </a:rPr>
              <a:t>2</a:t>
            </a:r>
            <a:r>
              <a:rPr sz="3150" spc="110" dirty="0">
                <a:latin typeface="Calibri"/>
                <a:cs typeface="Calibri"/>
              </a:rPr>
              <a:t> </a:t>
            </a:r>
            <a:r>
              <a:rPr sz="3150" spc="365" dirty="0">
                <a:latin typeface="Calibri"/>
                <a:cs typeface="Calibri"/>
              </a:rPr>
              <a:t>центри</a:t>
            </a:r>
            <a:r>
              <a:rPr sz="3150" spc="114" dirty="0">
                <a:latin typeface="Calibri"/>
                <a:cs typeface="Calibri"/>
              </a:rPr>
              <a:t> </a:t>
            </a:r>
            <a:r>
              <a:rPr sz="3150" spc="275" dirty="0">
                <a:latin typeface="Calibri"/>
                <a:cs typeface="Calibri"/>
              </a:rPr>
              <a:t>соцобслуговування</a:t>
            </a:r>
            <a:endParaRPr sz="3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2740025"/>
          </a:xfrm>
          <a:custGeom>
            <a:avLst/>
            <a:gdLst/>
            <a:ahLst/>
            <a:cxnLst/>
            <a:rect l="l" t="t" r="r" b="b"/>
            <a:pathLst>
              <a:path w="18288000" h="2740025">
                <a:moveTo>
                  <a:pt x="18287999" y="2739544"/>
                </a:moveTo>
                <a:lnTo>
                  <a:pt x="0" y="2739544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2739544"/>
                </a:lnTo>
                <a:close/>
              </a:path>
            </a:pathLst>
          </a:custGeom>
          <a:solidFill>
            <a:srgbClr val="A08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11416" y="423315"/>
            <a:ext cx="15499715" cy="199834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algn="ctr">
              <a:lnSpc>
                <a:spcPts val="5100"/>
              </a:lnSpc>
              <a:spcBef>
                <a:spcPts val="430"/>
              </a:spcBef>
            </a:pPr>
            <a:r>
              <a:rPr sz="4450" spc="235" dirty="0">
                <a:latin typeface="Cambria"/>
                <a:cs typeface="Cambria"/>
              </a:rPr>
              <a:t>РЕКОНСТРУКЦІЯ</a:t>
            </a:r>
            <a:r>
              <a:rPr sz="4450" spc="185" dirty="0">
                <a:latin typeface="Cambria"/>
                <a:cs typeface="Cambria"/>
              </a:rPr>
              <a:t> </a:t>
            </a:r>
            <a:r>
              <a:rPr sz="4450" spc="130" dirty="0">
                <a:latin typeface="Cambria"/>
                <a:cs typeface="Cambria"/>
              </a:rPr>
              <a:t>БУДІВЛІ</a:t>
            </a:r>
            <a:r>
              <a:rPr sz="4450" spc="190" dirty="0">
                <a:latin typeface="Cambria"/>
                <a:cs typeface="Cambria"/>
              </a:rPr>
              <a:t> </a:t>
            </a:r>
            <a:r>
              <a:rPr sz="4450" spc="420" dirty="0">
                <a:latin typeface="Cambria"/>
                <a:cs typeface="Cambria"/>
              </a:rPr>
              <a:t>НА</a:t>
            </a:r>
            <a:r>
              <a:rPr sz="4450" spc="185" dirty="0">
                <a:latin typeface="Cambria"/>
                <a:cs typeface="Cambria"/>
              </a:rPr>
              <a:t> </a:t>
            </a:r>
            <a:r>
              <a:rPr sz="4450" spc="270" dirty="0">
                <a:latin typeface="Cambria"/>
                <a:cs typeface="Cambria"/>
              </a:rPr>
              <a:t>ПРОСПЕКТІ</a:t>
            </a:r>
            <a:r>
              <a:rPr sz="4450" spc="190" dirty="0">
                <a:latin typeface="Cambria"/>
                <a:cs typeface="Cambria"/>
              </a:rPr>
              <a:t> </a:t>
            </a:r>
            <a:r>
              <a:rPr sz="4450" spc="240" dirty="0">
                <a:latin typeface="Cambria"/>
                <a:cs typeface="Cambria"/>
              </a:rPr>
              <a:t>ПРАВДИ,</a:t>
            </a:r>
            <a:r>
              <a:rPr sz="4450" spc="190" dirty="0">
                <a:latin typeface="Cambria"/>
                <a:cs typeface="Cambria"/>
              </a:rPr>
              <a:t> </a:t>
            </a:r>
            <a:r>
              <a:rPr sz="4450" spc="-50" dirty="0">
                <a:latin typeface="Cambria"/>
                <a:cs typeface="Cambria"/>
              </a:rPr>
              <a:t>4 </a:t>
            </a:r>
            <a:r>
              <a:rPr sz="4450" spc="75" dirty="0">
                <a:latin typeface="Cambria"/>
                <a:cs typeface="Cambria"/>
              </a:rPr>
              <a:t>ДЛЯ</a:t>
            </a:r>
            <a:r>
              <a:rPr sz="4450" spc="190" dirty="0">
                <a:latin typeface="Cambria"/>
                <a:cs typeface="Cambria"/>
              </a:rPr>
              <a:t> </a:t>
            </a:r>
            <a:r>
              <a:rPr sz="4450" spc="315" dirty="0">
                <a:latin typeface="Cambria"/>
                <a:cs typeface="Cambria"/>
              </a:rPr>
              <a:t>РОЗМІЩЕННЯ</a:t>
            </a:r>
            <a:r>
              <a:rPr sz="4450" spc="190" dirty="0">
                <a:latin typeface="Cambria"/>
                <a:cs typeface="Cambria"/>
              </a:rPr>
              <a:t> </a:t>
            </a:r>
            <a:r>
              <a:rPr sz="4450" spc="254" dirty="0">
                <a:latin typeface="Cambria"/>
                <a:cs typeface="Cambria"/>
              </a:rPr>
              <a:t>ЦЕНТРУ</a:t>
            </a:r>
            <a:r>
              <a:rPr sz="4450" spc="195" dirty="0">
                <a:latin typeface="Cambria"/>
                <a:cs typeface="Cambria"/>
              </a:rPr>
              <a:t> </a:t>
            </a:r>
            <a:r>
              <a:rPr sz="4450" spc="290" dirty="0">
                <a:latin typeface="Cambria"/>
                <a:cs typeface="Cambria"/>
              </a:rPr>
              <a:t>КОМПЛЕКСНОЇ </a:t>
            </a:r>
            <a:r>
              <a:rPr sz="4450" spc="210" dirty="0">
                <a:latin typeface="Cambria"/>
                <a:cs typeface="Cambria"/>
              </a:rPr>
              <a:t>РЕАБІЛІТАЦІЇ</a:t>
            </a:r>
            <a:r>
              <a:rPr sz="4450" spc="185" dirty="0">
                <a:latin typeface="Cambria"/>
                <a:cs typeface="Cambria"/>
              </a:rPr>
              <a:t> </a:t>
            </a:r>
            <a:r>
              <a:rPr sz="4450" spc="75" dirty="0">
                <a:latin typeface="Cambria"/>
                <a:cs typeface="Cambria"/>
              </a:rPr>
              <a:t>ДЛЯ</a:t>
            </a:r>
            <a:r>
              <a:rPr sz="4450" spc="190" dirty="0">
                <a:latin typeface="Cambria"/>
                <a:cs typeface="Cambria"/>
              </a:rPr>
              <a:t> </a:t>
            </a:r>
            <a:r>
              <a:rPr sz="4450" spc="250" dirty="0">
                <a:latin typeface="Cambria"/>
                <a:cs typeface="Cambria"/>
              </a:rPr>
              <a:t>ОСІБ</a:t>
            </a:r>
            <a:r>
              <a:rPr sz="4450" spc="190" dirty="0">
                <a:latin typeface="Cambria"/>
                <a:cs typeface="Cambria"/>
              </a:rPr>
              <a:t> </a:t>
            </a:r>
            <a:r>
              <a:rPr sz="4450" spc="335" dirty="0">
                <a:latin typeface="Cambria"/>
                <a:cs typeface="Cambria"/>
              </a:rPr>
              <a:t>З</a:t>
            </a:r>
            <a:r>
              <a:rPr sz="4450" spc="190" dirty="0">
                <a:latin typeface="Cambria"/>
                <a:cs typeface="Cambria"/>
              </a:rPr>
              <a:t> </a:t>
            </a:r>
            <a:r>
              <a:rPr sz="4450" spc="240" dirty="0">
                <a:latin typeface="Cambria"/>
                <a:cs typeface="Cambria"/>
              </a:rPr>
              <a:t>ІНВАЛІДНІСТЮ</a:t>
            </a:r>
            <a:endParaRPr sz="4450">
              <a:latin typeface="Cambria"/>
              <a:cs typeface="Cambri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563586" y="3430699"/>
            <a:ext cx="11692890" cy="4600575"/>
            <a:chOff x="5563586" y="3430699"/>
            <a:chExt cx="11692890" cy="46005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2033" y="3430699"/>
              <a:ext cx="8534399" cy="46005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563578" y="4504067"/>
              <a:ext cx="3158490" cy="1731010"/>
            </a:xfrm>
            <a:custGeom>
              <a:avLst/>
              <a:gdLst/>
              <a:ahLst/>
              <a:cxnLst/>
              <a:rect l="l" t="t" r="r" b="b"/>
              <a:pathLst>
                <a:path w="3158490" h="1731010">
                  <a:moveTo>
                    <a:pt x="3158248" y="1694980"/>
                  </a:moveTo>
                  <a:lnTo>
                    <a:pt x="2893936" y="1355229"/>
                  </a:lnTo>
                  <a:lnTo>
                    <a:pt x="2872308" y="1343240"/>
                  </a:lnTo>
                  <a:lnTo>
                    <a:pt x="2859951" y="1344206"/>
                  </a:lnTo>
                  <a:lnTo>
                    <a:pt x="2848508" y="1350060"/>
                  </a:lnTo>
                  <a:lnTo>
                    <a:pt x="2840253" y="1359903"/>
                  </a:lnTo>
                  <a:lnTo>
                    <a:pt x="2836532" y="1371727"/>
                  </a:lnTo>
                  <a:lnTo>
                    <a:pt x="2837523" y="1384058"/>
                  </a:lnTo>
                  <a:lnTo>
                    <a:pt x="2843365" y="1395450"/>
                  </a:lnTo>
                  <a:lnTo>
                    <a:pt x="3011017" y="1605686"/>
                  </a:lnTo>
                  <a:lnTo>
                    <a:pt x="2982950" y="1587500"/>
                  </a:lnTo>
                  <a:lnTo>
                    <a:pt x="2940278" y="1562100"/>
                  </a:lnTo>
                  <a:lnTo>
                    <a:pt x="2894558" y="1549400"/>
                  </a:lnTo>
                  <a:lnTo>
                    <a:pt x="2846197" y="1524000"/>
                  </a:lnTo>
                  <a:lnTo>
                    <a:pt x="2795613" y="1511300"/>
                  </a:lnTo>
                  <a:lnTo>
                    <a:pt x="2743187" y="1485900"/>
                  </a:lnTo>
                  <a:lnTo>
                    <a:pt x="2689352" y="1473200"/>
                  </a:lnTo>
                  <a:lnTo>
                    <a:pt x="2586901" y="1435100"/>
                  </a:lnTo>
                  <a:lnTo>
                    <a:pt x="2539428" y="1422400"/>
                  </a:lnTo>
                  <a:lnTo>
                    <a:pt x="2492311" y="1397000"/>
                  </a:lnTo>
                  <a:lnTo>
                    <a:pt x="2400160" y="1371600"/>
                  </a:lnTo>
                  <a:lnTo>
                    <a:pt x="2355608" y="1346200"/>
                  </a:lnTo>
                  <a:lnTo>
                    <a:pt x="2312428" y="1333500"/>
                  </a:lnTo>
                  <a:lnTo>
                    <a:pt x="2270836" y="1308100"/>
                  </a:lnTo>
                  <a:lnTo>
                    <a:pt x="2231110" y="1295400"/>
                  </a:lnTo>
                  <a:lnTo>
                    <a:pt x="2193493" y="1270000"/>
                  </a:lnTo>
                  <a:lnTo>
                    <a:pt x="2158225" y="1244600"/>
                  </a:lnTo>
                  <a:lnTo>
                    <a:pt x="2125561" y="1219200"/>
                  </a:lnTo>
                  <a:lnTo>
                    <a:pt x="2095741" y="1193800"/>
                  </a:lnTo>
                  <a:lnTo>
                    <a:pt x="2045677" y="1143000"/>
                  </a:lnTo>
                  <a:lnTo>
                    <a:pt x="2010016" y="1079500"/>
                  </a:lnTo>
                  <a:lnTo>
                    <a:pt x="1998205" y="1054100"/>
                  </a:lnTo>
                  <a:lnTo>
                    <a:pt x="1990750" y="1016000"/>
                  </a:lnTo>
                  <a:lnTo>
                    <a:pt x="1987892" y="977900"/>
                  </a:lnTo>
                  <a:lnTo>
                    <a:pt x="1989886" y="939800"/>
                  </a:lnTo>
                  <a:lnTo>
                    <a:pt x="1996973" y="901700"/>
                  </a:lnTo>
                  <a:lnTo>
                    <a:pt x="2009406" y="850900"/>
                  </a:lnTo>
                  <a:lnTo>
                    <a:pt x="2025904" y="812800"/>
                  </a:lnTo>
                  <a:lnTo>
                    <a:pt x="2047684" y="762000"/>
                  </a:lnTo>
                  <a:lnTo>
                    <a:pt x="2074202" y="698500"/>
                  </a:lnTo>
                  <a:lnTo>
                    <a:pt x="2104974" y="647700"/>
                  </a:lnTo>
                  <a:lnTo>
                    <a:pt x="2168550" y="635000"/>
                  </a:lnTo>
                  <a:lnTo>
                    <a:pt x="2231390" y="635000"/>
                  </a:lnTo>
                  <a:lnTo>
                    <a:pt x="2293010" y="622300"/>
                  </a:lnTo>
                  <a:lnTo>
                    <a:pt x="2410587" y="596900"/>
                  </a:lnTo>
                  <a:lnTo>
                    <a:pt x="2465565" y="584200"/>
                  </a:lnTo>
                  <a:lnTo>
                    <a:pt x="2517330" y="571500"/>
                  </a:lnTo>
                  <a:lnTo>
                    <a:pt x="2565400" y="558800"/>
                  </a:lnTo>
                  <a:lnTo>
                    <a:pt x="2609291" y="533400"/>
                  </a:lnTo>
                  <a:lnTo>
                    <a:pt x="2648496" y="520700"/>
                  </a:lnTo>
                  <a:lnTo>
                    <a:pt x="2682519" y="495300"/>
                  </a:lnTo>
                  <a:lnTo>
                    <a:pt x="2733065" y="444500"/>
                  </a:lnTo>
                  <a:lnTo>
                    <a:pt x="2759303" y="381000"/>
                  </a:lnTo>
                  <a:lnTo>
                    <a:pt x="2753068" y="342900"/>
                  </a:lnTo>
                  <a:lnTo>
                    <a:pt x="2729928" y="292100"/>
                  </a:lnTo>
                  <a:lnTo>
                    <a:pt x="2693847" y="246240"/>
                  </a:lnTo>
                  <a:lnTo>
                    <a:pt x="2693847" y="381000"/>
                  </a:lnTo>
                  <a:lnTo>
                    <a:pt x="2689733" y="393700"/>
                  </a:lnTo>
                  <a:lnTo>
                    <a:pt x="2675585" y="419100"/>
                  </a:lnTo>
                  <a:lnTo>
                    <a:pt x="2653754" y="444500"/>
                  </a:lnTo>
                  <a:lnTo>
                    <a:pt x="2624874" y="457200"/>
                  </a:lnTo>
                  <a:lnTo>
                    <a:pt x="2589530" y="469900"/>
                  </a:lnTo>
                  <a:lnTo>
                    <a:pt x="2548344" y="495300"/>
                  </a:lnTo>
                  <a:lnTo>
                    <a:pt x="2501900" y="508000"/>
                  </a:lnTo>
                  <a:lnTo>
                    <a:pt x="2450820" y="520700"/>
                  </a:lnTo>
                  <a:lnTo>
                    <a:pt x="2395702" y="533400"/>
                  </a:lnTo>
                  <a:lnTo>
                    <a:pt x="2275802" y="558800"/>
                  </a:lnTo>
                  <a:lnTo>
                    <a:pt x="2212225" y="571500"/>
                  </a:lnTo>
                  <a:lnTo>
                    <a:pt x="2147024" y="571500"/>
                  </a:lnTo>
                  <a:lnTo>
                    <a:pt x="2176932" y="533400"/>
                  </a:lnTo>
                  <a:lnTo>
                    <a:pt x="2208530" y="482600"/>
                  </a:lnTo>
                  <a:lnTo>
                    <a:pt x="2241550" y="444500"/>
                  </a:lnTo>
                  <a:lnTo>
                    <a:pt x="2275751" y="406400"/>
                  </a:lnTo>
                  <a:lnTo>
                    <a:pt x="2310879" y="368300"/>
                  </a:lnTo>
                  <a:lnTo>
                    <a:pt x="2346693" y="330200"/>
                  </a:lnTo>
                  <a:lnTo>
                    <a:pt x="2419388" y="279400"/>
                  </a:lnTo>
                  <a:lnTo>
                    <a:pt x="2491816" y="254000"/>
                  </a:lnTo>
                  <a:lnTo>
                    <a:pt x="2502370" y="241300"/>
                  </a:lnTo>
                  <a:lnTo>
                    <a:pt x="2562885" y="241300"/>
                  </a:lnTo>
                  <a:lnTo>
                    <a:pt x="2591435" y="254000"/>
                  </a:lnTo>
                  <a:lnTo>
                    <a:pt x="2645143" y="292100"/>
                  </a:lnTo>
                  <a:lnTo>
                    <a:pt x="2679890" y="330200"/>
                  </a:lnTo>
                  <a:lnTo>
                    <a:pt x="2693352" y="368300"/>
                  </a:lnTo>
                  <a:lnTo>
                    <a:pt x="2693847" y="381000"/>
                  </a:lnTo>
                  <a:lnTo>
                    <a:pt x="2693847" y="246240"/>
                  </a:lnTo>
                  <a:lnTo>
                    <a:pt x="2689961" y="241300"/>
                  </a:lnTo>
                  <a:lnTo>
                    <a:pt x="2651760" y="215900"/>
                  </a:lnTo>
                  <a:lnTo>
                    <a:pt x="2610916" y="190500"/>
                  </a:lnTo>
                  <a:lnTo>
                    <a:pt x="2567825" y="177800"/>
                  </a:lnTo>
                  <a:lnTo>
                    <a:pt x="2522842" y="177800"/>
                  </a:lnTo>
                  <a:lnTo>
                    <a:pt x="2476322" y="190500"/>
                  </a:lnTo>
                  <a:lnTo>
                    <a:pt x="2398458" y="215900"/>
                  </a:lnTo>
                  <a:lnTo>
                    <a:pt x="2360257" y="241300"/>
                  </a:lnTo>
                  <a:lnTo>
                    <a:pt x="2322715" y="266700"/>
                  </a:lnTo>
                  <a:lnTo>
                    <a:pt x="2286012" y="304800"/>
                  </a:lnTo>
                  <a:lnTo>
                    <a:pt x="2250300" y="330200"/>
                  </a:lnTo>
                  <a:lnTo>
                    <a:pt x="2215718" y="368300"/>
                  </a:lnTo>
                  <a:lnTo>
                    <a:pt x="2182418" y="419100"/>
                  </a:lnTo>
                  <a:lnTo>
                    <a:pt x="2150554" y="457200"/>
                  </a:lnTo>
                  <a:lnTo>
                    <a:pt x="2120277" y="495300"/>
                  </a:lnTo>
                  <a:lnTo>
                    <a:pt x="2091753" y="546100"/>
                  </a:lnTo>
                  <a:lnTo>
                    <a:pt x="2065108" y="584200"/>
                  </a:lnTo>
                  <a:lnTo>
                    <a:pt x="1997240" y="596900"/>
                  </a:lnTo>
                  <a:lnTo>
                    <a:pt x="1929739" y="596900"/>
                  </a:lnTo>
                  <a:lnTo>
                    <a:pt x="1863255" y="609600"/>
                  </a:lnTo>
                  <a:lnTo>
                    <a:pt x="1735899" y="609600"/>
                  </a:lnTo>
                  <a:lnTo>
                    <a:pt x="1676298" y="622300"/>
                  </a:lnTo>
                  <a:lnTo>
                    <a:pt x="1367904" y="622300"/>
                  </a:lnTo>
                  <a:lnTo>
                    <a:pt x="1337729" y="609600"/>
                  </a:lnTo>
                  <a:lnTo>
                    <a:pt x="1224927" y="609600"/>
                  </a:lnTo>
                  <a:lnTo>
                    <a:pt x="1180985" y="596900"/>
                  </a:lnTo>
                  <a:lnTo>
                    <a:pt x="1134402" y="596900"/>
                  </a:lnTo>
                  <a:lnTo>
                    <a:pt x="1085532" y="584200"/>
                  </a:lnTo>
                  <a:lnTo>
                    <a:pt x="1034669" y="584200"/>
                  </a:lnTo>
                  <a:lnTo>
                    <a:pt x="982154" y="571500"/>
                  </a:lnTo>
                  <a:lnTo>
                    <a:pt x="928319" y="571500"/>
                  </a:lnTo>
                  <a:lnTo>
                    <a:pt x="488670" y="469900"/>
                  </a:lnTo>
                  <a:lnTo>
                    <a:pt x="437464" y="444500"/>
                  </a:lnTo>
                  <a:lnTo>
                    <a:pt x="388188" y="431800"/>
                  </a:lnTo>
                  <a:lnTo>
                    <a:pt x="341160" y="406400"/>
                  </a:lnTo>
                  <a:lnTo>
                    <a:pt x="296684" y="381000"/>
                  </a:lnTo>
                  <a:lnTo>
                    <a:pt x="255104" y="355600"/>
                  </a:lnTo>
                  <a:lnTo>
                    <a:pt x="216750" y="330200"/>
                  </a:lnTo>
                  <a:lnTo>
                    <a:pt x="181940" y="304800"/>
                  </a:lnTo>
                  <a:lnTo>
                    <a:pt x="150990" y="279400"/>
                  </a:lnTo>
                  <a:lnTo>
                    <a:pt x="124231" y="241300"/>
                  </a:lnTo>
                  <a:lnTo>
                    <a:pt x="97777" y="203200"/>
                  </a:lnTo>
                  <a:lnTo>
                    <a:pt x="79019" y="165100"/>
                  </a:lnTo>
                  <a:lnTo>
                    <a:pt x="67945" y="127000"/>
                  </a:lnTo>
                  <a:lnTo>
                    <a:pt x="64465" y="76200"/>
                  </a:lnTo>
                  <a:lnTo>
                    <a:pt x="68567" y="25400"/>
                  </a:lnTo>
                  <a:lnTo>
                    <a:pt x="68084" y="12700"/>
                  </a:lnTo>
                  <a:lnTo>
                    <a:pt x="62890" y="12700"/>
                  </a:lnTo>
                  <a:lnTo>
                    <a:pt x="53860" y="0"/>
                  </a:lnTo>
                  <a:lnTo>
                    <a:pt x="17665" y="0"/>
                  </a:lnTo>
                  <a:lnTo>
                    <a:pt x="9220" y="12700"/>
                  </a:lnTo>
                  <a:lnTo>
                    <a:pt x="4711" y="25400"/>
                  </a:lnTo>
                  <a:lnTo>
                    <a:pt x="0" y="63500"/>
                  </a:lnTo>
                  <a:lnTo>
                    <a:pt x="1765" y="114300"/>
                  </a:lnTo>
                  <a:lnTo>
                    <a:pt x="9994" y="165100"/>
                  </a:lnTo>
                  <a:lnTo>
                    <a:pt x="24650" y="203200"/>
                  </a:lnTo>
                  <a:lnTo>
                    <a:pt x="45745" y="241300"/>
                  </a:lnTo>
                  <a:lnTo>
                    <a:pt x="73240" y="292100"/>
                  </a:lnTo>
                  <a:lnTo>
                    <a:pt x="100736" y="317500"/>
                  </a:lnTo>
                  <a:lnTo>
                    <a:pt x="131965" y="342900"/>
                  </a:lnTo>
                  <a:lnTo>
                    <a:pt x="166674" y="381000"/>
                  </a:lnTo>
                  <a:lnTo>
                    <a:pt x="204584" y="406400"/>
                  </a:lnTo>
                  <a:lnTo>
                    <a:pt x="245427" y="431800"/>
                  </a:lnTo>
                  <a:lnTo>
                    <a:pt x="288912" y="457200"/>
                  </a:lnTo>
                  <a:lnTo>
                    <a:pt x="334772" y="469900"/>
                  </a:lnTo>
                  <a:lnTo>
                    <a:pt x="382727" y="495300"/>
                  </a:lnTo>
                  <a:lnTo>
                    <a:pt x="432523" y="508000"/>
                  </a:lnTo>
                  <a:lnTo>
                    <a:pt x="483882" y="533400"/>
                  </a:lnTo>
                  <a:lnTo>
                    <a:pt x="917879" y="635000"/>
                  </a:lnTo>
                  <a:lnTo>
                    <a:pt x="970927" y="635000"/>
                  </a:lnTo>
                  <a:lnTo>
                    <a:pt x="1022794" y="647700"/>
                  </a:lnTo>
                  <a:lnTo>
                    <a:pt x="1073200" y="647700"/>
                  </a:lnTo>
                  <a:lnTo>
                    <a:pt x="1121879" y="660400"/>
                  </a:lnTo>
                  <a:lnTo>
                    <a:pt x="1168565" y="660400"/>
                  </a:lnTo>
                  <a:lnTo>
                    <a:pt x="1212964" y="673100"/>
                  </a:lnTo>
                  <a:lnTo>
                    <a:pt x="1329804" y="673100"/>
                  </a:lnTo>
                  <a:lnTo>
                    <a:pt x="1362367" y="685800"/>
                  </a:lnTo>
                  <a:lnTo>
                    <a:pt x="1617573" y="685800"/>
                  </a:lnTo>
                  <a:lnTo>
                    <a:pt x="1677327" y="673100"/>
                  </a:lnTo>
                  <a:lnTo>
                    <a:pt x="1880044" y="673100"/>
                  </a:lnTo>
                  <a:lnTo>
                    <a:pt x="1952815" y="660400"/>
                  </a:lnTo>
                  <a:lnTo>
                    <a:pt x="2026869" y="660400"/>
                  </a:lnTo>
                  <a:lnTo>
                    <a:pt x="2001100" y="711200"/>
                  </a:lnTo>
                  <a:lnTo>
                    <a:pt x="1979180" y="749300"/>
                  </a:lnTo>
                  <a:lnTo>
                    <a:pt x="1961400" y="800100"/>
                  </a:lnTo>
                  <a:lnTo>
                    <a:pt x="1948053" y="825500"/>
                  </a:lnTo>
                  <a:lnTo>
                    <a:pt x="1934387" y="876300"/>
                  </a:lnTo>
                  <a:lnTo>
                    <a:pt x="1926043" y="927100"/>
                  </a:lnTo>
                  <a:lnTo>
                    <a:pt x="1922767" y="965200"/>
                  </a:lnTo>
                  <a:lnTo>
                    <a:pt x="1924316" y="1003300"/>
                  </a:lnTo>
                  <a:lnTo>
                    <a:pt x="1930412" y="1041400"/>
                  </a:lnTo>
                  <a:lnTo>
                    <a:pt x="1940814" y="1079500"/>
                  </a:lnTo>
                  <a:lnTo>
                    <a:pt x="1955266" y="1117600"/>
                  </a:lnTo>
                  <a:lnTo>
                    <a:pt x="1973491" y="1155700"/>
                  </a:lnTo>
                  <a:lnTo>
                    <a:pt x="2020290" y="1206500"/>
                  </a:lnTo>
                  <a:lnTo>
                    <a:pt x="2048332" y="1244600"/>
                  </a:lnTo>
                  <a:lnTo>
                    <a:pt x="2079142" y="1270000"/>
                  </a:lnTo>
                  <a:lnTo>
                    <a:pt x="2112454" y="1295400"/>
                  </a:lnTo>
                  <a:lnTo>
                    <a:pt x="2148014" y="1320800"/>
                  </a:lnTo>
                  <a:lnTo>
                    <a:pt x="2185555" y="1333500"/>
                  </a:lnTo>
                  <a:lnTo>
                    <a:pt x="2224824" y="1358900"/>
                  </a:lnTo>
                  <a:lnTo>
                    <a:pt x="2265578" y="1384300"/>
                  </a:lnTo>
                  <a:lnTo>
                    <a:pt x="2307539" y="1397000"/>
                  </a:lnTo>
                  <a:lnTo>
                    <a:pt x="2350465" y="1422400"/>
                  </a:lnTo>
                  <a:lnTo>
                    <a:pt x="2482431" y="1460500"/>
                  </a:lnTo>
                  <a:lnTo>
                    <a:pt x="2526627" y="1485900"/>
                  </a:lnTo>
                  <a:lnTo>
                    <a:pt x="2570492" y="1498600"/>
                  </a:lnTo>
                  <a:lnTo>
                    <a:pt x="2672524" y="1536700"/>
                  </a:lnTo>
                  <a:lnTo>
                    <a:pt x="2729941" y="1549400"/>
                  </a:lnTo>
                  <a:lnTo>
                    <a:pt x="2785453" y="1574800"/>
                  </a:lnTo>
                  <a:lnTo>
                    <a:pt x="2838462" y="1587500"/>
                  </a:lnTo>
                  <a:lnTo>
                    <a:pt x="2888399" y="1612900"/>
                  </a:lnTo>
                  <a:lnTo>
                    <a:pt x="2934652" y="1638300"/>
                  </a:lnTo>
                  <a:lnTo>
                    <a:pt x="2976651" y="1651000"/>
                  </a:lnTo>
                  <a:lnTo>
                    <a:pt x="2985287" y="1656918"/>
                  </a:lnTo>
                  <a:lnTo>
                    <a:pt x="2711920" y="1639747"/>
                  </a:lnTo>
                  <a:lnTo>
                    <a:pt x="2699296" y="1641233"/>
                  </a:lnTo>
                  <a:lnTo>
                    <a:pt x="2688577" y="1647532"/>
                  </a:lnTo>
                  <a:lnTo>
                    <a:pt x="2680957" y="1657489"/>
                  </a:lnTo>
                  <a:lnTo>
                    <a:pt x="2677591" y="1669948"/>
                  </a:lnTo>
                  <a:lnTo>
                    <a:pt x="2679369" y="1682648"/>
                  </a:lnTo>
                  <a:lnTo>
                    <a:pt x="2685643" y="1693329"/>
                  </a:lnTo>
                  <a:lnTo>
                    <a:pt x="2695460" y="1700872"/>
                  </a:lnTo>
                  <a:lnTo>
                    <a:pt x="2707868" y="1704213"/>
                  </a:lnTo>
                  <a:lnTo>
                    <a:pt x="3124035" y="1730324"/>
                  </a:lnTo>
                  <a:lnTo>
                    <a:pt x="3124720" y="1730387"/>
                  </a:lnTo>
                  <a:lnTo>
                    <a:pt x="3126067" y="1730387"/>
                  </a:lnTo>
                  <a:lnTo>
                    <a:pt x="3134830" y="1729181"/>
                  </a:lnTo>
                  <a:lnTo>
                    <a:pt x="3142818" y="1725726"/>
                  </a:lnTo>
                  <a:lnTo>
                    <a:pt x="3149600" y="1720265"/>
                  </a:lnTo>
                  <a:lnTo>
                    <a:pt x="3154756" y="1713039"/>
                  </a:lnTo>
                  <a:lnTo>
                    <a:pt x="3157829" y="1704174"/>
                  </a:lnTo>
                  <a:lnTo>
                    <a:pt x="3158248" y="1694980"/>
                  </a:lnTo>
                  <a:close/>
                </a:path>
              </a:pathLst>
            </a:custGeom>
            <a:solidFill>
              <a:srgbClr val="040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4159196" y="8384164"/>
            <a:ext cx="10058400" cy="1645920"/>
          </a:xfrm>
          <a:custGeom>
            <a:avLst/>
            <a:gdLst/>
            <a:ahLst/>
            <a:cxnLst/>
            <a:rect l="l" t="t" r="r" b="b"/>
            <a:pathLst>
              <a:path w="10058400" h="1645920">
                <a:moveTo>
                  <a:pt x="9572143" y="1645660"/>
                </a:moveTo>
                <a:lnTo>
                  <a:pt x="485773" y="1645660"/>
                </a:lnTo>
                <a:lnTo>
                  <a:pt x="437762" y="1643283"/>
                </a:lnTo>
                <a:lnTo>
                  <a:pt x="390562" y="1636240"/>
                </a:lnTo>
                <a:lnTo>
                  <a:pt x="344494" y="1624663"/>
                </a:lnTo>
                <a:lnTo>
                  <a:pt x="299876" y="1608683"/>
                </a:lnTo>
                <a:lnTo>
                  <a:pt x="257028" y="1588433"/>
                </a:lnTo>
                <a:lnTo>
                  <a:pt x="216266" y="1564044"/>
                </a:lnTo>
                <a:lnTo>
                  <a:pt x="177911" y="1535649"/>
                </a:lnTo>
                <a:lnTo>
                  <a:pt x="142280" y="1503380"/>
                </a:lnTo>
                <a:lnTo>
                  <a:pt x="110010" y="1467749"/>
                </a:lnTo>
                <a:lnTo>
                  <a:pt x="81615" y="1429394"/>
                </a:lnTo>
                <a:lnTo>
                  <a:pt x="57227" y="1388632"/>
                </a:lnTo>
                <a:lnTo>
                  <a:pt x="36977" y="1345783"/>
                </a:lnTo>
                <a:lnTo>
                  <a:pt x="20997" y="1301166"/>
                </a:lnTo>
                <a:lnTo>
                  <a:pt x="9420" y="1255098"/>
                </a:lnTo>
                <a:lnTo>
                  <a:pt x="2377" y="1207898"/>
                </a:lnTo>
                <a:lnTo>
                  <a:pt x="0" y="1159885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9572142" y="0"/>
                </a:lnTo>
                <a:lnTo>
                  <a:pt x="9620155" y="2377"/>
                </a:lnTo>
                <a:lnTo>
                  <a:pt x="9667355" y="9420"/>
                </a:lnTo>
                <a:lnTo>
                  <a:pt x="9713423" y="20997"/>
                </a:lnTo>
                <a:lnTo>
                  <a:pt x="9758040" y="36977"/>
                </a:lnTo>
                <a:lnTo>
                  <a:pt x="9800889" y="57227"/>
                </a:lnTo>
                <a:lnTo>
                  <a:pt x="9841651" y="81615"/>
                </a:lnTo>
                <a:lnTo>
                  <a:pt x="9880006" y="110010"/>
                </a:lnTo>
                <a:lnTo>
                  <a:pt x="9915637" y="142280"/>
                </a:lnTo>
                <a:lnTo>
                  <a:pt x="9947907" y="177911"/>
                </a:lnTo>
                <a:lnTo>
                  <a:pt x="9976302" y="216266"/>
                </a:lnTo>
                <a:lnTo>
                  <a:pt x="10000690" y="257028"/>
                </a:lnTo>
                <a:lnTo>
                  <a:pt x="10020940" y="299876"/>
                </a:lnTo>
                <a:lnTo>
                  <a:pt x="10036919" y="344494"/>
                </a:lnTo>
                <a:lnTo>
                  <a:pt x="10048497" y="390562"/>
                </a:lnTo>
                <a:lnTo>
                  <a:pt x="10055540" y="437762"/>
                </a:lnTo>
                <a:lnTo>
                  <a:pt x="10057917" y="485774"/>
                </a:lnTo>
                <a:lnTo>
                  <a:pt x="10057917" y="1159885"/>
                </a:lnTo>
                <a:lnTo>
                  <a:pt x="10055540" y="1207898"/>
                </a:lnTo>
                <a:lnTo>
                  <a:pt x="10048497" y="1255098"/>
                </a:lnTo>
                <a:lnTo>
                  <a:pt x="10036919" y="1301166"/>
                </a:lnTo>
                <a:lnTo>
                  <a:pt x="10020940" y="1345783"/>
                </a:lnTo>
                <a:lnTo>
                  <a:pt x="10000690" y="1388632"/>
                </a:lnTo>
                <a:lnTo>
                  <a:pt x="9976302" y="1429394"/>
                </a:lnTo>
                <a:lnTo>
                  <a:pt x="9947907" y="1467749"/>
                </a:lnTo>
                <a:lnTo>
                  <a:pt x="9915637" y="1503380"/>
                </a:lnTo>
                <a:lnTo>
                  <a:pt x="9880006" y="1535649"/>
                </a:lnTo>
                <a:lnTo>
                  <a:pt x="9841651" y="1564044"/>
                </a:lnTo>
                <a:lnTo>
                  <a:pt x="9800889" y="1588433"/>
                </a:lnTo>
                <a:lnTo>
                  <a:pt x="9758040" y="1608683"/>
                </a:lnTo>
                <a:lnTo>
                  <a:pt x="9713423" y="1624663"/>
                </a:lnTo>
                <a:lnTo>
                  <a:pt x="9667355" y="1636240"/>
                </a:lnTo>
                <a:lnTo>
                  <a:pt x="9620155" y="1643283"/>
                </a:lnTo>
                <a:lnTo>
                  <a:pt x="9572143" y="1645660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746075" y="8690578"/>
            <a:ext cx="8889365" cy="106235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2077085" marR="5080" indent="-2065020">
              <a:lnSpc>
                <a:spcPts val="3670"/>
              </a:lnSpc>
              <a:spcBef>
                <a:spcPts val="905"/>
              </a:spcBef>
            </a:pPr>
            <a:r>
              <a:rPr sz="3750" b="1" spc="210" dirty="0">
                <a:solidFill>
                  <a:srgbClr val="FFFFFF"/>
                </a:solidFill>
                <a:latin typeface="Cambria"/>
                <a:cs typeface="Cambria"/>
              </a:rPr>
              <a:t>Початок</a:t>
            </a:r>
            <a:r>
              <a:rPr sz="3750" b="1" spc="1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50" b="1" spc="140" dirty="0">
                <a:solidFill>
                  <a:srgbClr val="FFFFFF"/>
                </a:solidFill>
                <a:latin typeface="Cambria"/>
                <a:cs typeface="Cambria"/>
              </a:rPr>
              <a:t>і</a:t>
            </a:r>
            <a:r>
              <a:rPr sz="3750" b="1" spc="1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50" b="1" spc="195" dirty="0">
                <a:solidFill>
                  <a:srgbClr val="FFFFFF"/>
                </a:solidFill>
                <a:latin typeface="Cambria"/>
                <a:cs typeface="Cambria"/>
              </a:rPr>
              <a:t>закінчення</a:t>
            </a:r>
            <a:r>
              <a:rPr sz="3750" b="1" spc="1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50" b="1" spc="165" dirty="0">
                <a:solidFill>
                  <a:srgbClr val="FFFFFF"/>
                </a:solidFill>
                <a:latin typeface="Cambria"/>
                <a:cs typeface="Cambria"/>
              </a:rPr>
              <a:t>будівництва: </a:t>
            </a:r>
            <a:r>
              <a:rPr sz="3750" b="1" spc="-75" dirty="0">
                <a:solidFill>
                  <a:srgbClr val="FFFFFF"/>
                </a:solidFill>
                <a:latin typeface="Cambria"/>
                <a:cs typeface="Cambria"/>
              </a:rPr>
              <a:t>03.2019</a:t>
            </a:r>
            <a:r>
              <a:rPr sz="3750" b="1" spc="-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50" b="1" dirty="0">
                <a:solidFill>
                  <a:srgbClr val="FFFFFF"/>
                </a:solidFill>
                <a:latin typeface="Cambria"/>
                <a:cs typeface="Cambria"/>
              </a:rPr>
              <a:t>-</a:t>
            </a:r>
            <a:r>
              <a:rPr sz="3750" b="1" spc="-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50" b="1" spc="-75" dirty="0">
                <a:solidFill>
                  <a:srgbClr val="FFFFFF"/>
                </a:solidFill>
                <a:latin typeface="Cambria"/>
                <a:cs typeface="Cambria"/>
              </a:rPr>
              <a:t>12.2024</a:t>
            </a:r>
            <a:r>
              <a:rPr sz="3750" b="1" spc="-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50" b="1" spc="145" dirty="0">
                <a:solidFill>
                  <a:srgbClr val="FFFFFF"/>
                </a:solidFill>
                <a:latin typeface="Cambria"/>
                <a:cs typeface="Cambria"/>
              </a:rPr>
              <a:t>p.p</a:t>
            </a:r>
            <a:endParaRPr sz="3750">
              <a:latin typeface="Cambria"/>
              <a:cs typeface="Cambri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7575" y="4339728"/>
            <a:ext cx="95250" cy="9524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72347" y="4137671"/>
            <a:ext cx="6243320" cy="275907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  <a:tabLst>
                <a:tab pos="1748155" algn="l"/>
              </a:tabLst>
            </a:pPr>
            <a:r>
              <a:rPr sz="2300" spc="215" dirty="0">
                <a:latin typeface="Lucida Sans Unicode"/>
                <a:cs typeface="Lucida Sans Unicode"/>
              </a:rPr>
              <a:t>ВАРТІСТЬ</a:t>
            </a:r>
            <a:r>
              <a:rPr sz="2300" dirty="0">
                <a:latin typeface="Lucida Sans Unicode"/>
                <a:cs typeface="Lucida Sans Unicode"/>
              </a:rPr>
              <a:t>	</a:t>
            </a:r>
            <a:r>
              <a:rPr sz="2300" spc="135" dirty="0">
                <a:latin typeface="Lucida Sans Unicode"/>
                <a:cs typeface="Lucida Sans Unicode"/>
              </a:rPr>
              <a:t>ОБʼЄКТА</a:t>
            </a:r>
            <a:r>
              <a:rPr sz="2300" spc="135" dirty="0">
                <a:latin typeface="Tahoma"/>
                <a:cs typeface="Tahoma"/>
              </a:rPr>
              <a:t>:</a:t>
            </a:r>
            <a:endParaRPr sz="2300">
              <a:latin typeface="Tahoma"/>
              <a:cs typeface="Tahoma"/>
            </a:endParaRPr>
          </a:p>
          <a:p>
            <a:pPr marL="29845">
              <a:lnSpc>
                <a:spcPct val="100000"/>
              </a:lnSpc>
              <a:spcBef>
                <a:spcPts val="315"/>
              </a:spcBef>
              <a:tabLst>
                <a:tab pos="737235" algn="l"/>
                <a:tab pos="2242820" algn="l"/>
                <a:tab pos="3150235" algn="l"/>
              </a:tabLst>
            </a:pPr>
            <a:r>
              <a:rPr sz="2300" b="1" spc="-25" dirty="0">
                <a:latin typeface="Tahoma"/>
                <a:cs typeface="Tahoma"/>
              </a:rPr>
              <a:t>210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140" dirty="0">
                <a:latin typeface="Tahoma"/>
                <a:cs typeface="Tahoma"/>
              </a:rPr>
              <a:t>249</a:t>
            </a:r>
            <a:r>
              <a:rPr sz="2300" b="1" spc="-395" dirty="0">
                <a:latin typeface="Tahoma"/>
                <a:cs typeface="Tahoma"/>
              </a:rPr>
              <a:t> </a:t>
            </a:r>
            <a:r>
              <a:rPr sz="2300" b="1" spc="-180" dirty="0">
                <a:latin typeface="Tahoma"/>
                <a:cs typeface="Tahoma"/>
              </a:rPr>
              <a:t>,</a:t>
            </a:r>
            <a:r>
              <a:rPr sz="2300" b="1" spc="-390" dirty="0">
                <a:latin typeface="Tahoma"/>
                <a:cs typeface="Tahoma"/>
              </a:rPr>
              <a:t> </a:t>
            </a:r>
            <a:r>
              <a:rPr sz="2300" b="1" spc="114" dirty="0">
                <a:latin typeface="Tahoma"/>
                <a:cs typeface="Tahoma"/>
              </a:rPr>
              <a:t>856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275" dirty="0">
                <a:latin typeface="Courier New"/>
                <a:cs typeface="Courier New"/>
              </a:rPr>
              <a:t>ТИС</a:t>
            </a:r>
            <a:r>
              <a:rPr sz="2300" b="1" spc="275" dirty="0">
                <a:latin typeface="Tahoma"/>
                <a:cs typeface="Tahoma"/>
              </a:rPr>
              <a:t>.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225" dirty="0">
                <a:latin typeface="Courier New"/>
                <a:cs typeface="Courier New"/>
              </a:rPr>
              <a:t>ГРН</a:t>
            </a:r>
            <a:r>
              <a:rPr sz="2300" b="1" spc="225" dirty="0">
                <a:latin typeface="Tahoma"/>
                <a:cs typeface="Tahoma"/>
              </a:rPr>
              <a:t>.</a:t>
            </a:r>
            <a:endParaRPr sz="2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sz="2300">
              <a:latin typeface="Tahoma"/>
              <a:cs typeface="Tahoma"/>
            </a:endParaRPr>
          </a:p>
          <a:p>
            <a:pPr marL="12700" marR="1309370">
              <a:lnSpc>
                <a:spcPct val="111400"/>
              </a:lnSpc>
              <a:tabLst>
                <a:tab pos="2531745" algn="l"/>
                <a:tab pos="3256915" algn="l"/>
                <a:tab pos="3998595" algn="l"/>
              </a:tabLst>
            </a:pPr>
            <a:r>
              <a:rPr sz="2300" b="1" spc="360" dirty="0">
                <a:latin typeface="Courier New"/>
                <a:cs typeface="Courier New"/>
              </a:rPr>
              <a:t>ПОТУЖНІСТЬ</a:t>
            </a:r>
            <a:r>
              <a:rPr sz="2300" b="1" spc="360" dirty="0">
                <a:latin typeface="Tahoma"/>
                <a:cs typeface="Tahoma"/>
              </a:rPr>
              <a:t>: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465" dirty="0">
                <a:latin typeface="Courier New"/>
                <a:cs typeface="Courier New"/>
              </a:rPr>
              <a:t>ПРОПУСКНА </a:t>
            </a:r>
            <a:r>
              <a:rPr sz="2300" b="1" spc="490" dirty="0">
                <a:latin typeface="Courier New"/>
                <a:cs typeface="Courier New"/>
              </a:rPr>
              <a:t>СПРОМОЖНІСТЬ</a:t>
            </a:r>
            <a:r>
              <a:rPr sz="2300" b="1" spc="-254" dirty="0">
                <a:latin typeface="Courier New"/>
                <a:cs typeface="Courier New"/>
              </a:rPr>
              <a:t> </a:t>
            </a:r>
            <a:r>
              <a:rPr sz="2300" b="1" spc="-50" dirty="0">
                <a:latin typeface="Tahoma"/>
                <a:cs typeface="Tahoma"/>
              </a:rPr>
              <a:t>-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95" dirty="0">
                <a:latin typeface="Tahoma"/>
                <a:cs typeface="Tahoma"/>
              </a:rPr>
              <a:t>262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195" dirty="0">
                <a:latin typeface="Courier New"/>
                <a:cs typeface="Courier New"/>
              </a:rPr>
              <a:t>ОСІБ</a:t>
            </a:r>
            <a:r>
              <a:rPr sz="2300" b="1" spc="195" dirty="0">
                <a:latin typeface="Tahoma"/>
                <a:cs typeface="Tahoma"/>
              </a:rPr>
              <a:t>,</a:t>
            </a:r>
            <a:endParaRPr sz="2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610"/>
              </a:spcBef>
            </a:pPr>
            <a:endParaRPr sz="2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849495" algn="l"/>
                <a:tab pos="5393055" algn="l"/>
              </a:tabLst>
            </a:pPr>
            <a:r>
              <a:rPr sz="2300" b="1" spc="295" dirty="0">
                <a:latin typeface="Courier New"/>
                <a:cs typeface="Courier New"/>
              </a:rPr>
              <a:t>СТВОРЕНІ</a:t>
            </a:r>
            <a:r>
              <a:rPr sz="2300" b="1" spc="-275" dirty="0">
                <a:latin typeface="Courier New"/>
                <a:cs typeface="Courier New"/>
              </a:rPr>
              <a:t> </a:t>
            </a:r>
            <a:r>
              <a:rPr sz="2300" b="1" spc="360" dirty="0">
                <a:latin typeface="Courier New"/>
                <a:cs typeface="Courier New"/>
              </a:rPr>
              <a:t>РОБОЧІ</a:t>
            </a:r>
            <a:r>
              <a:rPr sz="2300" b="1" spc="-275" dirty="0">
                <a:latin typeface="Courier New"/>
                <a:cs typeface="Courier New"/>
              </a:rPr>
              <a:t> </a:t>
            </a:r>
            <a:r>
              <a:rPr sz="2300" b="1" spc="400" dirty="0">
                <a:latin typeface="Courier New"/>
                <a:cs typeface="Courier New"/>
              </a:rPr>
              <a:t>МІСЦЯ</a:t>
            </a:r>
            <a:r>
              <a:rPr sz="2300" b="1" spc="-270" dirty="0">
                <a:latin typeface="Courier New"/>
                <a:cs typeface="Courier New"/>
              </a:rPr>
              <a:t> </a:t>
            </a:r>
            <a:r>
              <a:rPr sz="2300" b="1" spc="-50" dirty="0">
                <a:latin typeface="Tahoma"/>
                <a:cs typeface="Tahoma"/>
              </a:rPr>
              <a:t>-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105" dirty="0">
                <a:latin typeface="Tahoma"/>
                <a:cs typeface="Tahoma"/>
              </a:rPr>
              <a:t>86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405" dirty="0">
                <a:latin typeface="Courier New"/>
                <a:cs typeface="Courier New"/>
              </a:rPr>
              <a:t>ЧОЛ</a:t>
            </a:r>
            <a:r>
              <a:rPr sz="2300" b="1" spc="405" dirty="0">
                <a:latin typeface="Tahoma"/>
                <a:cs typeface="Tahoma"/>
              </a:rPr>
              <a:t>.</a:t>
            </a:r>
            <a:endParaRPr sz="23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7575" y="5511303"/>
            <a:ext cx="95250" cy="9524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7575" y="6682878"/>
            <a:ext cx="95250" cy="9524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76205"/>
            <a:chOff x="0" y="0"/>
            <a:chExt cx="18288000" cy="10276205"/>
          </a:xfrm>
        </p:grpSpPr>
        <p:sp>
          <p:nvSpPr>
            <p:cNvPr id="3" name="object 3"/>
            <p:cNvSpPr/>
            <p:nvPr/>
          </p:nvSpPr>
          <p:spPr>
            <a:xfrm>
              <a:off x="7193247" y="3593900"/>
              <a:ext cx="11095355" cy="5975350"/>
            </a:xfrm>
            <a:custGeom>
              <a:avLst/>
              <a:gdLst/>
              <a:ahLst/>
              <a:cxnLst/>
              <a:rect l="l" t="t" r="r" b="b"/>
              <a:pathLst>
                <a:path w="11095355" h="5975350">
                  <a:moveTo>
                    <a:pt x="0" y="5975077"/>
                  </a:moveTo>
                  <a:lnTo>
                    <a:pt x="11094752" y="5975077"/>
                  </a:lnTo>
                  <a:lnTo>
                    <a:pt x="11094752" y="0"/>
                  </a:lnTo>
                  <a:lnTo>
                    <a:pt x="0" y="0"/>
                  </a:lnTo>
                  <a:lnTo>
                    <a:pt x="0" y="5975077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100554" y="1"/>
              <a:ext cx="11188065" cy="3594100"/>
            </a:xfrm>
            <a:custGeom>
              <a:avLst/>
              <a:gdLst/>
              <a:ahLst/>
              <a:cxnLst/>
              <a:rect l="l" t="t" r="r" b="b"/>
              <a:pathLst>
                <a:path w="11188065" h="3594100">
                  <a:moveTo>
                    <a:pt x="11187444" y="3593898"/>
                  </a:moveTo>
                  <a:lnTo>
                    <a:pt x="0" y="3593898"/>
                  </a:lnTo>
                  <a:lnTo>
                    <a:pt x="0" y="0"/>
                  </a:lnTo>
                  <a:lnTo>
                    <a:pt x="11187444" y="0"/>
                  </a:lnTo>
                  <a:lnTo>
                    <a:pt x="11187444" y="35938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95867" cy="359480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1088" y="4039074"/>
              <a:ext cx="4988005" cy="623706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511901" y="559724"/>
            <a:ext cx="10379075" cy="2341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4199"/>
              </a:lnSpc>
              <a:spcBef>
                <a:spcPts val="95"/>
              </a:spcBef>
            </a:pPr>
            <a:r>
              <a:rPr sz="1900" b="1" spc="560" dirty="0">
                <a:solidFill>
                  <a:srgbClr val="3F3C2E"/>
                </a:solidFill>
                <a:latin typeface="Courier New"/>
                <a:cs typeface="Courier New"/>
              </a:rPr>
              <a:t>ВИКОНУЮЧИ</a:t>
            </a:r>
            <a:r>
              <a:rPr sz="1900" b="1" spc="1785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445" dirty="0">
                <a:solidFill>
                  <a:srgbClr val="3F3C2E"/>
                </a:solidFill>
                <a:latin typeface="Courier New"/>
                <a:cs typeface="Courier New"/>
              </a:rPr>
              <a:t>ПЛАН</a:t>
            </a:r>
            <a:r>
              <a:rPr sz="1900" b="1" spc="1785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320" dirty="0">
                <a:solidFill>
                  <a:srgbClr val="3F3C2E"/>
                </a:solidFill>
                <a:latin typeface="Courier New"/>
                <a:cs typeface="Courier New"/>
              </a:rPr>
              <a:t>ЗАХОДІВ</a:t>
            </a:r>
            <a:r>
              <a:rPr sz="1900" b="1" spc="1785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695" dirty="0">
                <a:solidFill>
                  <a:srgbClr val="3F3C2E"/>
                </a:solidFill>
                <a:latin typeface="Courier New"/>
                <a:cs typeface="Courier New"/>
              </a:rPr>
              <a:t>ЩОДО</a:t>
            </a:r>
            <a:r>
              <a:rPr sz="1900" b="1" spc="1785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200" dirty="0">
                <a:solidFill>
                  <a:srgbClr val="3F3C2E"/>
                </a:solidFill>
                <a:latin typeface="Courier New"/>
                <a:cs typeface="Courier New"/>
              </a:rPr>
              <a:t>РЕАЛІЗАЦІЇ</a:t>
            </a:r>
            <a:r>
              <a:rPr sz="1900" b="1" spc="1789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-375" dirty="0">
                <a:solidFill>
                  <a:srgbClr val="3F3C2E"/>
                </a:solidFill>
                <a:latin typeface="Tahoma"/>
                <a:cs typeface="Tahoma"/>
              </a:rPr>
              <a:t>«</a:t>
            </a:r>
            <a:r>
              <a:rPr sz="1900" b="1" spc="-330" dirty="0">
                <a:solidFill>
                  <a:srgbClr val="3F3C2E"/>
                </a:solidFill>
                <a:latin typeface="Tahoma"/>
                <a:cs typeface="Tahoma"/>
              </a:rPr>
              <a:t> </a:t>
            </a:r>
            <a:r>
              <a:rPr sz="1900" b="1" spc="455" dirty="0">
                <a:solidFill>
                  <a:srgbClr val="3F3C2E"/>
                </a:solidFill>
                <a:latin typeface="Courier New"/>
                <a:cs typeface="Courier New"/>
              </a:rPr>
              <a:t>ПРОГРАМИ</a:t>
            </a:r>
            <a:r>
              <a:rPr sz="1900" b="1" spc="440" dirty="0">
                <a:solidFill>
                  <a:srgbClr val="3F3C2E"/>
                </a:solidFill>
                <a:latin typeface="Courier New"/>
                <a:cs typeface="Courier New"/>
              </a:rPr>
              <a:t> ЕКОНОМІЧНОГО</a:t>
            </a:r>
            <a:r>
              <a:rPr sz="1900" b="1" spc="-65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-400" dirty="0">
                <a:solidFill>
                  <a:srgbClr val="3F3C2E"/>
                </a:solidFill>
                <a:latin typeface="Courier New"/>
                <a:cs typeface="Courier New"/>
              </a:rPr>
              <a:t>І</a:t>
            </a:r>
            <a:r>
              <a:rPr sz="1900" b="1" spc="-65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390" dirty="0">
                <a:solidFill>
                  <a:srgbClr val="3F3C2E"/>
                </a:solidFill>
                <a:latin typeface="Courier New"/>
                <a:cs typeface="Courier New"/>
              </a:rPr>
              <a:t>СОЦІАЛЬНОГО</a:t>
            </a:r>
            <a:r>
              <a:rPr sz="1900" b="1" spc="-65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375" dirty="0">
                <a:solidFill>
                  <a:srgbClr val="3F3C2E"/>
                </a:solidFill>
                <a:latin typeface="Courier New"/>
                <a:cs typeface="Courier New"/>
              </a:rPr>
              <a:t>РОЗВИТКУ</a:t>
            </a:r>
            <a:r>
              <a:rPr sz="1900" b="1" spc="-65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380" dirty="0">
                <a:solidFill>
                  <a:srgbClr val="3F3C2E"/>
                </a:solidFill>
                <a:latin typeface="Courier New"/>
                <a:cs typeface="Courier New"/>
              </a:rPr>
              <a:t>М</a:t>
            </a:r>
            <a:r>
              <a:rPr sz="1900" b="1" spc="380" dirty="0">
                <a:solidFill>
                  <a:srgbClr val="3F3C2E"/>
                </a:solidFill>
                <a:latin typeface="Tahoma"/>
                <a:cs typeface="Tahoma"/>
              </a:rPr>
              <a:t>.</a:t>
            </a:r>
            <a:r>
              <a:rPr sz="1900" b="1" spc="520" dirty="0">
                <a:solidFill>
                  <a:srgbClr val="3F3C2E"/>
                </a:solidFill>
                <a:latin typeface="Tahoma"/>
                <a:cs typeface="Tahoma"/>
              </a:rPr>
              <a:t> </a:t>
            </a:r>
            <a:r>
              <a:rPr sz="1900" b="1" spc="400" dirty="0">
                <a:solidFill>
                  <a:srgbClr val="3F3C2E"/>
                </a:solidFill>
                <a:latin typeface="Courier New"/>
                <a:cs typeface="Courier New"/>
              </a:rPr>
              <a:t>КИЄВА</a:t>
            </a:r>
            <a:r>
              <a:rPr sz="1900" b="1" spc="-65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370" dirty="0">
                <a:solidFill>
                  <a:srgbClr val="3F3C2E"/>
                </a:solidFill>
                <a:latin typeface="Courier New"/>
                <a:cs typeface="Courier New"/>
              </a:rPr>
              <a:t>НА</a:t>
            </a:r>
            <a:r>
              <a:rPr sz="1900" b="1" spc="-65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65" dirty="0">
                <a:solidFill>
                  <a:srgbClr val="3F3C2E"/>
                </a:solidFill>
                <a:latin typeface="Tahoma"/>
                <a:cs typeface="Tahoma"/>
              </a:rPr>
              <a:t>2021</a:t>
            </a:r>
            <a:r>
              <a:rPr sz="1900" b="1" spc="-330" dirty="0">
                <a:solidFill>
                  <a:srgbClr val="3F3C2E"/>
                </a:solidFill>
                <a:latin typeface="Tahoma"/>
                <a:cs typeface="Tahoma"/>
              </a:rPr>
              <a:t> </a:t>
            </a:r>
            <a:r>
              <a:rPr sz="1900" b="1" spc="-440" dirty="0">
                <a:solidFill>
                  <a:srgbClr val="3F3C2E"/>
                </a:solidFill>
                <a:latin typeface="Tahoma"/>
                <a:cs typeface="Tahoma"/>
              </a:rPr>
              <a:t>–</a:t>
            </a:r>
            <a:r>
              <a:rPr sz="1900" b="1" spc="-330" dirty="0">
                <a:solidFill>
                  <a:srgbClr val="3F3C2E"/>
                </a:solidFill>
                <a:latin typeface="Tahoma"/>
                <a:cs typeface="Tahoma"/>
              </a:rPr>
              <a:t> </a:t>
            </a:r>
            <a:r>
              <a:rPr sz="1900" b="1" spc="135" dirty="0">
                <a:solidFill>
                  <a:srgbClr val="3F3C2E"/>
                </a:solidFill>
                <a:latin typeface="Tahoma"/>
                <a:cs typeface="Tahoma"/>
              </a:rPr>
              <a:t>2023</a:t>
            </a:r>
            <a:r>
              <a:rPr sz="1900" b="1" spc="-70" dirty="0">
                <a:solidFill>
                  <a:srgbClr val="3F3C2E"/>
                </a:solidFill>
                <a:latin typeface="Tahoma"/>
                <a:cs typeface="Tahoma"/>
              </a:rPr>
              <a:t> </a:t>
            </a:r>
            <a:r>
              <a:rPr sz="1900" b="1" spc="320" dirty="0">
                <a:solidFill>
                  <a:srgbClr val="3F3C2E"/>
                </a:solidFill>
                <a:latin typeface="Courier New"/>
                <a:cs typeface="Courier New"/>
              </a:rPr>
              <a:t>РОКИ</a:t>
            </a:r>
            <a:r>
              <a:rPr sz="1900" b="1" spc="320" dirty="0">
                <a:solidFill>
                  <a:srgbClr val="3F3C2E"/>
                </a:solidFill>
                <a:latin typeface="Tahoma"/>
                <a:cs typeface="Tahoma"/>
              </a:rPr>
              <a:t>»</a:t>
            </a:r>
            <a:r>
              <a:rPr sz="1900" b="1" dirty="0">
                <a:solidFill>
                  <a:srgbClr val="3F3C2E"/>
                </a:solidFill>
                <a:latin typeface="Tahoma"/>
                <a:cs typeface="Tahoma"/>
              </a:rPr>
              <a:t>      </a:t>
            </a:r>
            <a:r>
              <a:rPr sz="1900" b="1" spc="355" dirty="0">
                <a:solidFill>
                  <a:srgbClr val="3F3C2E"/>
                </a:solidFill>
                <a:latin typeface="Courier New"/>
                <a:cs typeface="Courier New"/>
              </a:rPr>
              <a:t>ПОДІЛЬСЬКА</a:t>
            </a:r>
            <a:r>
              <a:rPr sz="1900" b="1" spc="219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470" dirty="0">
                <a:solidFill>
                  <a:srgbClr val="3F3C2E"/>
                </a:solidFill>
                <a:latin typeface="Courier New"/>
                <a:cs typeface="Courier New"/>
              </a:rPr>
              <a:t>РАЙОННА</a:t>
            </a:r>
            <a:r>
              <a:rPr sz="1900" b="1" spc="219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145" dirty="0">
                <a:solidFill>
                  <a:srgbClr val="3F3C2E"/>
                </a:solidFill>
                <a:latin typeface="Courier New"/>
                <a:cs typeface="Courier New"/>
              </a:rPr>
              <a:t>В</a:t>
            </a:r>
            <a:r>
              <a:rPr sz="1900" b="1" spc="219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170" dirty="0">
                <a:solidFill>
                  <a:srgbClr val="3F3C2E"/>
                </a:solidFill>
                <a:latin typeface="Courier New"/>
                <a:cs typeface="Courier New"/>
              </a:rPr>
              <a:t>МІСТІ</a:t>
            </a:r>
            <a:r>
              <a:rPr sz="1900" b="1" spc="219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280" dirty="0">
                <a:solidFill>
                  <a:srgbClr val="3F3C2E"/>
                </a:solidFill>
                <a:latin typeface="Courier New"/>
                <a:cs typeface="Courier New"/>
              </a:rPr>
              <a:t>КИЄВІ</a:t>
            </a:r>
            <a:r>
              <a:rPr sz="1900" b="1" spc="219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430" dirty="0">
                <a:solidFill>
                  <a:srgbClr val="3F3C2E"/>
                </a:solidFill>
                <a:latin typeface="Courier New"/>
                <a:cs typeface="Courier New"/>
              </a:rPr>
              <a:t>ДЕРЖАВНА</a:t>
            </a:r>
            <a:r>
              <a:rPr sz="1900" b="1" spc="18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295" dirty="0">
                <a:solidFill>
                  <a:srgbClr val="3F3C2E"/>
                </a:solidFill>
                <a:latin typeface="Courier New"/>
                <a:cs typeface="Courier New"/>
              </a:rPr>
              <a:t>АДМІНІСТРАЦІЯ</a:t>
            </a:r>
            <a:r>
              <a:rPr sz="1900" b="1" spc="254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440" dirty="0">
                <a:solidFill>
                  <a:srgbClr val="3F3C2E"/>
                </a:solidFill>
                <a:latin typeface="Courier New"/>
                <a:cs typeface="Courier New"/>
              </a:rPr>
              <a:t>ПРОВОДИТЬ</a:t>
            </a:r>
            <a:r>
              <a:rPr sz="1900" b="1" spc="254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365" dirty="0">
                <a:solidFill>
                  <a:srgbClr val="3F3C2E"/>
                </a:solidFill>
                <a:latin typeface="Courier New"/>
                <a:cs typeface="Courier New"/>
              </a:rPr>
              <a:t>РОБОТУ</a:t>
            </a:r>
            <a:r>
              <a:rPr sz="1900" b="1" spc="254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455" dirty="0">
                <a:solidFill>
                  <a:srgbClr val="3F3C2E"/>
                </a:solidFill>
                <a:latin typeface="Courier New"/>
                <a:cs typeface="Courier New"/>
              </a:rPr>
              <a:t>ПО</a:t>
            </a:r>
            <a:r>
              <a:rPr sz="1900" b="1" spc="254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409" dirty="0">
                <a:solidFill>
                  <a:srgbClr val="3F3C2E"/>
                </a:solidFill>
                <a:latin typeface="Courier New"/>
                <a:cs typeface="Courier New"/>
              </a:rPr>
              <a:t>ЗАБЕЗПЕЧЕННЮ</a:t>
            </a:r>
            <a:r>
              <a:rPr sz="1900" b="1" spc="254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290" dirty="0">
                <a:solidFill>
                  <a:srgbClr val="3F3C2E"/>
                </a:solidFill>
                <a:latin typeface="Courier New"/>
                <a:cs typeface="Courier New"/>
              </a:rPr>
              <a:t>ОБ</a:t>
            </a:r>
            <a:r>
              <a:rPr sz="1900" b="1" spc="290" dirty="0">
                <a:solidFill>
                  <a:srgbClr val="3F3C2E"/>
                </a:solidFill>
                <a:latin typeface="Tahoma"/>
                <a:cs typeface="Tahoma"/>
              </a:rPr>
              <a:t>’</a:t>
            </a:r>
            <a:r>
              <a:rPr sz="1900" b="1" spc="-330" dirty="0">
                <a:solidFill>
                  <a:srgbClr val="3F3C2E"/>
                </a:solidFill>
                <a:latin typeface="Tahoma"/>
                <a:cs typeface="Tahoma"/>
              </a:rPr>
              <a:t> </a:t>
            </a:r>
            <a:r>
              <a:rPr sz="1900" b="1" spc="190" dirty="0">
                <a:solidFill>
                  <a:srgbClr val="3F3C2E"/>
                </a:solidFill>
                <a:latin typeface="Courier New"/>
                <a:cs typeface="Courier New"/>
              </a:rPr>
              <a:t>ЄКТІВ</a:t>
            </a:r>
            <a:r>
              <a:rPr sz="1900" b="1" spc="145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365" dirty="0">
                <a:solidFill>
                  <a:srgbClr val="3F3C2E"/>
                </a:solidFill>
                <a:latin typeface="Courier New"/>
                <a:cs typeface="Courier New"/>
              </a:rPr>
              <a:t>БУДІВНИЦТВА</a:t>
            </a:r>
            <a:r>
              <a:rPr sz="1900" b="1" spc="1029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445" dirty="0">
                <a:solidFill>
                  <a:srgbClr val="3F3C2E"/>
                </a:solidFill>
                <a:latin typeface="Courier New"/>
                <a:cs typeface="Courier New"/>
              </a:rPr>
              <a:t>РАЙОНУ</a:t>
            </a:r>
            <a:r>
              <a:rPr sz="1900" b="1" spc="1029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360" dirty="0">
                <a:solidFill>
                  <a:srgbClr val="3F3C2E"/>
                </a:solidFill>
                <a:latin typeface="Courier New"/>
                <a:cs typeface="Courier New"/>
              </a:rPr>
              <a:t>ПРОЕКТНО</a:t>
            </a:r>
            <a:r>
              <a:rPr sz="1900" b="1" spc="360" dirty="0">
                <a:solidFill>
                  <a:srgbClr val="3F3C2E"/>
                </a:solidFill>
                <a:latin typeface="Tahoma"/>
                <a:cs typeface="Tahoma"/>
              </a:rPr>
              <a:t>-</a:t>
            </a:r>
            <a:r>
              <a:rPr sz="1900" b="1" spc="-330" dirty="0">
                <a:solidFill>
                  <a:srgbClr val="3F3C2E"/>
                </a:solidFill>
                <a:latin typeface="Tahoma"/>
                <a:cs typeface="Tahoma"/>
              </a:rPr>
              <a:t> </a:t>
            </a:r>
            <a:r>
              <a:rPr sz="1900" b="1" spc="575" dirty="0">
                <a:solidFill>
                  <a:srgbClr val="3F3C2E"/>
                </a:solidFill>
                <a:latin typeface="Courier New"/>
                <a:cs typeface="Courier New"/>
              </a:rPr>
              <a:t>КОШТОРИСНОЮ</a:t>
            </a:r>
            <a:r>
              <a:rPr sz="1900" b="1" spc="919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425" dirty="0">
                <a:solidFill>
                  <a:srgbClr val="3F3C2E"/>
                </a:solidFill>
                <a:latin typeface="Courier New"/>
                <a:cs typeface="Courier New"/>
              </a:rPr>
              <a:t>ДОКУМЕНТАЦІЄЮ</a:t>
            </a:r>
            <a:r>
              <a:rPr sz="1900" b="1" spc="425" dirty="0">
                <a:solidFill>
                  <a:srgbClr val="3F3C2E"/>
                </a:solidFill>
                <a:latin typeface="Tahoma"/>
                <a:cs typeface="Tahoma"/>
              </a:rPr>
              <a:t>,</a:t>
            </a:r>
            <a:r>
              <a:rPr sz="1900" b="1" spc="2525" dirty="0">
                <a:solidFill>
                  <a:srgbClr val="3F3C2E"/>
                </a:solidFill>
                <a:latin typeface="Tahoma"/>
                <a:cs typeface="Tahoma"/>
              </a:rPr>
              <a:t> </a:t>
            </a:r>
            <a:r>
              <a:rPr sz="1900" b="1" spc="455" dirty="0">
                <a:solidFill>
                  <a:srgbClr val="3F3C2E"/>
                </a:solidFill>
                <a:latin typeface="Courier New"/>
                <a:cs typeface="Courier New"/>
              </a:rPr>
              <a:t>ПО</a:t>
            </a:r>
            <a:r>
              <a:rPr sz="1900" b="1" spc="191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560" dirty="0">
                <a:solidFill>
                  <a:srgbClr val="3F3C2E"/>
                </a:solidFill>
                <a:latin typeface="Courier New"/>
                <a:cs typeface="Courier New"/>
              </a:rPr>
              <a:t>ВИКОНАННЮ</a:t>
            </a:r>
            <a:r>
              <a:rPr sz="1900" b="1" spc="191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345" dirty="0">
                <a:solidFill>
                  <a:srgbClr val="3F3C2E"/>
                </a:solidFill>
                <a:latin typeface="Courier New"/>
                <a:cs typeface="Courier New"/>
              </a:rPr>
              <a:t>БУДІВЕЛЬНИХ</a:t>
            </a:r>
            <a:r>
              <a:rPr sz="1900" b="1" spc="191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204" dirty="0">
                <a:solidFill>
                  <a:srgbClr val="3F3C2E"/>
                </a:solidFill>
                <a:latin typeface="Courier New"/>
                <a:cs typeface="Courier New"/>
              </a:rPr>
              <a:t>РОБІТ</a:t>
            </a:r>
            <a:r>
              <a:rPr sz="1900" b="1" spc="191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370" dirty="0">
                <a:solidFill>
                  <a:srgbClr val="3F3C2E"/>
                </a:solidFill>
                <a:latin typeface="Courier New"/>
                <a:cs typeface="Courier New"/>
              </a:rPr>
              <a:t>НА</a:t>
            </a:r>
            <a:r>
              <a:rPr sz="1900" b="1" spc="18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345" dirty="0">
                <a:solidFill>
                  <a:srgbClr val="3F3C2E"/>
                </a:solidFill>
                <a:latin typeface="Courier New"/>
                <a:cs typeface="Courier New"/>
              </a:rPr>
              <a:t>БУДІВЕЛЬНИХ</a:t>
            </a:r>
            <a:r>
              <a:rPr sz="1900" b="1" spc="-235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1900" b="1" spc="465" dirty="0">
                <a:solidFill>
                  <a:srgbClr val="3F3C2E"/>
                </a:solidFill>
                <a:latin typeface="Courier New"/>
                <a:cs typeface="Courier New"/>
              </a:rPr>
              <a:t>МАЙДАНЧИКАХ</a:t>
            </a:r>
            <a:r>
              <a:rPr sz="1900" b="1" spc="465" dirty="0">
                <a:solidFill>
                  <a:srgbClr val="3F3C2E"/>
                </a:solidFill>
                <a:latin typeface="Tahoma"/>
                <a:cs typeface="Tahoma"/>
              </a:rPr>
              <a:t>:</a:t>
            </a:r>
            <a:endParaRPr sz="19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657951" y="4099193"/>
            <a:ext cx="66675" cy="2381250"/>
            <a:chOff x="7657951" y="4099193"/>
            <a:chExt cx="66675" cy="238125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57951" y="4099193"/>
              <a:ext cx="66675" cy="666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57951" y="6413768"/>
              <a:ext cx="66675" cy="6667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838876" y="3963049"/>
            <a:ext cx="10026015" cy="5168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04520" indent="67310">
              <a:lnSpc>
                <a:spcPct val="112500"/>
              </a:lnSpc>
              <a:spcBef>
                <a:spcPts val="95"/>
              </a:spcBef>
            </a:pPr>
            <a:r>
              <a:rPr sz="1500" b="1" spc="350" dirty="0">
                <a:solidFill>
                  <a:srgbClr val="FFFFFF"/>
                </a:solidFill>
                <a:latin typeface="Courier New"/>
                <a:cs typeface="Courier New"/>
              </a:rPr>
              <a:t>ПО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20" dirty="0">
                <a:solidFill>
                  <a:srgbClr val="FFFFFF"/>
                </a:solidFill>
                <a:latin typeface="Courier New"/>
                <a:cs typeface="Courier New"/>
              </a:rPr>
              <a:t>ОБ</a:t>
            </a:r>
            <a:r>
              <a:rPr sz="1500" b="1" spc="220" dirty="0">
                <a:solidFill>
                  <a:srgbClr val="FFFFFF"/>
                </a:solidFill>
                <a:latin typeface="Tahoma"/>
                <a:cs typeface="Tahoma"/>
              </a:rPr>
              <a:t>’</a:t>
            </a:r>
            <a:r>
              <a:rPr sz="1500" b="1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210" dirty="0">
                <a:solidFill>
                  <a:srgbClr val="FFFFFF"/>
                </a:solidFill>
                <a:latin typeface="Courier New"/>
                <a:cs typeface="Courier New"/>
              </a:rPr>
              <a:t>ЄКТУ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-295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1500" b="1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300" dirty="0">
                <a:solidFill>
                  <a:srgbClr val="FFFFFF"/>
                </a:solidFill>
                <a:latin typeface="Courier New"/>
                <a:cs typeface="Courier New"/>
              </a:rPr>
              <a:t>КАПІТАЛЬНИЙ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20" dirty="0">
                <a:solidFill>
                  <a:srgbClr val="FFFFFF"/>
                </a:solidFill>
                <a:latin typeface="Courier New"/>
                <a:cs typeface="Courier New"/>
              </a:rPr>
              <a:t>РЕМОНТ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65" dirty="0">
                <a:solidFill>
                  <a:srgbClr val="FFFFFF"/>
                </a:solidFill>
                <a:latin typeface="Courier New"/>
                <a:cs typeface="Courier New"/>
              </a:rPr>
              <a:t>ПРИМІЩЕНЬ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95" dirty="0">
                <a:solidFill>
                  <a:srgbClr val="FFFFFF"/>
                </a:solidFill>
                <a:latin typeface="Courier New"/>
                <a:cs typeface="Courier New"/>
              </a:rPr>
              <a:t>У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54" dirty="0">
                <a:solidFill>
                  <a:srgbClr val="FFFFFF"/>
                </a:solidFill>
                <a:latin typeface="Courier New"/>
                <a:cs typeface="Courier New"/>
              </a:rPr>
              <a:t>ПОДІЛЬСЬКІЙ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25" dirty="0">
                <a:solidFill>
                  <a:srgbClr val="FFFFFF"/>
                </a:solidFill>
                <a:latin typeface="Courier New"/>
                <a:cs typeface="Courier New"/>
              </a:rPr>
              <a:t>РАЙОННІЙ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Courier New"/>
                <a:cs typeface="Courier New"/>
              </a:rPr>
              <a:t>В </a:t>
            </a:r>
            <a:r>
              <a:rPr sz="1500" b="1" spc="125" dirty="0">
                <a:solidFill>
                  <a:srgbClr val="FFFFFF"/>
                </a:solidFill>
                <a:latin typeface="Courier New"/>
                <a:cs typeface="Courier New"/>
              </a:rPr>
              <a:t>МІСТІ</a:t>
            </a:r>
            <a:r>
              <a:rPr sz="150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15" dirty="0">
                <a:solidFill>
                  <a:srgbClr val="FFFFFF"/>
                </a:solidFill>
                <a:latin typeface="Courier New"/>
                <a:cs typeface="Courier New"/>
              </a:rPr>
              <a:t>КИЄВІ</a:t>
            </a:r>
            <a:r>
              <a:rPr sz="150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05" dirty="0">
                <a:solidFill>
                  <a:srgbClr val="FFFFFF"/>
                </a:solidFill>
                <a:latin typeface="Courier New"/>
                <a:cs typeface="Courier New"/>
              </a:rPr>
              <a:t>ДЕРЖАВНІЙ</a:t>
            </a:r>
            <a:r>
              <a:rPr sz="150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195" dirty="0">
                <a:solidFill>
                  <a:srgbClr val="FFFFFF"/>
                </a:solidFill>
                <a:latin typeface="Courier New"/>
                <a:cs typeface="Courier New"/>
              </a:rPr>
              <a:t>АДМІНІСТРАЦІЇ</a:t>
            </a:r>
            <a:r>
              <a:rPr sz="150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00" dirty="0">
                <a:solidFill>
                  <a:srgbClr val="FFFFFF"/>
                </a:solidFill>
                <a:latin typeface="Courier New"/>
                <a:cs typeface="Courier New"/>
              </a:rPr>
              <a:t>ЗА</a:t>
            </a:r>
            <a:r>
              <a:rPr sz="150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15" dirty="0">
                <a:solidFill>
                  <a:srgbClr val="FFFFFF"/>
                </a:solidFill>
                <a:latin typeface="Courier New"/>
                <a:cs typeface="Courier New"/>
              </a:rPr>
              <a:t>АДРЕСОЮ</a:t>
            </a:r>
            <a:r>
              <a:rPr sz="1500" b="1" spc="315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r>
              <a:rPr sz="1500" b="1" spc="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229" dirty="0">
                <a:solidFill>
                  <a:srgbClr val="FFFFFF"/>
                </a:solidFill>
                <a:latin typeface="Courier New"/>
                <a:cs typeface="Courier New"/>
              </a:rPr>
              <a:t>ПЛ</a:t>
            </a:r>
            <a:r>
              <a:rPr sz="1500" b="1" spc="229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500" b="1" spc="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275" dirty="0">
                <a:solidFill>
                  <a:srgbClr val="FFFFFF"/>
                </a:solidFill>
                <a:latin typeface="Courier New"/>
                <a:cs typeface="Courier New"/>
              </a:rPr>
              <a:t>КОНТРАКТОВА</a:t>
            </a:r>
            <a:r>
              <a:rPr sz="1500" b="1" spc="27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500" b="1" spc="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5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500" b="1" spc="-25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335" dirty="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endParaRPr sz="1500">
              <a:latin typeface="Tahoma"/>
              <a:cs typeface="Tahoma"/>
            </a:endParaRPr>
          </a:p>
          <a:p>
            <a:pPr marL="12700" marR="321945">
              <a:lnSpc>
                <a:spcPct val="112500"/>
              </a:lnSpc>
            </a:pPr>
            <a:r>
              <a:rPr sz="1500" b="1" spc="315" dirty="0">
                <a:solidFill>
                  <a:srgbClr val="FFFFFF"/>
                </a:solidFill>
                <a:latin typeface="Courier New"/>
                <a:cs typeface="Courier New"/>
              </a:rPr>
              <a:t>РОЗРОБЛЕНО</a:t>
            </a:r>
            <a:r>
              <a:rPr sz="150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75" dirty="0">
                <a:solidFill>
                  <a:srgbClr val="FFFFFF"/>
                </a:solidFill>
                <a:latin typeface="Courier New"/>
                <a:cs typeface="Courier New"/>
              </a:rPr>
              <a:t>ПРОЕКТНУ</a:t>
            </a:r>
            <a:r>
              <a:rPr sz="1500" b="1" spc="-1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30" dirty="0">
                <a:solidFill>
                  <a:srgbClr val="FFFFFF"/>
                </a:solidFill>
                <a:latin typeface="Courier New"/>
                <a:cs typeface="Courier New"/>
              </a:rPr>
              <a:t>ДОКУМЕНТАЦІЮ</a:t>
            </a:r>
            <a:r>
              <a:rPr sz="1500" b="1" spc="33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500" b="1" spc="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390" dirty="0">
                <a:solidFill>
                  <a:srgbClr val="FFFFFF"/>
                </a:solidFill>
                <a:latin typeface="Courier New"/>
                <a:cs typeface="Courier New"/>
              </a:rPr>
              <a:t>ОТРИМАНО</a:t>
            </a:r>
            <a:r>
              <a:rPr sz="1500" b="1" spc="-1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90" dirty="0">
                <a:solidFill>
                  <a:srgbClr val="FFFFFF"/>
                </a:solidFill>
                <a:latin typeface="Courier New"/>
                <a:cs typeface="Courier New"/>
              </a:rPr>
              <a:t>ПОЗИТИВНИЙ</a:t>
            </a:r>
            <a:r>
              <a:rPr sz="1500" b="1" spc="-1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75" dirty="0">
                <a:solidFill>
                  <a:srgbClr val="FFFFFF"/>
                </a:solidFill>
                <a:latin typeface="Courier New"/>
                <a:cs typeface="Courier New"/>
              </a:rPr>
              <a:t>ЕКСПЕРТНИЙ </a:t>
            </a:r>
            <a:r>
              <a:rPr sz="1500" b="1" spc="95" dirty="0">
                <a:solidFill>
                  <a:srgbClr val="FFFFFF"/>
                </a:solidFill>
                <a:latin typeface="Courier New"/>
                <a:cs typeface="Courier New"/>
              </a:rPr>
              <a:t>ЗВІТ</a:t>
            </a:r>
            <a:r>
              <a:rPr sz="1500" b="1" spc="-1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135" dirty="0">
                <a:solidFill>
                  <a:srgbClr val="FFFFFF"/>
                </a:solidFill>
                <a:latin typeface="Courier New"/>
                <a:cs typeface="Courier New"/>
              </a:rPr>
              <a:t>ВІД</a:t>
            </a:r>
            <a:r>
              <a:rPr sz="1500" b="1" spc="-1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Tahoma"/>
                <a:cs typeface="Tahoma"/>
              </a:rPr>
              <a:t>26</a:t>
            </a:r>
            <a:r>
              <a:rPr sz="1500" b="1" spc="-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114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500" b="1" spc="-25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114" dirty="0">
                <a:solidFill>
                  <a:srgbClr val="FFFFFF"/>
                </a:solidFill>
                <a:latin typeface="Tahoma"/>
                <a:cs typeface="Tahoma"/>
              </a:rPr>
              <a:t>05</a:t>
            </a:r>
            <a:r>
              <a:rPr sz="1500" b="1" spc="-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114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500" b="1" spc="-25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110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sz="1500" b="1" spc="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655" dirty="0">
                <a:solidFill>
                  <a:srgbClr val="FFFFFF"/>
                </a:solidFill>
                <a:latin typeface="Courier New"/>
                <a:cs typeface="Courier New"/>
              </a:rPr>
              <a:t>№</a:t>
            </a:r>
            <a:r>
              <a:rPr sz="1500" b="1" spc="-15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175" dirty="0">
                <a:solidFill>
                  <a:srgbClr val="FFFFFF"/>
                </a:solidFill>
                <a:latin typeface="Tahoma"/>
                <a:cs typeface="Tahoma"/>
              </a:rPr>
              <a:t>0097</a:t>
            </a:r>
            <a:r>
              <a:rPr sz="1500" b="1" spc="-25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9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500" b="1" spc="-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4241</a:t>
            </a:r>
            <a:r>
              <a:rPr sz="1500" b="1" spc="-25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9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500" b="1" spc="-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23</a:t>
            </a:r>
            <a:r>
              <a:rPr sz="1500" b="1" spc="-25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330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500" b="1" spc="-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50" dirty="0">
                <a:solidFill>
                  <a:srgbClr val="FFFFFF"/>
                </a:solidFill>
                <a:latin typeface="Courier New"/>
                <a:cs typeface="Courier New"/>
              </a:rPr>
              <a:t>УЕГ</a:t>
            </a:r>
            <a:r>
              <a:rPr sz="1500" b="1" spc="50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500" b="1" spc="-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Courier New"/>
                <a:cs typeface="Courier New"/>
              </a:rPr>
              <a:t>В</a:t>
            </a:r>
            <a:r>
              <a:rPr sz="1500" b="1" spc="9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500" b="1" spc="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310" dirty="0">
                <a:solidFill>
                  <a:srgbClr val="FFFFFF"/>
                </a:solidFill>
                <a:latin typeface="Courier New"/>
                <a:cs typeface="Courier New"/>
              </a:rPr>
              <a:t>ПРОВЕДЕНО</a:t>
            </a:r>
            <a:r>
              <a:rPr sz="1500" b="1" spc="-1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70" dirty="0">
                <a:solidFill>
                  <a:srgbClr val="FFFFFF"/>
                </a:solidFill>
                <a:latin typeface="Courier New"/>
                <a:cs typeface="Courier New"/>
              </a:rPr>
              <a:t>СПРОЩЕНУ</a:t>
            </a:r>
            <a:r>
              <a:rPr sz="1500" b="1" spc="-1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05" dirty="0">
                <a:solidFill>
                  <a:srgbClr val="FFFFFF"/>
                </a:solidFill>
                <a:latin typeface="Courier New"/>
                <a:cs typeface="Courier New"/>
              </a:rPr>
              <a:t>ЗАКУПІВЛЮ</a:t>
            </a:r>
            <a:endParaRPr sz="1500">
              <a:latin typeface="Courier New"/>
              <a:cs typeface="Courier New"/>
            </a:endParaRPr>
          </a:p>
          <a:p>
            <a:pPr marL="12700" marR="5080">
              <a:lnSpc>
                <a:spcPct val="112500"/>
              </a:lnSpc>
            </a:pPr>
            <a:r>
              <a:rPr sz="1500" b="1" spc="155" dirty="0">
                <a:solidFill>
                  <a:srgbClr val="FFFFFF"/>
                </a:solidFill>
                <a:latin typeface="Courier New"/>
                <a:cs typeface="Courier New"/>
              </a:rPr>
              <a:t>РОБІТ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Courier New"/>
                <a:cs typeface="Courier New"/>
              </a:rPr>
              <a:t>ІЗ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75" dirty="0">
                <a:solidFill>
                  <a:srgbClr val="FFFFFF"/>
                </a:solidFill>
                <a:latin typeface="Courier New"/>
                <a:cs typeface="Courier New"/>
              </a:rPr>
              <a:t>КАПІТАЛЬНОГО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15" dirty="0">
                <a:solidFill>
                  <a:srgbClr val="FFFFFF"/>
                </a:solidFill>
                <a:latin typeface="Courier New"/>
                <a:cs typeface="Courier New"/>
              </a:rPr>
              <a:t>РЕМОНТУ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65" dirty="0">
                <a:solidFill>
                  <a:srgbClr val="FFFFFF"/>
                </a:solidFill>
                <a:latin typeface="Courier New"/>
                <a:cs typeface="Courier New"/>
              </a:rPr>
              <a:t>ПРИМІЩЕНЬ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95" dirty="0">
                <a:solidFill>
                  <a:srgbClr val="FFFFFF"/>
                </a:solidFill>
                <a:latin typeface="Courier New"/>
                <a:cs typeface="Courier New"/>
              </a:rPr>
              <a:t>У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54" dirty="0">
                <a:solidFill>
                  <a:srgbClr val="FFFFFF"/>
                </a:solidFill>
                <a:latin typeface="Courier New"/>
                <a:cs typeface="Courier New"/>
              </a:rPr>
              <a:t>ПОДІЛЬСЬКІЙ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25" dirty="0">
                <a:solidFill>
                  <a:srgbClr val="FFFFFF"/>
                </a:solidFill>
                <a:latin typeface="Courier New"/>
                <a:cs typeface="Courier New"/>
              </a:rPr>
              <a:t>РАЙОННІЙ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114" dirty="0">
                <a:solidFill>
                  <a:srgbClr val="FFFFFF"/>
                </a:solidFill>
                <a:latin typeface="Courier New"/>
                <a:cs typeface="Courier New"/>
              </a:rPr>
              <a:t>В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114" dirty="0">
                <a:solidFill>
                  <a:srgbClr val="FFFFFF"/>
                </a:solidFill>
                <a:latin typeface="Courier New"/>
                <a:cs typeface="Courier New"/>
              </a:rPr>
              <a:t>МІСТІ </a:t>
            </a:r>
            <a:r>
              <a:rPr sz="1500" b="1" spc="215" dirty="0">
                <a:solidFill>
                  <a:srgbClr val="FFFFFF"/>
                </a:solidFill>
                <a:latin typeface="Courier New"/>
                <a:cs typeface="Courier New"/>
              </a:rPr>
              <a:t>КИЄВІ</a:t>
            </a:r>
            <a:r>
              <a:rPr sz="1500" b="1" spc="-19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05" dirty="0">
                <a:solidFill>
                  <a:srgbClr val="FFFFFF"/>
                </a:solidFill>
                <a:latin typeface="Courier New"/>
                <a:cs typeface="Courier New"/>
              </a:rPr>
              <a:t>ДЕРЖАВНІЙ</a:t>
            </a:r>
            <a:r>
              <a:rPr sz="15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195" dirty="0">
                <a:solidFill>
                  <a:srgbClr val="FFFFFF"/>
                </a:solidFill>
                <a:latin typeface="Courier New"/>
                <a:cs typeface="Courier New"/>
              </a:rPr>
              <a:t>АДМІНІСТРАЦІЇ</a:t>
            </a:r>
            <a:r>
              <a:rPr sz="15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00" dirty="0">
                <a:solidFill>
                  <a:srgbClr val="FFFFFF"/>
                </a:solidFill>
                <a:latin typeface="Courier New"/>
                <a:cs typeface="Courier New"/>
              </a:rPr>
              <a:t>ЗА</a:t>
            </a:r>
            <a:r>
              <a:rPr sz="15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15" dirty="0">
                <a:solidFill>
                  <a:srgbClr val="FFFFFF"/>
                </a:solidFill>
                <a:latin typeface="Courier New"/>
                <a:cs typeface="Courier New"/>
              </a:rPr>
              <a:t>АДРЕСОЮ</a:t>
            </a:r>
            <a:r>
              <a:rPr sz="1500" b="1" spc="315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r>
              <a:rPr sz="15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229" dirty="0">
                <a:solidFill>
                  <a:srgbClr val="FFFFFF"/>
                </a:solidFill>
                <a:latin typeface="Courier New"/>
                <a:cs typeface="Courier New"/>
              </a:rPr>
              <a:t>ПЛ</a:t>
            </a:r>
            <a:r>
              <a:rPr sz="1500" b="1" spc="229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5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275" dirty="0">
                <a:solidFill>
                  <a:srgbClr val="FFFFFF"/>
                </a:solidFill>
                <a:latin typeface="Courier New"/>
                <a:cs typeface="Courier New"/>
              </a:rPr>
              <a:t>КОНТРАКТОВА</a:t>
            </a:r>
            <a:r>
              <a:rPr sz="1500" b="1" spc="27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500" b="1" spc="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5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500" b="1" spc="-25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5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240" dirty="0">
                <a:solidFill>
                  <a:srgbClr val="FFFFFF"/>
                </a:solidFill>
                <a:latin typeface="Courier New"/>
                <a:cs typeface="Courier New"/>
              </a:rPr>
              <a:t>ПРОТЕ</a:t>
            </a:r>
            <a:r>
              <a:rPr sz="1500" b="1" spc="-19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50" dirty="0">
                <a:solidFill>
                  <a:srgbClr val="FFFFFF"/>
                </a:solidFill>
                <a:latin typeface="Courier New"/>
                <a:cs typeface="Courier New"/>
              </a:rPr>
              <a:t>ТОРГИ </a:t>
            </a:r>
            <a:r>
              <a:rPr sz="1500" b="1" spc="130" dirty="0">
                <a:solidFill>
                  <a:srgbClr val="FFFFFF"/>
                </a:solidFill>
                <a:latin typeface="Courier New"/>
                <a:cs typeface="Courier New"/>
              </a:rPr>
              <a:t>ДВІЧІ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185" dirty="0">
                <a:solidFill>
                  <a:srgbClr val="FFFFFF"/>
                </a:solidFill>
                <a:latin typeface="Courier New"/>
                <a:cs typeface="Courier New"/>
              </a:rPr>
              <a:t>НЕ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45" dirty="0">
                <a:solidFill>
                  <a:srgbClr val="FFFFFF"/>
                </a:solidFill>
                <a:latin typeface="Courier New"/>
                <a:cs typeface="Courier New"/>
              </a:rPr>
              <a:t>ВІДБУЛИСЯ</a:t>
            </a:r>
            <a:r>
              <a:rPr sz="1500" b="1" spc="24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500" b="1" spc="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355" dirty="0">
                <a:solidFill>
                  <a:srgbClr val="FFFFFF"/>
                </a:solidFill>
                <a:latin typeface="Courier New"/>
                <a:cs typeface="Courier New"/>
              </a:rPr>
              <a:t>СТАНОМ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85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60" dirty="0">
                <a:solidFill>
                  <a:srgbClr val="FFFFFF"/>
                </a:solidFill>
                <a:latin typeface="Courier New"/>
                <a:cs typeface="Courier New"/>
              </a:rPr>
              <a:t>СЬОГОДНІ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20" dirty="0">
                <a:solidFill>
                  <a:srgbClr val="FFFFFF"/>
                </a:solidFill>
                <a:latin typeface="Courier New"/>
                <a:cs typeface="Courier New"/>
              </a:rPr>
              <a:t>УКЛАДЕНО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45" dirty="0">
                <a:solidFill>
                  <a:srgbClr val="FFFFFF"/>
                </a:solidFill>
                <a:latin typeface="Courier New"/>
                <a:cs typeface="Courier New"/>
              </a:rPr>
              <a:t>ДОГОВІР</a:t>
            </a:r>
            <a:r>
              <a:rPr sz="150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45" dirty="0">
                <a:solidFill>
                  <a:srgbClr val="FFFFFF"/>
                </a:solidFill>
                <a:latin typeface="Courier New"/>
                <a:cs typeface="Courier New"/>
              </a:rPr>
              <a:t>ПІДРЯДУ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110" dirty="0">
                <a:solidFill>
                  <a:srgbClr val="FFFFFF"/>
                </a:solidFill>
                <a:latin typeface="Courier New"/>
                <a:cs typeface="Courier New"/>
              </a:rPr>
              <a:t>ВІД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500" b="1" spc="65" dirty="0">
                <a:solidFill>
                  <a:srgbClr val="FFFFFF"/>
                </a:solidFill>
                <a:latin typeface="Tahoma"/>
                <a:cs typeface="Tahoma"/>
              </a:rPr>
              <a:t>26</a:t>
            </a:r>
            <a:r>
              <a:rPr sz="1500" b="1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114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500" b="1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145" dirty="0">
                <a:solidFill>
                  <a:srgbClr val="FFFFFF"/>
                </a:solidFill>
                <a:latin typeface="Tahoma"/>
                <a:cs typeface="Tahoma"/>
              </a:rPr>
              <a:t>09</a:t>
            </a:r>
            <a:r>
              <a:rPr sz="1500" b="1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114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500" b="1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110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sz="1500" b="1" spc="2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655" dirty="0">
                <a:solidFill>
                  <a:srgbClr val="FFFFFF"/>
                </a:solidFill>
                <a:latin typeface="Courier New"/>
                <a:cs typeface="Courier New"/>
              </a:rPr>
              <a:t>№</a:t>
            </a:r>
            <a:r>
              <a:rPr sz="1500" b="1" spc="-19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-70" dirty="0">
                <a:solidFill>
                  <a:srgbClr val="FFFFFF"/>
                </a:solidFill>
                <a:latin typeface="Tahoma"/>
                <a:cs typeface="Tahoma"/>
              </a:rPr>
              <a:t>101</a:t>
            </a:r>
            <a:r>
              <a:rPr sz="1500" b="1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500" b="1" spc="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365" dirty="0">
                <a:solidFill>
                  <a:srgbClr val="FFFFFF"/>
                </a:solidFill>
                <a:latin typeface="Courier New"/>
                <a:cs typeface="Courier New"/>
              </a:rPr>
              <a:t>ВИКОНАННЯ</a:t>
            </a:r>
            <a:r>
              <a:rPr sz="1500" b="1" spc="-19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95" dirty="0">
                <a:solidFill>
                  <a:srgbClr val="FFFFFF"/>
                </a:solidFill>
                <a:latin typeface="Courier New"/>
                <a:cs typeface="Courier New"/>
              </a:rPr>
              <a:t>СТАНОВИТЬ</a:t>
            </a:r>
            <a:r>
              <a:rPr sz="1500" b="1" spc="-19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-165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1500" b="1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10" dirty="0">
                <a:latin typeface="Tahoma"/>
                <a:cs typeface="Tahoma"/>
              </a:rPr>
              <a:t>471</a:t>
            </a:r>
            <a:r>
              <a:rPr sz="1500" b="1" spc="-260" dirty="0">
                <a:latin typeface="Tahoma"/>
                <a:cs typeface="Tahoma"/>
              </a:rPr>
              <a:t> </a:t>
            </a:r>
            <a:r>
              <a:rPr sz="1500" b="1" spc="-120" dirty="0">
                <a:latin typeface="Tahoma"/>
                <a:cs typeface="Tahoma"/>
              </a:rPr>
              <a:t>,</a:t>
            </a:r>
            <a:r>
              <a:rPr sz="1500" b="1" spc="-260" dirty="0">
                <a:latin typeface="Tahoma"/>
                <a:cs typeface="Tahoma"/>
              </a:rPr>
              <a:t> </a:t>
            </a:r>
            <a:r>
              <a:rPr sz="1500" b="1" spc="100" dirty="0">
                <a:latin typeface="Tahoma"/>
                <a:cs typeface="Tahoma"/>
              </a:rPr>
              <a:t>599</a:t>
            </a:r>
            <a:r>
              <a:rPr sz="1500" b="1" spc="270" dirty="0">
                <a:latin typeface="Tahoma"/>
                <a:cs typeface="Tahoma"/>
              </a:rPr>
              <a:t> </a:t>
            </a:r>
            <a:r>
              <a:rPr sz="1500" b="1" spc="200" dirty="0">
                <a:latin typeface="Courier New"/>
                <a:cs typeface="Courier New"/>
              </a:rPr>
              <a:t>ТИС</a:t>
            </a:r>
            <a:r>
              <a:rPr sz="1500" b="1" spc="200" dirty="0">
                <a:latin typeface="Tahoma"/>
                <a:cs typeface="Tahoma"/>
              </a:rPr>
              <a:t>.</a:t>
            </a:r>
            <a:r>
              <a:rPr sz="1500" b="1" spc="270" dirty="0">
                <a:latin typeface="Tahoma"/>
                <a:cs typeface="Tahoma"/>
              </a:rPr>
              <a:t> </a:t>
            </a:r>
            <a:r>
              <a:rPr sz="1500" b="1" spc="130" dirty="0">
                <a:latin typeface="Courier New"/>
                <a:cs typeface="Courier New"/>
              </a:rPr>
              <a:t>ГРН</a:t>
            </a:r>
            <a:r>
              <a:rPr sz="1500" b="1" spc="130" dirty="0">
                <a:solidFill>
                  <a:srgbClr val="FFFFFF"/>
                </a:solidFill>
                <a:latin typeface="Tahoma"/>
                <a:cs typeface="Tahoma"/>
              </a:rPr>
              <a:t>).</a:t>
            </a: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40"/>
              </a:spcBef>
            </a:pP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500" b="1" spc="350" dirty="0">
                <a:solidFill>
                  <a:srgbClr val="FFFFFF"/>
                </a:solidFill>
                <a:latin typeface="Courier New"/>
                <a:cs typeface="Courier New"/>
              </a:rPr>
              <a:t>ПО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20" dirty="0">
                <a:solidFill>
                  <a:srgbClr val="FFFFFF"/>
                </a:solidFill>
                <a:latin typeface="Courier New"/>
                <a:cs typeface="Courier New"/>
              </a:rPr>
              <a:t>ОБ</a:t>
            </a:r>
            <a:r>
              <a:rPr sz="1500" b="1" spc="220" dirty="0">
                <a:solidFill>
                  <a:srgbClr val="FFFFFF"/>
                </a:solidFill>
                <a:latin typeface="Tahoma"/>
                <a:cs typeface="Tahoma"/>
              </a:rPr>
              <a:t>’</a:t>
            </a:r>
            <a:r>
              <a:rPr sz="1500" b="1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210" dirty="0">
                <a:solidFill>
                  <a:srgbClr val="FFFFFF"/>
                </a:solidFill>
                <a:latin typeface="Courier New"/>
                <a:cs typeface="Courier New"/>
              </a:rPr>
              <a:t>ЄКТУ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-295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1500" b="1" spc="-25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300" dirty="0">
                <a:solidFill>
                  <a:srgbClr val="FFFFFF"/>
                </a:solidFill>
                <a:latin typeface="Courier New"/>
                <a:cs typeface="Courier New"/>
              </a:rPr>
              <a:t>КАПІТАЛЬНИЙ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20" dirty="0">
                <a:solidFill>
                  <a:srgbClr val="FFFFFF"/>
                </a:solidFill>
                <a:latin typeface="Courier New"/>
                <a:cs typeface="Courier New"/>
              </a:rPr>
              <a:t>РЕМОНТ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95" dirty="0">
                <a:solidFill>
                  <a:srgbClr val="FFFFFF"/>
                </a:solidFill>
                <a:latin typeface="Courier New"/>
                <a:cs typeface="Courier New"/>
              </a:rPr>
              <a:t>ІНЖЕНЕРНИХ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40" dirty="0">
                <a:solidFill>
                  <a:srgbClr val="FFFFFF"/>
                </a:solidFill>
                <a:latin typeface="Courier New"/>
                <a:cs typeface="Courier New"/>
              </a:rPr>
              <a:t>МЕРЕЖ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-330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500" b="1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215" dirty="0">
                <a:solidFill>
                  <a:srgbClr val="FFFFFF"/>
                </a:solidFill>
                <a:latin typeface="Courier New"/>
                <a:cs typeface="Courier New"/>
              </a:rPr>
              <a:t>ХВП</a:t>
            </a:r>
            <a:r>
              <a:rPr sz="1500" b="1" spc="21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500" b="1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175" dirty="0">
                <a:solidFill>
                  <a:srgbClr val="FFFFFF"/>
                </a:solidFill>
                <a:latin typeface="Courier New"/>
                <a:cs typeface="Courier New"/>
              </a:rPr>
              <a:t>ГВП</a:t>
            </a:r>
            <a:r>
              <a:rPr sz="1500" b="1" spc="17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500" b="1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245" dirty="0">
                <a:solidFill>
                  <a:srgbClr val="FFFFFF"/>
                </a:solidFill>
                <a:latin typeface="Courier New"/>
                <a:cs typeface="Courier New"/>
              </a:rPr>
              <a:t>ЦО</a:t>
            </a:r>
            <a:r>
              <a:rPr sz="1500" b="1" spc="24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500" b="1" spc="240" dirty="0">
                <a:solidFill>
                  <a:srgbClr val="FFFFFF"/>
                </a:solidFill>
                <a:latin typeface="Courier New"/>
                <a:cs typeface="Courier New"/>
              </a:rPr>
              <a:t>КАНАЛІЗАЦІЯ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-330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500" b="1" spc="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114" dirty="0">
                <a:solidFill>
                  <a:srgbClr val="FFFFFF"/>
                </a:solidFill>
                <a:latin typeface="Courier New"/>
                <a:cs typeface="Courier New"/>
              </a:rPr>
              <a:t>В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35" dirty="0">
                <a:solidFill>
                  <a:srgbClr val="FFFFFF"/>
                </a:solidFill>
                <a:latin typeface="Courier New"/>
                <a:cs typeface="Courier New"/>
              </a:rPr>
              <a:t>ПРИМІЩЕННІ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75" dirty="0">
                <a:solidFill>
                  <a:srgbClr val="FFFFFF"/>
                </a:solidFill>
                <a:latin typeface="Courier New"/>
                <a:cs typeface="Courier New"/>
              </a:rPr>
              <a:t>УПРАВЛІННЯ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-165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1500" b="1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215" dirty="0">
                <a:solidFill>
                  <a:srgbClr val="FFFFFF"/>
                </a:solidFill>
                <a:latin typeface="Courier New"/>
                <a:cs typeface="Courier New"/>
              </a:rPr>
              <a:t>ЦЕНТРУ</a:t>
            </a:r>
            <a:r>
              <a:rPr sz="1500" b="1" spc="215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r>
              <a:rPr sz="1500" b="1" spc="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340" dirty="0">
                <a:solidFill>
                  <a:srgbClr val="FFFFFF"/>
                </a:solidFill>
                <a:latin typeface="Courier New"/>
                <a:cs typeface="Courier New"/>
              </a:rPr>
              <a:t>НАДАННЯ</a:t>
            </a:r>
            <a:endParaRPr sz="1500">
              <a:latin typeface="Courier New"/>
              <a:cs typeface="Courier New"/>
            </a:endParaRPr>
          </a:p>
          <a:p>
            <a:pPr marL="12700" marR="288925">
              <a:lnSpc>
                <a:spcPct val="112500"/>
              </a:lnSpc>
            </a:pPr>
            <a:r>
              <a:rPr sz="1500" b="1" spc="285" dirty="0">
                <a:solidFill>
                  <a:srgbClr val="FFFFFF"/>
                </a:solidFill>
                <a:latin typeface="Courier New"/>
                <a:cs typeface="Courier New"/>
              </a:rPr>
              <a:t>АДМІНІСТРАТИВНИХ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90" dirty="0">
                <a:solidFill>
                  <a:srgbClr val="FFFFFF"/>
                </a:solidFill>
                <a:latin typeface="Courier New"/>
                <a:cs typeface="Courier New"/>
              </a:rPr>
              <a:t>ПОСЛУГ</a:t>
            </a:r>
            <a:r>
              <a:rPr sz="150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50" dirty="0">
                <a:solidFill>
                  <a:srgbClr val="FFFFFF"/>
                </a:solidFill>
                <a:latin typeface="Courier New"/>
                <a:cs typeface="Courier New"/>
              </a:rPr>
              <a:t>ПОДІЛЬСЬКОЇ</a:t>
            </a:r>
            <a:r>
              <a:rPr sz="150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20" dirty="0">
                <a:solidFill>
                  <a:srgbClr val="FFFFFF"/>
                </a:solidFill>
                <a:latin typeface="Courier New"/>
                <a:cs typeface="Courier New"/>
              </a:rPr>
              <a:t>РАЙОННОЇ</a:t>
            </a:r>
            <a:r>
              <a:rPr sz="150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114" dirty="0">
                <a:solidFill>
                  <a:srgbClr val="FFFFFF"/>
                </a:solidFill>
                <a:latin typeface="Courier New"/>
                <a:cs typeface="Courier New"/>
              </a:rPr>
              <a:t>В</a:t>
            </a:r>
            <a:r>
              <a:rPr sz="150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125" dirty="0">
                <a:solidFill>
                  <a:srgbClr val="FFFFFF"/>
                </a:solidFill>
                <a:latin typeface="Courier New"/>
                <a:cs typeface="Courier New"/>
              </a:rPr>
              <a:t>МІСТІ</a:t>
            </a:r>
            <a:r>
              <a:rPr sz="150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15" dirty="0">
                <a:solidFill>
                  <a:srgbClr val="FFFFFF"/>
                </a:solidFill>
                <a:latin typeface="Courier New"/>
                <a:cs typeface="Courier New"/>
              </a:rPr>
              <a:t>КИЄВІ</a:t>
            </a:r>
            <a:r>
              <a:rPr sz="150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90" dirty="0">
                <a:solidFill>
                  <a:srgbClr val="FFFFFF"/>
                </a:solidFill>
                <a:latin typeface="Courier New"/>
                <a:cs typeface="Courier New"/>
              </a:rPr>
              <a:t>ДЕРЖАВНОЇ </a:t>
            </a:r>
            <a:r>
              <a:rPr sz="1500" b="1" spc="195" dirty="0">
                <a:solidFill>
                  <a:srgbClr val="FFFFFF"/>
                </a:solidFill>
                <a:latin typeface="Courier New"/>
                <a:cs typeface="Courier New"/>
              </a:rPr>
              <a:t>АДМІНІСТРАЦІЇ</a:t>
            </a:r>
            <a:r>
              <a:rPr sz="15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00" dirty="0">
                <a:solidFill>
                  <a:srgbClr val="FFFFFF"/>
                </a:solidFill>
                <a:latin typeface="Courier New"/>
                <a:cs typeface="Courier New"/>
              </a:rPr>
              <a:t>ЗА</a:t>
            </a:r>
            <a:r>
              <a:rPr sz="1500" b="1" spc="-19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15" dirty="0">
                <a:solidFill>
                  <a:srgbClr val="FFFFFF"/>
                </a:solidFill>
                <a:latin typeface="Courier New"/>
                <a:cs typeface="Courier New"/>
              </a:rPr>
              <a:t>АДРЕСОЮ</a:t>
            </a:r>
            <a:r>
              <a:rPr sz="1500" b="1" spc="315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r>
              <a:rPr sz="1500" b="1" spc="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340" dirty="0">
                <a:solidFill>
                  <a:srgbClr val="FFFFFF"/>
                </a:solidFill>
                <a:latin typeface="Courier New"/>
                <a:cs typeface="Courier New"/>
              </a:rPr>
              <a:t>ВУЛИЦЯ</a:t>
            </a:r>
            <a:r>
              <a:rPr sz="1500" b="1" spc="-19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30" dirty="0">
                <a:solidFill>
                  <a:srgbClr val="FFFFFF"/>
                </a:solidFill>
                <a:latin typeface="Courier New"/>
                <a:cs typeface="Courier New"/>
              </a:rPr>
              <a:t>ПЕРЕМИШЛЬСЬКА</a:t>
            </a:r>
            <a:r>
              <a:rPr sz="1500" b="1" spc="33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500" b="1" spc="2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85" dirty="0">
                <a:solidFill>
                  <a:srgbClr val="FFFFFF"/>
                </a:solidFill>
                <a:latin typeface="Tahoma"/>
                <a:cs typeface="Tahoma"/>
              </a:rPr>
              <a:t>14</a:t>
            </a:r>
            <a:r>
              <a:rPr sz="1500" b="1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330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500" b="1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14</a:t>
            </a:r>
            <a:r>
              <a:rPr sz="1500" b="1" spc="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95" dirty="0">
                <a:solidFill>
                  <a:srgbClr val="FFFFFF"/>
                </a:solidFill>
                <a:latin typeface="Courier New"/>
                <a:cs typeface="Courier New"/>
              </a:rPr>
              <a:t>У</a:t>
            </a:r>
            <a:r>
              <a:rPr sz="1500" b="1" spc="-19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10" dirty="0">
                <a:solidFill>
                  <a:srgbClr val="FFFFFF"/>
                </a:solidFill>
                <a:latin typeface="Courier New"/>
                <a:cs typeface="Courier New"/>
              </a:rPr>
              <a:t>ПОДІЛЬСЬКОМУ </a:t>
            </a:r>
            <a:r>
              <a:rPr sz="1500" b="1" spc="275" dirty="0">
                <a:solidFill>
                  <a:srgbClr val="FFFFFF"/>
                </a:solidFill>
                <a:latin typeface="Courier New"/>
                <a:cs typeface="Courier New"/>
              </a:rPr>
              <a:t>РАЙОНІ</a:t>
            </a:r>
            <a:r>
              <a:rPr sz="15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95" dirty="0">
                <a:solidFill>
                  <a:srgbClr val="FFFFFF"/>
                </a:solidFill>
                <a:latin typeface="Courier New"/>
                <a:cs typeface="Courier New"/>
              </a:rPr>
              <a:t>М</a:t>
            </a:r>
            <a:r>
              <a:rPr sz="1500" b="1" spc="29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500" b="1" spc="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240" dirty="0">
                <a:solidFill>
                  <a:srgbClr val="FFFFFF"/>
                </a:solidFill>
                <a:latin typeface="Courier New"/>
                <a:cs typeface="Courier New"/>
              </a:rPr>
              <a:t>КИЄВА</a:t>
            </a:r>
            <a:r>
              <a:rPr sz="1500" b="1" spc="240" dirty="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r>
              <a:rPr sz="1500" b="1" spc="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315" dirty="0">
                <a:solidFill>
                  <a:srgbClr val="FFFFFF"/>
                </a:solidFill>
                <a:latin typeface="Courier New"/>
                <a:cs typeface="Courier New"/>
              </a:rPr>
              <a:t>РОЗРОБЛЕНО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75" dirty="0">
                <a:solidFill>
                  <a:srgbClr val="FFFFFF"/>
                </a:solidFill>
                <a:latin typeface="Courier New"/>
                <a:cs typeface="Courier New"/>
              </a:rPr>
              <a:t>ПРОЕКТНУ</a:t>
            </a:r>
            <a:r>
              <a:rPr sz="150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30" dirty="0">
                <a:solidFill>
                  <a:srgbClr val="FFFFFF"/>
                </a:solidFill>
                <a:latin typeface="Courier New"/>
                <a:cs typeface="Courier New"/>
              </a:rPr>
              <a:t>ДОКУМЕНТАЦІЮ</a:t>
            </a:r>
            <a:r>
              <a:rPr sz="1500" b="1" spc="33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500" b="1" spc="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380" dirty="0">
                <a:solidFill>
                  <a:srgbClr val="FFFFFF"/>
                </a:solidFill>
                <a:latin typeface="Courier New"/>
                <a:cs typeface="Courier New"/>
              </a:rPr>
              <a:t>ОТРИМАНО</a:t>
            </a:r>
            <a:endParaRPr sz="1500">
              <a:latin typeface="Courier New"/>
              <a:cs typeface="Courier New"/>
            </a:endParaRPr>
          </a:p>
          <a:p>
            <a:pPr marL="12700" marR="53975">
              <a:lnSpc>
                <a:spcPct val="112500"/>
              </a:lnSpc>
            </a:pPr>
            <a:r>
              <a:rPr sz="1500" b="1" spc="390" dirty="0">
                <a:solidFill>
                  <a:srgbClr val="FFFFFF"/>
                </a:solidFill>
                <a:latin typeface="Courier New"/>
                <a:cs typeface="Courier New"/>
              </a:rPr>
              <a:t>ПОЗИТИВНИЙ</a:t>
            </a:r>
            <a:r>
              <a:rPr sz="1500" b="1" spc="-1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85" dirty="0">
                <a:solidFill>
                  <a:srgbClr val="FFFFFF"/>
                </a:solidFill>
                <a:latin typeface="Courier New"/>
                <a:cs typeface="Courier New"/>
              </a:rPr>
              <a:t>ЕКСПЕРТНИЙ</a:t>
            </a:r>
            <a:r>
              <a:rPr sz="1500" b="1" spc="-1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95" dirty="0">
                <a:solidFill>
                  <a:srgbClr val="FFFFFF"/>
                </a:solidFill>
                <a:latin typeface="Courier New"/>
                <a:cs typeface="Courier New"/>
              </a:rPr>
              <a:t>ЗВІТ</a:t>
            </a:r>
            <a:r>
              <a:rPr sz="1500" b="1" spc="-15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135" dirty="0">
                <a:solidFill>
                  <a:srgbClr val="FFFFFF"/>
                </a:solidFill>
                <a:latin typeface="Courier New"/>
                <a:cs typeface="Courier New"/>
              </a:rPr>
              <a:t>ВІД</a:t>
            </a:r>
            <a:r>
              <a:rPr sz="1500" b="1" spc="-1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Tahoma"/>
                <a:cs typeface="Tahoma"/>
              </a:rPr>
              <a:t>03</a:t>
            </a:r>
            <a:r>
              <a:rPr sz="1500" b="1" spc="-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114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500" b="1" spc="-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114" dirty="0">
                <a:solidFill>
                  <a:srgbClr val="FFFFFF"/>
                </a:solidFill>
                <a:latin typeface="Tahoma"/>
                <a:cs typeface="Tahoma"/>
              </a:rPr>
              <a:t>05</a:t>
            </a:r>
            <a:r>
              <a:rPr sz="1500" b="1" spc="-25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114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500" b="1" spc="-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110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sz="1500" b="1" spc="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655" dirty="0">
                <a:solidFill>
                  <a:srgbClr val="FFFFFF"/>
                </a:solidFill>
                <a:latin typeface="Courier New"/>
                <a:cs typeface="Courier New"/>
              </a:rPr>
              <a:t>№</a:t>
            </a:r>
            <a:r>
              <a:rPr sz="1500" b="1" spc="-15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190" dirty="0">
                <a:solidFill>
                  <a:srgbClr val="FFFFFF"/>
                </a:solidFill>
                <a:latin typeface="Tahoma"/>
                <a:cs typeface="Tahoma"/>
              </a:rPr>
              <a:t>0099</a:t>
            </a:r>
            <a:r>
              <a:rPr sz="1500" b="1" spc="-25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9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500" b="1" spc="-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4241</a:t>
            </a:r>
            <a:r>
              <a:rPr sz="1500" b="1" spc="-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9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500" b="1" spc="-25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23</a:t>
            </a:r>
            <a:r>
              <a:rPr sz="1500" b="1" spc="-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330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500" b="1" spc="-25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50" dirty="0">
                <a:solidFill>
                  <a:srgbClr val="FFFFFF"/>
                </a:solidFill>
                <a:latin typeface="Courier New"/>
                <a:cs typeface="Courier New"/>
              </a:rPr>
              <a:t>УЕГ</a:t>
            </a:r>
            <a:r>
              <a:rPr sz="1500" b="1" spc="50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500" b="1" spc="-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Courier New"/>
                <a:cs typeface="Courier New"/>
              </a:rPr>
              <a:t>В</a:t>
            </a:r>
            <a:r>
              <a:rPr sz="1500" b="1" spc="9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500" b="1" spc="3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300" dirty="0">
                <a:solidFill>
                  <a:srgbClr val="FFFFFF"/>
                </a:solidFill>
                <a:latin typeface="Courier New"/>
                <a:cs typeface="Courier New"/>
              </a:rPr>
              <a:t>ПРОВЕДЕНО </a:t>
            </a:r>
            <a:r>
              <a:rPr sz="1500" b="1" spc="370" dirty="0">
                <a:solidFill>
                  <a:srgbClr val="FFFFFF"/>
                </a:solidFill>
                <a:latin typeface="Courier New"/>
                <a:cs typeface="Courier New"/>
              </a:rPr>
              <a:t>СПРОЩЕНУ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15" dirty="0">
                <a:solidFill>
                  <a:srgbClr val="FFFFFF"/>
                </a:solidFill>
                <a:latin typeface="Courier New"/>
                <a:cs typeface="Courier New"/>
              </a:rPr>
              <a:t>ЗАКУПІВЛЮ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155" dirty="0">
                <a:solidFill>
                  <a:srgbClr val="FFFFFF"/>
                </a:solidFill>
                <a:latin typeface="Courier New"/>
                <a:cs typeface="Courier New"/>
              </a:rPr>
              <a:t>РОБІТ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Courier New"/>
                <a:cs typeface="Courier New"/>
              </a:rPr>
              <a:t>ІЗ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75" dirty="0">
                <a:solidFill>
                  <a:srgbClr val="FFFFFF"/>
                </a:solidFill>
                <a:latin typeface="Courier New"/>
                <a:cs typeface="Courier New"/>
              </a:rPr>
              <a:t>КАПІТАЛЬНОГО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15" dirty="0">
                <a:solidFill>
                  <a:srgbClr val="FFFFFF"/>
                </a:solidFill>
                <a:latin typeface="Courier New"/>
                <a:cs typeface="Courier New"/>
              </a:rPr>
              <a:t>РЕМОНТУ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95" dirty="0">
                <a:solidFill>
                  <a:srgbClr val="FFFFFF"/>
                </a:solidFill>
                <a:latin typeface="Courier New"/>
                <a:cs typeface="Courier New"/>
              </a:rPr>
              <a:t>ІНЖЕНЕРНИХ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40" dirty="0">
                <a:solidFill>
                  <a:srgbClr val="FFFFFF"/>
                </a:solidFill>
                <a:latin typeface="Courier New"/>
                <a:cs typeface="Courier New"/>
              </a:rPr>
              <a:t>МЕРЕЖ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-380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endParaRPr sz="1500">
              <a:latin typeface="Tahoma"/>
              <a:cs typeface="Tahoma"/>
            </a:endParaRPr>
          </a:p>
          <a:p>
            <a:pPr marL="12700" marR="533400">
              <a:lnSpc>
                <a:spcPct val="112500"/>
              </a:lnSpc>
            </a:pPr>
            <a:r>
              <a:rPr sz="1500" b="1" spc="215" dirty="0">
                <a:solidFill>
                  <a:srgbClr val="FFFFFF"/>
                </a:solidFill>
                <a:latin typeface="Courier New"/>
                <a:cs typeface="Courier New"/>
              </a:rPr>
              <a:t>ХВП</a:t>
            </a:r>
            <a:r>
              <a:rPr sz="1500" b="1" spc="21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500" b="1" spc="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175" dirty="0">
                <a:solidFill>
                  <a:srgbClr val="FFFFFF"/>
                </a:solidFill>
                <a:latin typeface="Courier New"/>
                <a:cs typeface="Courier New"/>
              </a:rPr>
              <a:t>ГВП</a:t>
            </a:r>
            <a:r>
              <a:rPr sz="1500" b="1" spc="17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500" b="1" spc="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270" dirty="0">
                <a:solidFill>
                  <a:srgbClr val="FFFFFF"/>
                </a:solidFill>
                <a:latin typeface="Courier New"/>
                <a:cs typeface="Courier New"/>
              </a:rPr>
              <a:t>ЦО</a:t>
            </a:r>
            <a:r>
              <a:rPr sz="1500" b="1" spc="27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500" b="1" spc="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240" dirty="0">
                <a:solidFill>
                  <a:srgbClr val="FFFFFF"/>
                </a:solidFill>
                <a:latin typeface="Courier New"/>
                <a:cs typeface="Courier New"/>
              </a:rPr>
              <a:t>КАНАЛІЗАЦІЯ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-330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500" b="1" spc="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114" dirty="0">
                <a:solidFill>
                  <a:srgbClr val="FFFFFF"/>
                </a:solidFill>
                <a:latin typeface="Courier New"/>
                <a:cs typeface="Courier New"/>
              </a:rPr>
              <a:t>В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35" dirty="0">
                <a:solidFill>
                  <a:srgbClr val="FFFFFF"/>
                </a:solidFill>
                <a:latin typeface="Courier New"/>
                <a:cs typeface="Courier New"/>
              </a:rPr>
              <a:t>ПРИМІЩЕННІ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75" dirty="0">
                <a:solidFill>
                  <a:srgbClr val="FFFFFF"/>
                </a:solidFill>
                <a:latin typeface="Courier New"/>
                <a:cs typeface="Courier New"/>
              </a:rPr>
              <a:t>УПРАВЛІННЯ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-165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1500" b="1" spc="-25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215" dirty="0">
                <a:solidFill>
                  <a:srgbClr val="FFFFFF"/>
                </a:solidFill>
                <a:latin typeface="Courier New"/>
                <a:cs typeface="Courier New"/>
              </a:rPr>
              <a:t>ЦЕНТРУ</a:t>
            </a:r>
            <a:r>
              <a:rPr sz="1500" b="1" spc="215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r>
              <a:rPr sz="1500" b="1" spc="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340" dirty="0">
                <a:solidFill>
                  <a:srgbClr val="FFFFFF"/>
                </a:solidFill>
                <a:latin typeface="Courier New"/>
                <a:cs typeface="Courier New"/>
              </a:rPr>
              <a:t>НАДАННЯ </a:t>
            </a:r>
            <a:r>
              <a:rPr sz="1500" b="1" spc="285" dirty="0">
                <a:solidFill>
                  <a:srgbClr val="FFFFFF"/>
                </a:solidFill>
                <a:latin typeface="Courier New"/>
                <a:cs typeface="Courier New"/>
              </a:rPr>
              <a:t>АДМІНІСТРАТИВНИХ</a:t>
            </a:r>
            <a:r>
              <a:rPr sz="15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90" dirty="0">
                <a:solidFill>
                  <a:srgbClr val="FFFFFF"/>
                </a:solidFill>
                <a:latin typeface="Courier New"/>
                <a:cs typeface="Courier New"/>
              </a:rPr>
              <a:t>ПОСЛУГ</a:t>
            </a:r>
            <a:r>
              <a:rPr sz="15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00" dirty="0">
                <a:solidFill>
                  <a:srgbClr val="FFFFFF"/>
                </a:solidFill>
                <a:latin typeface="Courier New"/>
                <a:cs typeface="Courier New"/>
              </a:rPr>
              <a:t>ЗА</a:t>
            </a:r>
            <a:r>
              <a:rPr sz="15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15" dirty="0">
                <a:solidFill>
                  <a:srgbClr val="FFFFFF"/>
                </a:solidFill>
                <a:latin typeface="Courier New"/>
                <a:cs typeface="Courier New"/>
              </a:rPr>
              <a:t>АДРЕСОЮ</a:t>
            </a:r>
            <a:r>
              <a:rPr sz="1500" b="1" spc="315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r>
              <a:rPr sz="1500" b="1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215" dirty="0">
                <a:solidFill>
                  <a:srgbClr val="FFFFFF"/>
                </a:solidFill>
                <a:latin typeface="Courier New"/>
                <a:cs typeface="Courier New"/>
              </a:rPr>
              <a:t>ВУЛ</a:t>
            </a:r>
            <a:r>
              <a:rPr sz="1500" b="1" spc="21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5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330" dirty="0">
                <a:solidFill>
                  <a:srgbClr val="FFFFFF"/>
                </a:solidFill>
                <a:latin typeface="Courier New"/>
                <a:cs typeface="Courier New"/>
              </a:rPr>
              <a:t>ПЕРЕМИШЛЬСЬКА</a:t>
            </a:r>
            <a:r>
              <a:rPr sz="1500" b="1" spc="33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5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85" dirty="0">
                <a:solidFill>
                  <a:srgbClr val="FFFFFF"/>
                </a:solidFill>
                <a:latin typeface="Tahoma"/>
                <a:cs typeface="Tahoma"/>
              </a:rPr>
              <a:t>14</a:t>
            </a:r>
            <a:r>
              <a:rPr sz="1500" b="1" spc="-25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330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500" b="1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85" dirty="0">
                <a:solidFill>
                  <a:srgbClr val="FFFFFF"/>
                </a:solidFill>
                <a:latin typeface="Tahoma"/>
                <a:cs typeface="Tahoma"/>
              </a:rPr>
              <a:t>14</a:t>
            </a:r>
            <a:r>
              <a:rPr sz="1500" b="1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500" b="1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229" dirty="0">
                <a:solidFill>
                  <a:srgbClr val="FFFFFF"/>
                </a:solidFill>
                <a:latin typeface="Courier New"/>
                <a:cs typeface="Courier New"/>
              </a:rPr>
              <a:t>ПРОТЕ </a:t>
            </a:r>
            <a:r>
              <a:rPr sz="1500" b="1" spc="260" dirty="0">
                <a:solidFill>
                  <a:srgbClr val="FFFFFF"/>
                </a:solidFill>
                <a:latin typeface="Courier New"/>
                <a:cs typeface="Courier New"/>
              </a:rPr>
              <a:t>ТОРГИ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185" dirty="0">
                <a:solidFill>
                  <a:srgbClr val="FFFFFF"/>
                </a:solidFill>
                <a:latin typeface="Courier New"/>
                <a:cs typeface="Courier New"/>
              </a:rPr>
              <a:t>НЕ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45" dirty="0">
                <a:solidFill>
                  <a:srgbClr val="FFFFFF"/>
                </a:solidFill>
                <a:latin typeface="Courier New"/>
                <a:cs typeface="Courier New"/>
              </a:rPr>
              <a:t>ВІДБУЛИСЯ</a:t>
            </a:r>
            <a:r>
              <a:rPr sz="1500" b="1" spc="24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500" b="1" spc="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355" dirty="0">
                <a:solidFill>
                  <a:srgbClr val="FFFFFF"/>
                </a:solidFill>
                <a:latin typeface="Courier New"/>
                <a:cs typeface="Courier New"/>
              </a:rPr>
              <a:t>СТАНОМ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85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50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60" dirty="0">
                <a:solidFill>
                  <a:srgbClr val="FFFFFF"/>
                </a:solidFill>
                <a:latin typeface="Courier New"/>
                <a:cs typeface="Courier New"/>
              </a:rPr>
              <a:t>СЬОГОДНІ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20" dirty="0">
                <a:solidFill>
                  <a:srgbClr val="FFFFFF"/>
                </a:solidFill>
                <a:latin typeface="Courier New"/>
                <a:cs typeface="Courier New"/>
              </a:rPr>
              <a:t>УКЛАДЕНО</a:t>
            </a:r>
            <a:r>
              <a:rPr sz="150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45" dirty="0">
                <a:solidFill>
                  <a:srgbClr val="FFFFFF"/>
                </a:solidFill>
                <a:latin typeface="Courier New"/>
                <a:cs typeface="Courier New"/>
              </a:rPr>
              <a:t>ДОГОВІР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45" dirty="0">
                <a:solidFill>
                  <a:srgbClr val="FFFFFF"/>
                </a:solidFill>
                <a:latin typeface="Courier New"/>
                <a:cs typeface="Courier New"/>
              </a:rPr>
              <a:t>ПІДРЯДУ</a:t>
            </a:r>
            <a:r>
              <a:rPr sz="150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110" dirty="0">
                <a:solidFill>
                  <a:srgbClr val="FFFFFF"/>
                </a:solidFill>
                <a:latin typeface="Courier New"/>
                <a:cs typeface="Courier New"/>
              </a:rPr>
              <a:t>ВІД </a:t>
            </a:r>
            <a:r>
              <a:rPr sz="1500" b="1" spc="120" dirty="0">
                <a:solidFill>
                  <a:srgbClr val="FFFFFF"/>
                </a:solidFill>
                <a:latin typeface="Tahoma"/>
                <a:cs typeface="Tahoma"/>
              </a:rPr>
              <a:t>20</a:t>
            </a:r>
            <a:r>
              <a:rPr sz="1500" b="1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114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500" b="1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25" dirty="0">
                <a:solidFill>
                  <a:srgbClr val="FFFFFF"/>
                </a:solidFill>
                <a:latin typeface="Tahoma"/>
                <a:cs typeface="Tahoma"/>
              </a:rPr>
              <a:t>10</a:t>
            </a:r>
            <a:r>
              <a:rPr sz="1500" b="1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114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500" b="1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110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sz="1500" b="1" spc="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655" dirty="0">
                <a:solidFill>
                  <a:srgbClr val="FFFFFF"/>
                </a:solidFill>
                <a:latin typeface="Courier New"/>
                <a:cs typeface="Courier New"/>
              </a:rPr>
              <a:t>№</a:t>
            </a:r>
            <a:r>
              <a:rPr sz="15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103</a:t>
            </a:r>
            <a:r>
              <a:rPr sz="1500" b="1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500" b="1" spc="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365" dirty="0">
                <a:solidFill>
                  <a:srgbClr val="FFFFFF"/>
                </a:solidFill>
                <a:latin typeface="Courier New"/>
                <a:cs typeface="Courier New"/>
              </a:rPr>
              <a:t>ВИКОНАННЯ</a:t>
            </a:r>
            <a:r>
              <a:rPr sz="15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95" dirty="0">
                <a:solidFill>
                  <a:srgbClr val="FFFFFF"/>
                </a:solidFill>
                <a:latin typeface="Courier New"/>
                <a:cs typeface="Courier New"/>
              </a:rPr>
              <a:t>СТАНОВИТЬ</a:t>
            </a:r>
            <a:r>
              <a:rPr sz="1500" b="1" spc="-19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60" dirty="0">
                <a:latin typeface="Tahoma"/>
                <a:cs typeface="Tahoma"/>
              </a:rPr>
              <a:t>95</a:t>
            </a:r>
            <a:r>
              <a:rPr sz="1500" b="1" spc="-260" dirty="0">
                <a:latin typeface="Tahoma"/>
                <a:cs typeface="Tahoma"/>
              </a:rPr>
              <a:t> </a:t>
            </a:r>
            <a:r>
              <a:rPr sz="1500" b="1" spc="-120" dirty="0">
                <a:latin typeface="Tahoma"/>
                <a:cs typeface="Tahoma"/>
              </a:rPr>
              <a:t>,</a:t>
            </a:r>
            <a:r>
              <a:rPr sz="1500" b="1" spc="-260" dirty="0">
                <a:latin typeface="Tahoma"/>
                <a:cs typeface="Tahoma"/>
              </a:rPr>
              <a:t> </a:t>
            </a:r>
            <a:r>
              <a:rPr sz="1500" b="1" spc="85" dirty="0">
                <a:latin typeface="Tahoma"/>
                <a:cs typeface="Tahoma"/>
              </a:rPr>
              <a:t>422</a:t>
            </a:r>
            <a:r>
              <a:rPr sz="1500" b="1" spc="275" dirty="0">
                <a:latin typeface="Tahoma"/>
                <a:cs typeface="Tahoma"/>
              </a:rPr>
              <a:t> </a:t>
            </a:r>
            <a:r>
              <a:rPr sz="1500" b="1" spc="200" dirty="0">
                <a:latin typeface="Courier New"/>
                <a:cs typeface="Courier New"/>
              </a:rPr>
              <a:t>ТИС</a:t>
            </a:r>
            <a:r>
              <a:rPr sz="1500" b="1" spc="200" dirty="0">
                <a:latin typeface="Tahoma"/>
                <a:cs typeface="Tahoma"/>
              </a:rPr>
              <a:t>.</a:t>
            </a:r>
            <a:r>
              <a:rPr sz="1500" b="1" spc="270" dirty="0">
                <a:latin typeface="Tahoma"/>
                <a:cs typeface="Tahoma"/>
              </a:rPr>
              <a:t> </a:t>
            </a:r>
            <a:r>
              <a:rPr sz="1500" b="1" spc="145" dirty="0">
                <a:latin typeface="Courier New"/>
                <a:cs typeface="Courier New"/>
              </a:rPr>
              <a:t>ГРН</a:t>
            </a:r>
            <a:r>
              <a:rPr sz="1500" b="1" spc="145" dirty="0">
                <a:latin typeface="Tahoma"/>
                <a:cs typeface="Tahoma"/>
              </a:rPr>
              <a:t>.</a:t>
            </a:r>
            <a:endParaRPr sz="1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6671119"/>
                  </a:moveTo>
                  <a:lnTo>
                    <a:pt x="0" y="6671119"/>
                  </a:lnTo>
                  <a:lnTo>
                    <a:pt x="0" y="10287000"/>
                  </a:lnTo>
                  <a:lnTo>
                    <a:pt x="18288000" y="10287000"/>
                  </a:lnTo>
                  <a:lnTo>
                    <a:pt x="18288000" y="6671119"/>
                  </a:lnTo>
                  <a:close/>
                </a:path>
                <a:path w="18288000" h="10287000">
                  <a:moveTo>
                    <a:pt x="18288000" y="0"/>
                  </a:moveTo>
                  <a:lnTo>
                    <a:pt x="0" y="0"/>
                  </a:lnTo>
                  <a:lnTo>
                    <a:pt x="0" y="4121975"/>
                  </a:lnTo>
                  <a:lnTo>
                    <a:pt x="18288000" y="4121975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3F3C2E">
                <a:alpha val="43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4121964"/>
              <a:ext cx="18288000" cy="2549525"/>
            </a:xfrm>
            <a:custGeom>
              <a:avLst/>
              <a:gdLst/>
              <a:ahLst/>
              <a:cxnLst/>
              <a:rect l="l" t="t" r="r" b="b"/>
              <a:pathLst>
                <a:path w="18288000" h="2549525">
                  <a:moveTo>
                    <a:pt x="18287998" y="2549147"/>
                  </a:moveTo>
                  <a:lnTo>
                    <a:pt x="0" y="2549147"/>
                  </a:lnTo>
                  <a:lnTo>
                    <a:pt x="0" y="0"/>
                  </a:lnTo>
                  <a:lnTo>
                    <a:pt x="18287998" y="0"/>
                  </a:lnTo>
                  <a:lnTo>
                    <a:pt x="18287998" y="2549147"/>
                  </a:lnTo>
                  <a:close/>
                </a:path>
              </a:pathLst>
            </a:custGeom>
            <a:solidFill>
              <a:srgbClr val="3F3C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7887" y="4266429"/>
              <a:ext cx="1752599" cy="225742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12357" y="4467223"/>
            <a:ext cx="13337540" cy="1930400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94"/>
              </a:spcBef>
              <a:tabLst>
                <a:tab pos="5862955" algn="l"/>
                <a:tab pos="10575925" algn="l"/>
              </a:tabLst>
            </a:pPr>
            <a:r>
              <a:rPr sz="5500" spc="1055" dirty="0">
                <a:latin typeface="Cambria"/>
                <a:cs typeface="Cambria"/>
              </a:rPr>
              <a:t>ВИКОНАНН</a:t>
            </a:r>
            <a:r>
              <a:rPr sz="5500" spc="395" dirty="0">
                <a:latin typeface="Cambria"/>
                <a:cs typeface="Cambria"/>
              </a:rPr>
              <a:t>Я</a:t>
            </a:r>
            <a:r>
              <a:rPr sz="5500" dirty="0">
                <a:latin typeface="Cambria"/>
                <a:cs typeface="Cambria"/>
              </a:rPr>
              <a:t>	</a:t>
            </a:r>
            <a:r>
              <a:rPr sz="5500" spc="985" dirty="0">
                <a:latin typeface="Cambria"/>
                <a:cs typeface="Cambria"/>
              </a:rPr>
              <a:t>БЮДЖЕТ</a:t>
            </a:r>
            <a:r>
              <a:rPr sz="5500" spc="325" dirty="0">
                <a:latin typeface="Cambria"/>
                <a:cs typeface="Cambria"/>
              </a:rPr>
              <a:t>У</a:t>
            </a:r>
            <a:r>
              <a:rPr sz="5500" dirty="0">
                <a:latin typeface="Cambria"/>
                <a:cs typeface="Cambria"/>
              </a:rPr>
              <a:t>	</a:t>
            </a:r>
            <a:r>
              <a:rPr sz="5500" spc="1040" dirty="0">
                <a:latin typeface="Cambria"/>
                <a:cs typeface="Cambria"/>
              </a:rPr>
              <a:t>МІСТ</a:t>
            </a:r>
            <a:r>
              <a:rPr sz="5500" spc="380" dirty="0">
                <a:latin typeface="Cambria"/>
                <a:cs typeface="Cambria"/>
              </a:rPr>
              <a:t>А</a:t>
            </a:r>
            <a:endParaRPr sz="5500">
              <a:latin typeface="Cambria"/>
              <a:cs typeface="Cambria"/>
            </a:endParaRPr>
          </a:p>
          <a:p>
            <a:pPr marR="5080" algn="r">
              <a:lnSpc>
                <a:spcPct val="100000"/>
              </a:lnSpc>
              <a:spcBef>
                <a:spcPts val="900"/>
              </a:spcBef>
              <a:tabLst>
                <a:tab pos="3228975" algn="l"/>
                <a:tab pos="4622165" algn="l"/>
                <a:tab pos="6790690" algn="l"/>
              </a:tabLst>
            </a:pPr>
            <a:r>
              <a:rPr sz="5500" spc="1035" dirty="0">
                <a:latin typeface="Cambria"/>
                <a:cs typeface="Cambria"/>
              </a:rPr>
              <a:t>КИЄВ</a:t>
            </a:r>
            <a:r>
              <a:rPr sz="5500" spc="375" dirty="0">
                <a:latin typeface="Cambria"/>
                <a:cs typeface="Cambria"/>
              </a:rPr>
              <a:t>А</a:t>
            </a:r>
            <a:r>
              <a:rPr sz="5500" dirty="0">
                <a:latin typeface="Cambria"/>
                <a:cs typeface="Cambria"/>
              </a:rPr>
              <a:t>	</a:t>
            </a:r>
            <a:r>
              <a:rPr sz="5500" spc="1110" dirty="0">
                <a:latin typeface="Cambria"/>
                <a:cs typeface="Cambria"/>
              </a:rPr>
              <a:t>З</a:t>
            </a:r>
            <a:r>
              <a:rPr sz="5500" spc="450" dirty="0">
                <a:latin typeface="Cambria"/>
                <a:cs typeface="Cambria"/>
              </a:rPr>
              <a:t>А</a:t>
            </a:r>
            <a:r>
              <a:rPr sz="5500" dirty="0">
                <a:latin typeface="Cambria"/>
                <a:cs typeface="Cambria"/>
              </a:rPr>
              <a:t>	</a:t>
            </a:r>
            <a:r>
              <a:rPr sz="5500" spc="440" dirty="0">
                <a:latin typeface="Cambria"/>
                <a:cs typeface="Cambria"/>
              </a:rPr>
              <a:t>202</a:t>
            </a:r>
            <a:r>
              <a:rPr sz="5500" spc="-220" dirty="0">
                <a:latin typeface="Cambria"/>
                <a:cs typeface="Cambria"/>
              </a:rPr>
              <a:t>3</a:t>
            </a:r>
            <a:r>
              <a:rPr sz="5500" dirty="0">
                <a:latin typeface="Cambria"/>
                <a:cs typeface="Cambria"/>
              </a:rPr>
              <a:t>	</a:t>
            </a:r>
            <a:r>
              <a:rPr sz="5500" spc="855" dirty="0">
                <a:latin typeface="Cambria"/>
                <a:cs typeface="Cambria"/>
              </a:rPr>
              <a:t>РІ</a:t>
            </a:r>
            <a:r>
              <a:rPr sz="5500" spc="195" dirty="0">
                <a:latin typeface="Cambria"/>
                <a:cs typeface="Cambria"/>
              </a:rPr>
              <a:t>К</a:t>
            </a:r>
            <a:endParaRPr sz="55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800100">
              <a:lnSpc>
                <a:spcPct val="100000"/>
              </a:lnSpc>
              <a:spcBef>
                <a:spcPts val="994"/>
              </a:spcBef>
            </a:pPr>
            <a:r>
              <a:rPr sz="5500" spc="915" dirty="0">
                <a:latin typeface="Cambria"/>
                <a:cs typeface="Cambria"/>
              </a:rPr>
              <a:t>ЖИТЛОВО</a:t>
            </a:r>
            <a:r>
              <a:rPr sz="5500" spc="254" dirty="0">
                <a:latin typeface="Cambria"/>
                <a:cs typeface="Cambria"/>
              </a:rPr>
              <a:t>-</a:t>
            </a:r>
            <a:r>
              <a:rPr sz="5500" spc="-495" dirty="0">
                <a:latin typeface="Cambria"/>
                <a:cs typeface="Cambria"/>
              </a:rPr>
              <a:t> </a:t>
            </a:r>
            <a:r>
              <a:rPr sz="5500" spc="1025" dirty="0">
                <a:latin typeface="Cambria"/>
                <a:cs typeface="Cambria"/>
              </a:rPr>
              <a:t>КОМУНАЛЬН</a:t>
            </a:r>
            <a:r>
              <a:rPr sz="5500" spc="365" dirty="0">
                <a:latin typeface="Cambria"/>
                <a:cs typeface="Cambria"/>
              </a:rPr>
              <a:t>Е</a:t>
            </a:r>
            <a:endParaRPr sz="5500">
              <a:latin typeface="Cambria"/>
              <a:cs typeface="Cambria"/>
            </a:endParaRPr>
          </a:p>
          <a:p>
            <a:pPr marL="4424045">
              <a:lnSpc>
                <a:spcPct val="100000"/>
              </a:lnSpc>
              <a:spcBef>
                <a:spcPts val="900"/>
              </a:spcBef>
            </a:pPr>
            <a:r>
              <a:rPr sz="5500" spc="1005" dirty="0">
                <a:latin typeface="Cambria"/>
                <a:cs typeface="Cambria"/>
              </a:rPr>
              <a:t>ГОСПОДАРСТВ</a:t>
            </a:r>
            <a:r>
              <a:rPr sz="5500" spc="345" dirty="0">
                <a:latin typeface="Cambria"/>
                <a:cs typeface="Cambria"/>
              </a:rPr>
              <a:t>О</a:t>
            </a:r>
            <a:endParaRPr sz="55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26716"/>
            <a:ext cx="9676765" cy="6360795"/>
          </a:xfrm>
          <a:custGeom>
            <a:avLst/>
            <a:gdLst/>
            <a:ahLst/>
            <a:cxnLst/>
            <a:rect l="l" t="t" r="r" b="b"/>
            <a:pathLst>
              <a:path w="9676765" h="6360795">
                <a:moveTo>
                  <a:pt x="0" y="6360282"/>
                </a:moveTo>
                <a:lnTo>
                  <a:pt x="9676726" y="6360282"/>
                </a:lnTo>
                <a:lnTo>
                  <a:pt x="9676726" y="0"/>
                </a:lnTo>
                <a:lnTo>
                  <a:pt x="0" y="0"/>
                </a:lnTo>
                <a:lnTo>
                  <a:pt x="0" y="6360282"/>
                </a:lnTo>
                <a:close/>
              </a:path>
            </a:pathLst>
          </a:custGeom>
          <a:solidFill>
            <a:srgbClr val="A08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1"/>
            <a:ext cx="17642840" cy="9606280"/>
            <a:chOff x="0" y="-1"/>
            <a:chExt cx="17642840" cy="9606280"/>
          </a:xfrm>
        </p:grpSpPr>
        <p:sp>
          <p:nvSpPr>
            <p:cNvPr id="4" name="object 4"/>
            <p:cNvSpPr/>
            <p:nvPr/>
          </p:nvSpPr>
          <p:spPr>
            <a:xfrm>
              <a:off x="0" y="-1"/>
              <a:ext cx="9676765" cy="2278380"/>
            </a:xfrm>
            <a:custGeom>
              <a:avLst/>
              <a:gdLst/>
              <a:ahLst/>
              <a:cxnLst/>
              <a:rect l="l" t="t" r="r" b="b"/>
              <a:pathLst>
                <a:path w="9676765" h="2278380">
                  <a:moveTo>
                    <a:pt x="0" y="2277865"/>
                  </a:moveTo>
                  <a:lnTo>
                    <a:pt x="9676726" y="2277865"/>
                  </a:lnTo>
                  <a:lnTo>
                    <a:pt x="9676726" y="0"/>
                  </a:lnTo>
                  <a:lnTo>
                    <a:pt x="0" y="0"/>
                  </a:lnTo>
                  <a:lnTo>
                    <a:pt x="0" y="2277865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277864"/>
              <a:ext cx="10922635" cy="1649095"/>
            </a:xfrm>
            <a:custGeom>
              <a:avLst/>
              <a:gdLst/>
              <a:ahLst/>
              <a:cxnLst/>
              <a:rect l="l" t="t" r="r" b="b"/>
              <a:pathLst>
                <a:path w="10922635" h="1649095">
                  <a:moveTo>
                    <a:pt x="0" y="0"/>
                  </a:moveTo>
                  <a:lnTo>
                    <a:pt x="10922283" y="0"/>
                  </a:lnTo>
                  <a:lnTo>
                    <a:pt x="10922283" y="1648852"/>
                  </a:lnTo>
                  <a:lnTo>
                    <a:pt x="0" y="16488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76239" y="314935"/>
              <a:ext cx="1743074" cy="22478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498988" y="2277864"/>
              <a:ext cx="7029450" cy="7328534"/>
            </a:xfrm>
            <a:custGeom>
              <a:avLst/>
              <a:gdLst/>
              <a:ahLst/>
              <a:cxnLst/>
              <a:rect l="l" t="t" r="r" b="b"/>
              <a:pathLst>
                <a:path w="7029450" h="7328534">
                  <a:moveTo>
                    <a:pt x="0" y="7327944"/>
                  </a:moveTo>
                  <a:lnTo>
                    <a:pt x="7028993" y="7327944"/>
                  </a:lnTo>
                  <a:lnTo>
                    <a:pt x="7028993" y="0"/>
                  </a:lnTo>
                  <a:lnTo>
                    <a:pt x="0" y="0"/>
                  </a:lnTo>
                  <a:lnTo>
                    <a:pt x="0" y="7327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527981" y="2277864"/>
              <a:ext cx="114300" cy="7324725"/>
            </a:xfrm>
            <a:custGeom>
              <a:avLst/>
              <a:gdLst/>
              <a:ahLst/>
              <a:cxnLst/>
              <a:rect l="l" t="t" r="r" b="b"/>
              <a:pathLst>
                <a:path w="114300" h="7324725">
                  <a:moveTo>
                    <a:pt x="0" y="0"/>
                  </a:moveTo>
                  <a:lnTo>
                    <a:pt x="114299" y="0"/>
                  </a:lnTo>
                  <a:lnTo>
                    <a:pt x="114299" y="7324725"/>
                  </a:lnTo>
                  <a:lnTo>
                    <a:pt x="0" y="7324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48549" y="2504071"/>
            <a:ext cx="7655559" cy="1311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57150" algn="ctr">
              <a:lnSpc>
                <a:spcPct val="112500"/>
              </a:lnSpc>
              <a:spcBef>
                <a:spcPts val="95"/>
              </a:spcBef>
              <a:tabLst>
                <a:tab pos="432434" algn="l"/>
                <a:tab pos="1376680" algn="l"/>
                <a:tab pos="1483360" algn="l"/>
                <a:tab pos="2230120" algn="l"/>
                <a:tab pos="2577465" algn="l"/>
                <a:tab pos="2813685" algn="l"/>
                <a:tab pos="3933825" algn="l"/>
                <a:tab pos="4197350" algn="l"/>
                <a:tab pos="4323715" algn="l"/>
                <a:tab pos="5191760" algn="l"/>
                <a:tab pos="6029960" algn="l"/>
                <a:tab pos="6158230" algn="l"/>
                <a:tab pos="6520815" algn="l"/>
              </a:tabLst>
            </a:pPr>
            <a:r>
              <a:rPr sz="2500" b="1" spc="-50" dirty="0">
                <a:latin typeface="Georgia"/>
                <a:cs typeface="Georgia"/>
              </a:rPr>
              <a:t>У</a:t>
            </a:r>
            <a:r>
              <a:rPr sz="2500" b="1" dirty="0">
                <a:latin typeface="Georgia"/>
                <a:cs typeface="Georgia"/>
              </a:rPr>
              <a:t>	</a:t>
            </a:r>
            <a:r>
              <a:rPr sz="2500" b="1" spc="160" dirty="0">
                <a:latin typeface="Tahoma"/>
                <a:cs typeface="Tahoma"/>
              </a:rPr>
              <a:t>2023</a:t>
            </a:r>
            <a:r>
              <a:rPr sz="2500" b="1" dirty="0">
                <a:latin typeface="Tahoma"/>
                <a:cs typeface="Tahoma"/>
              </a:rPr>
              <a:t>		</a:t>
            </a:r>
            <a:r>
              <a:rPr sz="2500" b="1" spc="35" dirty="0">
                <a:latin typeface="Georgia"/>
                <a:cs typeface="Georgia"/>
              </a:rPr>
              <a:t>РОЦІ</a:t>
            </a:r>
            <a:r>
              <a:rPr sz="2500" b="1" dirty="0">
                <a:latin typeface="Georgia"/>
                <a:cs typeface="Georgia"/>
              </a:rPr>
              <a:t>	</a:t>
            </a:r>
            <a:r>
              <a:rPr sz="2500" b="1" spc="-10" dirty="0">
                <a:latin typeface="Georgia"/>
                <a:cs typeface="Georgia"/>
              </a:rPr>
              <a:t>ОБСЯГ</a:t>
            </a:r>
            <a:r>
              <a:rPr sz="2500" b="1" dirty="0">
                <a:latin typeface="Georgia"/>
                <a:cs typeface="Georgia"/>
              </a:rPr>
              <a:t>	</a:t>
            </a:r>
            <a:r>
              <a:rPr sz="2500" b="1" spc="-10" dirty="0">
                <a:latin typeface="Georgia"/>
                <a:cs typeface="Georgia"/>
              </a:rPr>
              <a:t>ВИКОНАНИХ</a:t>
            </a:r>
            <a:r>
              <a:rPr sz="2500" b="1" dirty="0">
                <a:latin typeface="Georgia"/>
                <a:cs typeface="Georgia"/>
              </a:rPr>
              <a:t>	</a:t>
            </a:r>
            <a:r>
              <a:rPr sz="2500" b="1" spc="35" dirty="0">
                <a:latin typeface="Georgia"/>
                <a:cs typeface="Georgia"/>
              </a:rPr>
              <a:t>РОБІТ СТАНОВИВ</a:t>
            </a:r>
            <a:r>
              <a:rPr sz="2500" b="1" dirty="0">
                <a:latin typeface="Georgia"/>
                <a:cs typeface="Georgia"/>
              </a:rPr>
              <a:t>	</a:t>
            </a:r>
            <a:r>
              <a:rPr sz="2500" b="1" spc="85" dirty="0">
                <a:latin typeface="Tahoma"/>
                <a:cs typeface="Tahoma"/>
              </a:rPr>
              <a:t>78</a:t>
            </a:r>
            <a:r>
              <a:rPr sz="2500" b="1" dirty="0">
                <a:latin typeface="Tahoma"/>
                <a:cs typeface="Tahoma"/>
              </a:rPr>
              <a:t>	</a:t>
            </a:r>
            <a:r>
              <a:rPr sz="2500" b="1" spc="140" dirty="0">
                <a:latin typeface="Tahoma"/>
                <a:cs typeface="Tahoma"/>
              </a:rPr>
              <a:t>983</a:t>
            </a:r>
            <a:r>
              <a:rPr sz="2500" b="1" spc="-430" dirty="0">
                <a:latin typeface="Tahoma"/>
                <a:cs typeface="Tahoma"/>
              </a:rPr>
              <a:t> </a:t>
            </a:r>
            <a:r>
              <a:rPr sz="2500" b="1" spc="-195" dirty="0">
                <a:latin typeface="Tahoma"/>
                <a:cs typeface="Tahoma"/>
              </a:rPr>
              <a:t>,</a:t>
            </a:r>
            <a:r>
              <a:rPr sz="2500" b="1" spc="-430" dirty="0">
                <a:latin typeface="Tahoma"/>
                <a:cs typeface="Tahoma"/>
              </a:rPr>
              <a:t> </a:t>
            </a:r>
            <a:r>
              <a:rPr sz="2500" b="1" spc="25" dirty="0">
                <a:latin typeface="Tahoma"/>
                <a:cs typeface="Tahoma"/>
              </a:rPr>
              <a:t>39</a:t>
            </a:r>
            <a:r>
              <a:rPr sz="2500" b="1" dirty="0">
                <a:latin typeface="Tahoma"/>
                <a:cs typeface="Tahoma"/>
              </a:rPr>
              <a:t>	</a:t>
            </a:r>
            <a:r>
              <a:rPr sz="2500" b="1" spc="-20" dirty="0">
                <a:latin typeface="Georgia"/>
                <a:cs typeface="Georgia"/>
              </a:rPr>
              <a:t>ТИС</a:t>
            </a:r>
            <a:r>
              <a:rPr sz="2500" b="1" spc="-20" dirty="0">
                <a:latin typeface="Tahoma"/>
                <a:cs typeface="Tahoma"/>
              </a:rPr>
              <a:t>.</a:t>
            </a:r>
            <a:r>
              <a:rPr sz="2500" b="1" dirty="0">
                <a:latin typeface="Tahoma"/>
                <a:cs typeface="Tahoma"/>
              </a:rPr>
              <a:t>	</a:t>
            </a:r>
            <a:r>
              <a:rPr sz="2500" b="1" spc="-20" dirty="0">
                <a:latin typeface="Georgia"/>
                <a:cs typeface="Georgia"/>
              </a:rPr>
              <a:t>ГРН</a:t>
            </a:r>
            <a:r>
              <a:rPr sz="2500" b="1" spc="-20" dirty="0">
                <a:latin typeface="Tahoma"/>
                <a:cs typeface="Tahoma"/>
              </a:rPr>
              <a:t>,</a:t>
            </a:r>
            <a:r>
              <a:rPr sz="2500" b="1" dirty="0">
                <a:latin typeface="Tahoma"/>
                <a:cs typeface="Tahoma"/>
              </a:rPr>
              <a:t>		</a:t>
            </a:r>
            <a:r>
              <a:rPr sz="2500" b="1" spc="-50" dirty="0">
                <a:latin typeface="Georgia"/>
                <a:cs typeface="Georgia"/>
              </a:rPr>
              <a:t>У</a:t>
            </a:r>
            <a:r>
              <a:rPr sz="2500" b="1" dirty="0">
                <a:latin typeface="Georgia"/>
                <a:cs typeface="Georgia"/>
              </a:rPr>
              <a:t>	</a:t>
            </a:r>
            <a:r>
              <a:rPr sz="2500" b="1" spc="30" dirty="0">
                <a:latin typeface="Georgia"/>
                <a:cs typeface="Georgia"/>
              </a:rPr>
              <a:t>ТОМУ </a:t>
            </a:r>
            <a:r>
              <a:rPr sz="2500" b="1" spc="-10" dirty="0">
                <a:latin typeface="Georgia"/>
                <a:cs typeface="Georgia"/>
              </a:rPr>
              <a:t>ЧИСЛІ</a:t>
            </a:r>
            <a:r>
              <a:rPr sz="2500" b="1" dirty="0">
                <a:latin typeface="Georgia"/>
                <a:cs typeface="Georgia"/>
              </a:rPr>
              <a:t>	</a:t>
            </a:r>
            <a:r>
              <a:rPr sz="2500" b="1" spc="-10" dirty="0">
                <a:latin typeface="Georgia"/>
                <a:cs typeface="Georgia"/>
              </a:rPr>
              <a:t>КАПІТАЛЬНИЙ</a:t>
            </a:r>
            <a:r>
              <a:rPr sz="2500" b="1" dirty="0">
                <a:latin typeface="Georgia"/>
                <a:cs typeface="Georgia"/>
              </a:rPr>
              <a:t>		</a:t>
            </a:r>
            <a:r>
              <a:rPr sz="2500" b="1" spc="-10" dirty="0">
                <a:latin typeface="Georgia"/>
                <a:cs typeface="Georgia"/>
              </a:rPr>
              <a:t>РЕМОНТ</a:t>
            </a:r>
            <a:r>
              <a:rPr sz="2500" b="1" dirty="0">
                <a:latin typeface="Georgia"/>
                <a:cs typeface="Georgia"/>
              </a:rPr>
              <a:t>	</a:t>
            </a:r>
            <a:r>
              <a:rPr sz="2500" b="1" spc="-365" dirty="0">
                <a:latin typeface="Tahoma"/>
                <a:cs typeface="Tahoma"/>
              </a:rPr>
              <a:t>:</a:t>
            </a:r>
            <a:endParaRPr sz="25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73727" y="3032253"/>
            <a:ext cx="10864215" cy="6061710"/>
            <a:chOff x="373727" y="3032253"/>
            <a:chExt cx="10864215" cy="606171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727" y="4350419"/>
              <a:ext cx="76200" cy="761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727" y="5017169"/>
              <a:ext cx="76200" cy="761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727" y="5683919"/>
              <a:ext cx="76200" cy="761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727" y="6017294"/>
              <a:ext cx="76200" cy="761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727" y="6350669"/>
              <a:ext cx="76200" cy="761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727" y="7684168"/>
              <a:ext cx="76200" cy="761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727" y="8684293"/>
              <a:ext cx="76200" cy="7619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727" y="9017668"/>
              <a:ext cx="76200" cy="7619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42589" y="3032253"/>
              <a:ext cx="95250" cy="9524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42589" y="3775203"/>
              <a:ext cx="95250" cy="9524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42589" y="4146678"/>
              <a:ext cx="95250" cy="9524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42589" y="4518153"/>
              <a:ext cx="95250" cy="9524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42589" y="5261103"/>
              <a:ext cx="95250" cy="9524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42589" y="5632578"/>
              <a:ext cx="95250" cy="9524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42589" y="6004053"/>
              <a:ext cx="95250" cy="9524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42589" y="6375528"/>
              <a:ext cx="95250" cy="9524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42589" y="6747003"/>
              <a:ext cx="95250" cy="9524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42589" y="7118478"/>
              <a:ext cx="95250" cy="9524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42589" y="8232903"/>
              <a:ext cx="95250" cy="95249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576976" y="4168688"/>
            <a:ext cx="8839835" cy="5692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51840" indent="87630">
              <a:lnSpc>
                <a:spcPct val="112200"/>
              </a:lnSpc>
              <a:spcBef>
                <a:spcPts val="95"/>
              </a:spcBef>
            </a:pPr>
            <a:r>
              <a:rPr sz="1950" b="1" spc="-10" dirty="0">
                <a:solidFill>
                  <a:srgbClr val="FFFFFF"/>
                </a:solidFill>
                <a:latin typeface="Georgia"/>
                <a:cs typeface="Georgia"/>
              </a:rPr>
              <a:t>ІНЖЕНЕРНИХ</a:t>
            </a:r>
            <a:r>
              <a:rPr sz="1950" b="1" spc="29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Georgia"/>
                <a:cs typeface="Georgia"/>
              </a:rPr>
              <a:t>МЕРЕЖ</a:t>
            </a:r>
            <a:r>
              <a:rPr sz="1950" b="1" spc="3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spc="-220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ХВП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2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ГВП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2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ЦО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2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45" dirty="0">
                <a:solidFill>
                  <a:srgbClr val="FFFFFF"/>
                </a:solidFill>
                <a:latin typeface="Georgia"/>
                <a:cs typeface="Georgia"/>
              </a:rPr>
              <a:t>КАНАЛІЗАЦІЯ</a:t>
            </a:r>
            <a:r>
              <a:rPr sz="1950" b="1" spc="45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r>
              <a:rPr sz="1950" b="1" spc="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50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b="1" spc="105" dirty="0">
                <a:solidFill>
                  <a:srgbClr val="FFFFFF"/>
                </a:solidFill>
                <a:latin typeface="Tahoma"/>
                <a:cs typeface="Tahoma"/>
              </a:rPr>
              <a:t> 2453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r>
              <a:rPr sz="1950" b="1" spc="3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ТИС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50" b="1" spc="3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20" dirty="0">
                <a:solidFill>
                  <a:srgbClr val="FFFFFF"/>
                </a:solidFill>
                <a:latin typeface="Georgia"/>
                <a:cs typeface="Georgia"/>
              </a:rPr>
              <a:t>ГРН</a:t>
            </a:r>
            <a:r>
              <a:rPr sz="1950" b="1" spc="-20" dirty="0">
                <a:solidFill>
                  <a:srgbClr val="FFFFFF"/>
                </a:solidFill>
                <a:latin typeface="Tahoma"/>
                <a:cs typeface="Tahoma"/>
              </a:rPr>
              <a:t>.;</a:t>
            </a:r>
            <a:endParaRPr sz="19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ЕЛЕКТРИЧНИХ</a:t>
            </a:r>
            <a:r>
              <a:rPr sz="1950" b="1" spc="4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Georgia"/>
                <a:cs typeface="Georgia"/>
              </a:rPr>
              <a:t>МЕРЕЖ</a:t>
            </a:r>
            <a:r>
              <a:rPr sz="1950" b="1" spc="4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spc="-440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950" b="1" spc="3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ЕЛЕКТРОЩИТОВИХ</a:t>
            </a:r>
            <a:r>
              <a:rPr sz="1950" b="1" spc="4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spc="-45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b="1" spc="3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50" dirty="0">
                <a:solidFill>
                  <a:srgbClr val="FFFFFF"/>
                </a:solidFill>
                <a:latin typeface="Tahoma"/>
                <a:cs typeface="Tahoma"/>
              </a:rPr>
              <a:t>9305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r>
              <a:rPr sz="1950" b="1" spc="3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20" dirty="0">
                <a:solidFill>
                  <a:srgbClr val="FFFFFF"/>
                </a:solidFill>
                <a:latin typeface="Georgia"/>
                <a:cs typeface="Georgia"/>
              </a:rPr>
              <a:t>ТИС</a:t>
            </a:r>
            <a:r>
              <a:rPr sz="1950" b="1" spc="-2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9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950" b="1" spc="-10" dirty="0">
                <a:solidFill>
                  <a:srgbClr val="FFFFFF"/>
                </a:solidFill>
                <a:latin typeface="Georgia"/>
                <a:cs typeface="Georgia"/>
              </a:rPr>
              <a:t>ГРН</a:t>
            </a:r>
            <a:r>
              <a:rPr sz="1950" b="1" spc="-10" dirty="0">
                <a:solidFill>
                  <a:srgbClr val="FFFFFF"/>
                </a:solidFill>
                <a:latin typeface="Tahoma"/>
                <a:cs typeface="Tahoma"/>
              </a:rPr>
              <a:t>.;</a:t>
            </a:r>
            <a:endParaRPr sz="19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МІЖБУДИНКОВИХ</a:t>
            </a:r>
            <a:r>
              <a:rPr sz="1950" b="1" spc="30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spc="65" dirty="0">
                <a:solidFill>
                  <a:srgbClr val="FFFFFF"/>
                </a:solidFill>
                <a:latin typeface="Georgia"/>
                <a:cs typeface="Georgia"/>
              </a:rPr>
              <a:t>ПРОХОДІВ</a:t>
            </a:r>
            <a:r>
              <a:rPr sz="1950" b="1" spc="30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spc="-45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b="1" spc="4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3353</a:t>
            </a:r>
            <a:r>
              <a:rPr sz="1950" b="1" spc="-3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r>
              <a:rPr sz="1950" b="1" spc="48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ТИС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50" b="1" spc="48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Georgia"/>
                <a:cs typeface="Georgia"/>
              </a:rPr>
              <a:t>ГРН</a:t>
            </a:r>
            <a:r>
              <a:rPr sz="1950" b="1" spc="-10" dirty="0">
                <a:solidFill>
                  <a:srgbClr val="FFFFFF"/>
                </a:solidFill>
                <a:latin typeface="Tahoma"/>
                <a:cs typeface="Tahoma"/>
              </a:rPr>
              <a:t>.;</a:t>
            </a:r>
            <a:endParaRPr sz="19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ПОКРІВЕЛЬ  </a:t>
            </a:r>
            <a:r>
              <a:rPr sz="1950" b="1" spc="-45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b="1" spc="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85" dirty="0">
                <a:solidFill>
                  <a:srgbClr val="FFFFFF"/>
                </a:solidFill>
                <a:latin typeface="Tahoma"/>
                <a:cs typeface="Tahoma"/>
              </a:rPr>
              <a:t>12039</a:t>
            </a:r>
            <a:r>
              <a:rPr sz="1950" b="1" spc="-3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-3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434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1950" b="1" spc="4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ТИС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50" b="1" spc="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Georgia"/>
                <a:cs typeface="Georgia"/>
              </a:rPr>
              <a:t>ГРН</a:t>
            </a:r>
            <a:r>
              <a:rPr sz="1950" b="1" spc="-10" dirty="0">
                <a:solidFill>
                  <a:srgbClr val="FFFFFF"/>
                </a:solidFill>
                <a:latin typeface="Tahoma"/>
                <a:cs typeface="Tahoma"/>
              </a:rPr>
              <a:t>.;</a:t>
            </a:r>
            <a:endParaRPr sz="1950">
              <a:latin typeface="Tahoma"/>
              <a:cs typeface="Tahoma"/>
            </a:endParaRPr>
          </a:p>
          <a:p>
            <a:pPr marL="12700" marR="149860">
              <a:lnSpc>
                <a:spcPct val="112200"/>
              </a:lnSpc>
            </a:pPr>
            <a:r>
              <a:rPr sz="1950" b="1" spc="55" dirty="0">
                <a:solidFill>
                  <a:srgbClr val="FFFFFF"/>
                </a:solidFill>
                <a:latin typeface="Georgia"/>
                <a:cs typeface="Georgia"/>
              </a:rPr>
              <a:t>ЖИТЛОВОГО</a:t>
            </a:r>
            <a:r>
              <a:rPr sz="1950" b="1" spc="10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spc="70" dirty="0">
                <a:solidFill>
                  <a:srgbClr val="FFFFFF"/>
                </a:solidFill>
                <a:latin typeface="Georgia"/>
                <a:cs typeface="Georgia"/>
              </a:rPr>
              <a:t>ФОНДУ</a:t>
            </a:r>
            <a:r>
              <a:rPr sz="1950" b="1" spc="10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НА</a:t>
            </a:r>
            <a:r>
              <a:rPr sz="1950" b="1" spc="15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spc="50" dirty="0">
                <a:solidFill>
                  <a:srgbClr val="FFFFFF"/>
                </a:solidFill>
                <a:latin typeface="Georgia"/>
                <a:cs typeface="Georgia"/>
              </a:rPr>
              <a:t>УМОВАХ</a:t>
            </a:r>
            <a:r>
              <a:rPr sz="1950" b="1" spc="10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СПІВФІНАНСУВАННЯ</a:t>
            </a:r>
            <a:r>
              <a:rPr sz="1950" b="1" spc="15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spc="-50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b="1" spc="160" dirty="0">
                <a:solidFill>
                  <a:srgbClr val="FFFFFF"/>
                </a:solidFill>
                <a:latin typeface="Tahoma"/>
                <a:cs typeface="Tahoma"/>
              </a:rPr>
              <a:t> 22699</a:t>
            </a:r>
            <a:r>
              <a:rPr sz="195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950" b="1" spc="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ТИС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50" b="1" spc="3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ГРН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50" b="1" spc="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ПІДВАЛЬНИХ</a:t>
            </a:r>
            <a:r>
              <a:rPr sz="1950" b="1" spc="459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ПРИМІЩЕНЬ</a:t>
            </a:r>
            <a:r>
              <a:rPr sz="1950" b="1" spc="46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Georgia"/>
                <a:cs typeface="Georgia"/>
              </a:rPr>
              <a:t>ЖИТЛОВИХ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БУДИНКІВ</a:t>
            </a:r>
            <a:r>
              <a:rPr sz="1950" b="1" spc="40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ДЛЯ</a:t>
            </a:r>
            <a:r>
              <a:rPr sz="1950" b="1" spc="45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ВИКОРИСТАННЯ</a:t>
            </a:r>
            <a:r>
              <a:rPr sz="1950" b="1" spc="45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ПІД</a:t>
            </a:r>
            <a:r>
              <a:rPr sz="1950" b="1" spc="40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spc="-10" dirty="0">
                <a:solidFill>
                  <a:srgbClr val="FFFFFF"/>
                </a:solidFill>
                <a:latin typeface="Georgia"/>
                <a:cs typeface="Georgia"/>
              </a:rPr>
              <a:t>НАЙПРОСТІШІ</a:t>
            </a:r>
            <a:endParaRPr sz="19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284"/>
              </a:spcBef>
            </a:pP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УКРИТТЯ</a:t>
            </a:r>
            <a:r>
              <a:rPr sz="1950" b="1" spc="46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spc="-45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b="1" spc="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60" dirty="0">
                <a:solidFill>
                  <a:srgbClr val="FFFFFF"/>
                </a:solidFill>
                <a:latin typeface="Tahoma"/>
                <a:cs typeface="Tahoma"/>
              </a:rPr>
              <a:t>17875</a:t>
            </a:r>
            <a:r>
              <a:rPr sz="1950" b="1" spc="-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434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1950" b="1" spc="3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ТИС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50" b="1" spc="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Georgia"/>
                <a:cs typeface="Georgia"/>
              </a:rPr>
              <a:t>ГРН</a:t>
            </a:r>
            <a:r>
              <a:rPr sz="1950" b="1" spc="-10" dirty="0">
                <a:solidFill>
                  <a:srgbClr val="FFFFFF"/>
                </a:solidFill>
                <a:latin typeface="Tahoma"/>
                <a:cs typeface="Tahoma"/>
              </a:rPr>
              <a:t>.;</a:t>
            </a:r>
            <a:endParaRPr sz="1950">
              <a:latin typeface="Tahoma"/>
              <a:cs typeface="Tahoma"/>
            </a:endParaRPr>
          </a:p>
          <a:p>
            <a:pPr marL="12700" marR="5080" algn="just">
              <a:lnSpc>
                <a:spcPct val="112200"/>
              </a:lnSpc>
            </a:pPr>
            <a:r>
              <a:rPr sz="1950" b="1" spc="90" dirty="0">
                <a:solidFill>
                  <a:srgbClr val="FFFFFF"/>
                </a:solidFill>
                <a:latin typeface="Georgia"/>
                <a:cs typeface="Georgia"/>
              </a:rPr>
              <a:t>АСФАЛЬТОВОГО</a:t>
            </a:r>
            <a:r>
              <a:rPr sz="1950" b="1" spc="43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Georgia"/>
                <a:cs typeface="Georgia"/>
              </a:rPr>
              <a:t>ПОКРИТТЯ</a:t>
            </a:r>
            <a:r>
              <a:rPr sz="1950" b="1" spc="43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spc="35" dirty="0">
                <a:solidFill>
                  <a:srgbClr val="FFFFFF"/>
                </a:solidFill>
                <a:latin typeface="Georgia"/>
                <a:cs typeface="Georgia"/>
              </a:rPr>
              <a:t>ПРИБУДИНКОВИХ</a:t>
            </a:r>
            <a:r>
              <a:rPr sz="1950" b="1" spc="43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spc="40" dirty="0">
                <a:solidFill>
                  <a:srgbClr val="FFFFFF"/>
                </a:solidFill>
                <a:latin typeface="Georgia"/>
                <a:cs typeface="Georgia"/>
              </a:rPr>
              <a:t>ТЕРИТОРІЙ</a:t>
            </a:r>
            <a:r>
              <a:rPr sz="1950" b="1" spc="-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spc="-45" dirty="0">
                <a:solidFill>
                  <a:srgbClr val="FFFFFF"/>
                </a:solidFill>
                <a:latin typeface="Georgia"/>
                <a:cs typeface="Georgia"/>
              </a:rPr>
              <a:t>ТА</a:t>
            </a:r>
            <a:r>
              <a:rPr sz="1950" b="1" spc="43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spc="25" dirty="0">
                <a:solidFill>
                  <a:srgbClr val="FFFFFF"/>
                </a:solidFill>
                <a:latin typeface="Georgia"/>
                <a:cs typeface="Georgia"/>
              </a:rPr>
              <a:t>ВНУШТРІШНЬОКВАРТАЛЬНИХ</a:t>
            </a:r>
            <a:r>
              <a:rPr sz="1950" b="1" spc="43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spc="80" dirty="0">
                <a:solidFill>
                  <a:srgbClr val="FFFFFF"/>
                </a:solidFill>
                <a:latin typeface="Georgia"/>
                <a:cs typeface="Georgia"/>
              </a:rPr>
              <a:t>ПРОЇЗДІВ</a:t>
            </a:r>
            <a:r>
              <a:rPr sz="1950" b="1" spc="43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spc="-45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b="1" spc="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25" dirty="0">
                <a:solidFill>
                  <a:srgbClr val="FFFFFF"/>
                </a:solidFill>
                <a:latin typeface="Tahoma"/>
                <a:cs typeface="Tahoma"/>
              </a:rPr>
              <a:t>7331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4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85" dirty="0">
                <a:solidFill>
                  <a:srgbClr val="FFFFFF"/>
                </a:solidFill>
                <a:latin typeface="Tahoma"/>
                <a:cs typeface="Tahoma"/>
              </a:rPr>
              <a:t>09</a:t>
            </a:r>
            <a:r>
              <a:rPr sz="1950" b="1" spc="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5" dirty="0">
                <a:solidFill>
                  <a:srgbClr val="FFFFFF"/>
                </a:solidFill>
                <a:latin typeface="Georgia"/>
                <a:cs typeface="Georgia"/>
              </a:rPr>
              <a:t>ТИС</a:t>
            </a:r>
            <a:r>
              <a:rPr sz="1950" b="1" spc="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50" b="1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40" dirty="0">
                <a:solidFill>
                  <a:srgbClr val="FFFFFF"/>
                </a:solidFill>
                <a:latin typeface="Georgia"/>
                <a:cs typeface="Georgia"/>
              </a:rPr>
              <a:t>ГРН</a:t>
            </a:r>
            <a:r>
              <a:rPr sz="1950" b="1" spc="-40" dirty="0">
                <a:solidFill>
                  <a:srgbClr val="FFFFFF"/>
                </a:solidFill>
                <a:latin typeface="Tahoma"/>
                <a:cs typeface="Tahoma"/>
              </a:rPr>
              <a:t>;</a:t>
            </a:r>
            <a:endParaRPr sz="19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4"/>
              </a:spcBef>
            </a:pPr>
            <a:r>
              <a:rPr sz="1950" b="1" spc="50" dirty="0">
                <a:solidFill>
                  <a:srgbClr val="FFFFFF"/>
                </a:solidFill>
                <a:latin typeface="Georgia"/>
                <a:cs typeface="Georgia"/>
              </a:rPr>
              <a:t>ЗАМІНА</a:t>
            </a:r>
            <a:r>
              <a:rPr sz="1950" b="1" spc="4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ВІКОН</a:t>
            </a:r>
            <a:r>
              <a:rPr sz="1950" b="1" spc="4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ТА</a:t>
            </a:r>
            <a:r>
              <a:rPr sz="1950" b="1" spc="4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ДВЕРЕЙ</a:t>
            </a:r>
            <a:r>
              <a:rPr sz="1950" b="1" spc="4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spc="-45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b="1" spc="3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25" dirty="0">
                <a:solidFill>
                  <a:srgbClr val="FFFFFF"/>
                </a:solidFill>
                <a:latin typeface="Tahoma"/>
                <a:cs typeface="Tahoma"/>
              </a:rPr>
              <a:t>3284</a:t>
            </a:r>
            <a:r>
              <a:rPr sz="195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80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r>
              <a:rPr sz="195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50" dirty="0">
                <a:solidFill>
                  <a:srgbClr val="FFFFFF"/>
                </a:solidFill>
                <a:latin typeface="Tahoma"/>
                <a:cs typeface="Tahoma"/>
              </a:rPr>
              <a:t>;</a:t>
            </a:r>
            <a:endParaRPr sz="1950">
              <a:latin typeface="Tahoma"/>
              <a:cs typeface="Tahoma"/>
            </a:endParaRPr>
          </a:p>
          <a:p>
            <a:pPr marL="12700" marR="167005">
              <a:lnSpc>
                <a:spcPct val="112200"/>
              </a:lnSpc>
            </a:pP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ПРИМІЩЕННЯ</a:t>
            </a:r>
            <a:r>
              <a:rPr sz="1950" b="1" spc="4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УПРАВЛІННЯ</a:t>
            </a:r>
            <a:r>
              <a:rPr sz="1950" b="1" spc="4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spc="50" dirty="0">
                <a:solidFill>
                  <a:srgbClr val="FFFFFF"/>
                </a:solidFill>
                <a:latin typeface="Georgia"/>
                <a:cs typeface="Georgia"/>
              </a:rPr>
              <a:t>ЖИТЛОВО</a:t>
            </a:r>
            <a:r>
              <a:rPr sz="1950" b="1" spc="5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50" dirty="0">
                <a:solidFill>
                  <a:srgbClr val="FFFFFF"/>
                </a:solidFill>
                <a:latin typeface="Georgia"/>
                <a:cs typeface="Georgia"/>
              </a:rPr>
              <a:t>КОМУНАЛЬНОГО </a:t>
            </a:r>
            <a:r>
              <a:rPr sz="1950" b="1" spc="75" dirty="0">
                <a:solidFill>
                  <a:srgbClr val="FFFFFF"/>
                </a:solidFill>
                <a:latin typeface="Georgia"/>
                <a:cs typeface="Georgia"/>
              </a:rPr>
              <a:t>ГОСПОДАРСТВА</a:t>
            </a:r>
            <a:r>
              <a:rPr sz="1950" b="1" spc="4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spc="70" dirty="0">
                <a:solidFill>
                  <a:srgbClr val="FFFFFF"/>
                </a:solidFill>
                <a:latin typeface="Georgia"/>
                <a:cs typeface="Georgia"/>
              </a:rPr>
              <a:t>ПОДІЛЬСЬКОЇ</a:t>
            </a:r>
            <a:r>
              <a:rPr sz="1950" b="1" spc="4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spc="55" dirty="0">
                <a:solidFill>
                  <a:srgbClr val="FFFFFF"/>
                </a:solidFill>
                <a:latin typeface="Georgia"/>
                <a:cs typeface="Georgia"/>
              </a:rPr>
              <a:t>РАЙОННОЇ</a:t>
            </a:r>
            <a:r>
              <a:rPr sz="1950" b="1" spc="4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В</a:t>
            </a:r>
            <a:r>
              <a:rPr sz="1950" b="1" spc="4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МІСТІ</a:t>
            </a:r>
            <a:r>
              <a:rPr sz="1950" b="1" spc="459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Georgia"/>
                <a:cs typeface="Georgia"/>
              </a:rPr>
              <a:t>КИЄВІ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ДЕРЖАВНОЇ</a:t>
            </a:r>
            <a:r>
              <a:rPr sz="1950" b="1" spc="5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spc="65" dirty="0">
                <a:solidFill>
                  <a:srgbClr val="FFFFFF"/>
                </a:solidFill>
                <a:latin typeface="Georgia"/>
                <a:cs typeface="Georgia"/>
              </a:rPr>
              <a:t>АДМІНІСТРАЦІЇ</a:t>
            </a:r>
            <a:r>
              <a:rPr sz="1950" b="1" spc="10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spc="-45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b="1" spc="4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200" dirty="0">
                <a:solidFill>
                  <a:srgbClr val="FFFFFF"/>
                </a:solidFill>
                <a:latin typeface="Tahoma"/>
                <a:cs typeface="Tahoma"/>
              </a:rPr>
              <a:t>640</a:t>
            </a:r>
            <a:r>
              <a:rPr sz="1950" b="1" spc="-3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-3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8</a:t>
            </a:r>
            <a:r>
              <a:rPr sz="1950" b="1" spc="4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ТИС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50" b="1" spc="4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20" dirty="0">
                <a:solidFill>
                  <a:srgbClr val="FFFFFF"/>
                </a:solidFill>
                <a:latin typeface="Georgia"/>
                <a:cs typeface="Georgia"/>
              </a:rPr>
              <a:t>ГРН</a:t>
            </a:r>
            <a:r>
              <a:rPr sz="1950" b="1" spc="-2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498988" y="314935"/>
            <a:ext cx="7088505" cy="1543050"/>
          </a:xfrm>
          <a:prstGeom prst="rect">
            <a:avLst/>
          </a:prstGeom>
          <a:solidFill>
            <a:srgbClr val="A08B7E"/>
          </a:solidFill>
        </p:spPr>
        <p:txBody>
          <a:bodyPr vert="horz" wrap="square" lIns="0" tIns="1035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15"/>
              </a:spcBef>
            </a:pP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400" b="1" spc="50" dirty="0">
                <a:solidFill>
                  <a:srgbClr val="FFFFFF"/>
                </a:solidFill>
                <a:latin typeface="Georgia"/>
                <a:cs typeface="Georgia"/>
              </a:rPr>
              <a:t>УСЬОГО</a:t>
            </a:r>
            <a:r>
              <a:rPr sz="1400" b="1" spc="40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Georgia"/>
                <a:cs typeface="Georgia"/>
              </a:rPr>
              <a:t>В</a:t>
            </a:r>
            <a:r>
              <a:rPr sz="1400" b="1" spc="409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spc="45" dirty="0">
                <a:solidFill>
                  <a:srgbClr val="FFFFFF"/>
                </a:solidFill>
                <a:latin typeface="Georgia"/>
                <a:cs typeface="Georgia"/>
              </a:rPr>
              <a:t>ПОДІЛЬСЬКОМУ</a:t>
            </a:r>
            <a:r>
              <a:rPr sz="1400" b="1" spc="40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Georgia"/>
                <a:cs typeface="Georgia"/>
              </a:rPr>
              <a:t>РАЙОНІ</a:t>
            </a:r>
            <a:r>
              <a:rPr sz="1400" b="1" spc="409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Georgia"/>
                <a:cs typeface="Georgia"/>
              </a:rPr>
              <a:t>ПІДГОТОВЛЕНО</a:t>
            </a:r>
            <a:r>
              <a:rPr sz="1400" b="1" spc="409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Georgia"/>
                <a:cs typeface="Georgia"/>
              </a:rPr>
              <a:t>ДО</a:t>
            </a:r>
            <a:endParaRPr sz="1400">
              <a:latin typeface="Georgia"/>
              <a:cs typeface="Georgia"/>
            </a:endParaRPr>
          </a:p>
          <a:p>
            <a:pPr marL="89535" marR="84455" algn="ctr">
              <a:lnSpc>
                <a:spcPct val="111600"/>
              </a:lnSpc>
            </a:pPr>
            <a:r>
              <a:rPr sz="1400" b="1" dirty="0">
                <a:solidFill>
                  <a:srgbClr val="FFFFFF"/>
                </a:solidFill>
                <a:latin typeface="Georgia"/>
                <a:cs typeface="Georgia"/>
              </a:rPr>
              <a:t>ОПАЛЮВАЛЬНОГО</a:t>
            </a:r>
            <a:r>
              <a:rPr sz="1400" b="1" spc="44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Georgia"/>
                <a:cs typeface="Georgia"/>
              </a:rPr>
              <a:t>ПЕРІОДУ</a:t>
            </a:r>
            <a:r>
              <a:rPr sz="1400" b="1" spc="44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spc="100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sz="1400" b="1" spc="-20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400" b="1" spc="-2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Tahoma"/>
                <a:cs typeface="Tahoma"/>
              </a:rPr>
              <a:t>2024</a:t>
            </a:r>
            <a:r>
              <a:rPr sz="1400" b="1" spc="4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Georgia"/>
                <a:cs typeface="Georgia"/>
              </a:rPr>
              <a:t>РОКІВ</a:t>
            </a:r>
            <a:r>
              <a:rPr sz="1400" b="1" spc="44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Georgia"/>
                <a:cs typeface="Georgia"/>
              </a:rPr>
              <a:t>ТА</a:t>
            </a:r>
            <a:r>
              <a:rPr sz="1400" b="1" spc="4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Georgia"/>
                <a:cs typeface="Georgia"/>
              </a:rPr>
              <a:t>ПІДКЛЮЧЕНО </a:t>
            </a:r>
            <a:r>
              <a:rPr sz="1400" b="1" dirty="0">
                <a:solidFill>
                  <a:srgbClr val="FFFFFF"/>
                </a:solidFill>
                <a:latin typeface="Georgia"/>
                <a:cs typeface="Georgia"/>
              </a:rPr>
              <a:t>ОПАЛЕННЯ</a:t>
            </a:r>
            <a:r>
              <a:rPr sz="1400" b="1" spc="26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Georgia"/>
                <a:cs typeface="Georgia"/>
              </a:rPr>
              <a:t>В</a:t>
            </a:r>
            <a:r>
              <a:rPr sz="1400" b="1" spc="26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spc="95" dirty="0">
                <a:solidFill>
                  <a:srgbClr val="FFFFFF"/>
                </a:solidFill>
                <a:latin typeface="Tahoma"/>
                <a:cs typeface="Tahoma"/>
              </a:rPr>
              <a:t>1040</a:t>
            </a:r>
            <a:r>
              <a:rPr sz="1400" b="1" spc="2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Georgia"/>
                <a:cs typeface="Georgia"/>
              </a:rPr>
              <a:t>ЖИТЛОВИХ</a:t>
            </a:r>
            <a:r>
              <a:rPr sz="1400" b="1" spc="26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Georgia"/>
                <a:cs typeface="Georgia"/>
              </a:rPr>
              <a:t>БУДИНКАХ</a:t>
            </a:r>
            <a:r>
              <a:rPr sz="1400" b="1" spc="26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Georgia"/>
                <a:cs typeface="Georgia"/>
              </a:rPr>
              <a:t>ТА</a:t>
            </a:r>
            <a:r>
              <a:rPr sz="1400" b="1" spc="27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Georgia"/>
                <a:cs typeface="Georgia"/>
              </a:rPr>
              <a:t>ГУРТОЖИТКАХ</a:t>
            </a:r>
            <a:endParaRPr sz="1400">
              <a:latin typeface="Georgia"/>
              <a:cs typeface="Georgia"/>
            </a:endParaRPr>
          </a:p>
          <a:p>
            <a:pPr marR="57785" algn="ctr">
              <a:lnSpc>
                <a:spcPct val="100000"/>
              </a:lnSpc>
              <a:spcBef>
                <a:spcPts val="195"/>
              </a:spcBef>
            </a:pPr>
            <a:r>
              <a:rPr sz="1400" b="1" dirty="0">
                <a:solidFill>
                  <a:srgbClr val="FFFFFF"/>
                </a:solidFill>
                <a:latin typeface="Georgia"/>
                <a:cs typeface="Georgia"/>
              </a:rPr>
              <a:t>ВСІХ</a:t>
            </a:r>
            <a:r>
              <a:rPr sz="1400" b="1" spc="39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Georgia"/>
                <a:cs typeface="Georgia"/>
              </a:rPr>
              <a:t>ФОРМ</a:t>
            </a:r>
            <a:r>
              <a:rPr sz="1400" b="1" spc="39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Georgia"/>
                <a:cs typeface="Georgia"/>
              </a:rPr>
              <a:t>ВЛАСНОСТІ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379920" y="2836616"/>
            <a:ext cx="4995545" cy="596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3399"/>
              </a:lnSpc>
              <a:spcBef>
                <a:spcPts val="95"/>
              </a:spcBef>
              <a:tabLst>
                <a:tab pos="732155" algn="l"/>
                <a:tab pos="2481580" algn="l"/>
              </a:tabLst>
            </a:pPr>
            <a:r>
              <a:rPr sz="2150" b="1" spc="135" dirty="0">
                <a:latin typeface="Tahoma"/>
                <a:cs typeface="Tahoma"/>
              </a:rPr>
              <a:t>664</a:t>
            </a:r>
            <a:r>
              <a:rPr sz="2150" b="1" dirty="0">
                <a:latin typeface="Tahoma"/>
                <a:cs typeface="Tahoma"/>
              </a:rPr>
              <a:t>	</a:t>
            </a:r>
            <a:r>
              <a:rPr sz="2150" b="1" spc="-10" dirty="0">
                <a:latin typeface="Georgia"/>
                <a:cs typeface="Georgia"/>
              </a:rPr>
              <a:t>БУДИНКИ</a:t>
            </a:r>
            <a:r>
              <a:rPr sz="2150" b="1" dirty="0">
                <a:latin typeface="Georgia"/>
                <a:cs typeface="Georgia"/>
              </a:rPr>
              <a:t>	</a:t>
            </a:r>
            <a:r>
              <a:rPr sz="2150" b="1" spc="55" dirty="0">
                <a:latin typeface="Georgia"/>
                <a:cs typeface="Georgia"/>
              </a:rPr>
              <a:t>КОМУНАЛЬНОЇ </a:t>
            </a:r>
            <a:r>
              <a:rPr sz="2150" b="1" spc="45" dirty="0">
                <a:latin typeface="Georgia"/>
                <a:cs typeface="Georgia"/>
              </a:rPr>
              <a:t>ВЛАСНОСТІ</a:t>
            </a:r>
            <a:r>
              <a:rPr sz="2150" b="1" spc="45" dirty="0">
                <a:latin typeface="Tahoma"/>
                <a:cs typeface="Tahoma"/>
              </a:rPr>
              <a:t>;</a:t>
            </a: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  <a:tabLst>
                <a:tab pos="527685" algn="l"/>
                <a:tab pos="2277110" algn="l"/>
              </a:tabLst>
            </a:pPr>
            <a:r>
              <a:rPr sz="2150" b="1" spc="110" dirty="0">
                <a:latin typeface="Tahoma"/>
                <a:cs typeface="Tahoma"/>
              </a:rPr>
              <a:t>84</a:t>
            </a:r>
            <a:r>
              <a:rPr sz="2150" b="1" dirty="0">
                <a:latin typeface="Tahoma"/>
                <a:cs typeface="Tahoma"/>
              </a:rPr>
              <a:t>	</a:t>
            </a:r>
            <a:r>
              <a:rPr sz="2150" b="1" spc="-10" dirty="0">
                <a:latin typeface="Georgia"/>
                <a:cs typeface="Georgia"/>
              </a:rPr>
              <a:t>БУДИНКИ</a:t>
            </a:r>
            <a:r>
              <a:rPr sz="2150" b="1" dirty="0">
                <a:latin typeface="Georgia"/>
                <a:cs typeface="Georgia"/>
              </a:rPr>
              <a:t>	</a:t>
            </a:r>
            <a:r>
              <a:rPr sz="2150" b="1" spc="-10" dirty="0">
                <a:latin typeface="Georgia"/>
                <a:cs typeface="Georgia"/>
              </a:rPr>
              <a:t>УПРАВИТЕЛІВ</a:t>
            </a:r>
            <a:r>
              <a:rPr sz="2150" b="1" spc="-10" dirty="0">
                <a:latin typeface="Tahoma"/>
                <a:cs typeface="Tahoma"/>
              </a:rPr>
              <a:t>;</a:t>
            </a: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  <a:tabLst>
                <a:tab pos="514350" algn="l"/>
                <a:tab pos="2263775" algn="l"/>
              </a:tabLst>
            </a:pPr>
            <a:r>
              <a:rPr sz="2150" b="1" spc="55" dirty="0">
                <a:latin typeface="Tahoma"/>
                <a:cs typeface="Tahoma"/>
              </a:rPr>
              <a:t>74</a:t>
            </a:r>
            <a:r>
              <a:rPr sz="2150" b="1" dirty="0">
                <a:latin typeface="Tahoma"/>
                <a:cs typeface="Tahoma"/>
              </a:rPr>
              <a:t>	</a:t>
            </a:r>
            <a:r>
              <a:rPr sz="2150" b="1" spc="-10" dirty="0">
                <a:latin typeface="Georgia"/>
                <a:cs typeface="Georgia"/>
              </a:rPr>
              <a:t>БУДИНКИ</a:t>
            </a:r>
            <a:r>
              <a:rPr sz="2150" b="1" dirty="0">
                <a:latin typeface="Georgia"/>
                <a:cs typeface="Georgia"/>
              </a:rPr>
              <a:t>	</a:t>
            </a:r>
            <a:r>
              <a:rPr sz="2150" b="1" spc="-20" dirty="0">
                <a:latin typeface="Georgia"/>
                <a:cs typeface="Georgia"/>
              </a:rPr>
              <a:t>ЖБК</a:t>
            </a:r>
            <a:r>
              <a:rPr sz="2150" b="1" spc="-20" dirty="0">
                <a:latin typeface="Tahoma"/>
                <a:cs typeface="Tahoma"/>
              </a:rPr>
              <a:t>;</a:t>
            </a: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  <a:tabLst>
                <a:tab pos="504190" algn="l"/>
                <a:tab pos="2352040" algn="l"/>
                <a:tab pos="3329304" algn="l"/>
              </a:tabLst>
            </a:pPr>
            <a:r>
              <a:rPr sz="2150" b="1" spc="-25" dirty="0">
                <a:latin typeface="Tahoma"/>
                <a:cs typeface="Tahoma"/>
              </a:rPr>
              <a:t>39</a:t>
            </a:r>
            <a:r>
              <a:rPr sz="2150" b="1" dirty="0">
                <a:latin typeface="Tahoma"/>
                <a:cs typeface="Tahoma"/>
              </a:rPr>
              <a:t>	</a:t>
            </a:r>
            <a:r>
              <a:rPr sz="2150" b="1" spc="-10" dirty="0">
                <a:latin typeface="Georgia"/>
                <a:cs typeface="Georgia"/>
              </a:rPr>
              <a:t>БУДИНКІВ</a:t>
            </a:r>
            <a:r>
              <a:rPr sz="2150" b="1" dirty="0">
                <a:latin typeface="Georgia"/>
                <a:cs typeface="Georgia"/>
              </a:rPr>
              <a:t>	</a:t>
            </a:r>
            <a:r>
              <a:rPr sz="2150" b="1" spc="-20" dirty="0">
                <a:latin typeface="Georgia"/>
                <a:cs typeface="Georgia"/>
              </a:rPr>
              <a:t>ОСББ</a:t>
            </a:r>
            <a:r>
              <a:rPr sz="2150" b="1" dirty="0">
                <a:latin typeface="Georgia"/>
                <a:cs typeface="Georgia"/>
              </a:rPr>
              <a:t>	</a:t>
            </a:r>
            <a:r>
              <a:rPr sz="2150" b="1" spc="-25" dirty="0">
                <a:latin typeface="Georgia"/>
                <a:cs typeface="Georgia"/>
              </a:rPr>
              <a:t>НА</a:t>
            </a:r>
            <a:endParaRPr sz="2150">
              <a:latin typeface="Georgia"/>
              <a:cs typeface="Georgia"/>
            </a:endParaRPr>
          </a:p>
          <a:p>
            <a:pPr marL="12700" marR="831215">
              <a:lnSpc>
                <a:spcPct val="113399"/>
              </a:lnSpc>
              <a:tabLst>
                <a:tab pos="443230" algn="l"/>
                <a:tab pos="2444115" algn="l"/>
              </a:tabLst>
            </a:pPr>
            <a:r>
              <a:rPr sz="2150" b="1" spc="70" dirty="0">
                <a:latin typeface="Georgia"/>
                <a:cs typeface="Georgia"/>
              </a:rPr>
              <a:t>САМООБСЛУГОВУВАННІ</a:t>
            </a:r>
            <a:r>
              <a:rPr sz="2150" b="1" spc="70" dirty="0">
                <a:latin typeface="Tahoma"/>
                <a:cs typeface="Tahoma"/>
              </a:rPr>
              <a:t>; </a:t>
            </a:r>
            <a:r>
              <a:rPr sz="2150" b="1" spc="-25" dirty="0">
                <a:latin typeface="Tahoma"/>
                <a:cs typeface="Tahoma"/>
              </a:rPr>
              <a:t>31</a:t>
            </a:r>
            <a:r>
              <a:rPr sz="2150" b="1" dirty="0">
                <a:latin typeface="Tahoma"/>
                <a:cs typeface="Tahoma"/>
              </a:rPr>
              <a:t>	</a:t>
            </a:r>
            <a:r>
              <a:rPr sz="2150" b="1" spc="70" dirty="0">
                <a:latin typeface="Georgia"/>
                <a:cs typeface="Georgia"/>
              </a:rPr>
              <a:t>ВІДОМЧИЙ</a:t>
            </a:r>
            <a:r>
              <a:rPr sz="2150" b="1" dirty="0">
                <a:latin typeface="Georgia"/>
                <a:cs typeface="Georgia"/>
              </a:rPr>
              <a:t>	</a:t>
            </a:r>
            <a:r>
              <a:rPr sz="2150" b="1" spc="-10" dirty="0">
                <a:latin typeface="Georgia"/>
                <a:cs typeface="Georgia"/>
              </a:rPr>
              <a:t>БУДИНОК</a:t>
            </a:r>
            <a:r>
              <a:rPr sz="2150" b="1" spc="-10" dirty="0">
                <a:latin typeface="Tahoma"/>
                <a:cs typeface="Tahoma"/>
              </a:rPr>
              <a:t>;</a:t>
            </a: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  <a:tabLst>
                <a:tab pos="641985" algn="l"/>
                <a:tab pos="3225800" algn="l"/>
              </a:tabLst>
            </a:pPr>
            <a:r>
              <a:rPr sz="2150" b="1" spc="-25" dirty="0">
                <a:latin typeface="Tahoma"/>
                <a:cs typeface="Tahoma"/>
              </a:rPr>
              <a:t>123</a:t>
            </a:r>
            <a:r>
              <a:rPr sz="2150" b="1" dirty="0">
                <a:latin typeface="Tahoma"/>
                <a:cs typeface="Tahoma"/>
              </a:rPr>
              <a:t>	</a:t>
            </a:r>
            <a:r>
              <a:rPr sz="2150" b="1" spc="-10" dirty="0">
                <a:latin typeface="Georgia"/>
                <a:cs typeface="Georgia"/>
              </a:rPr>
              <a:t>ІНВЕСТИЦІЙНІ</a:t>
            </a:r>
            <a:r>
              <a:rPr sz="2150" b="1" dirty="0">
                <a:latin typeface="Georgia"/>
                <a:cs typeface="Georgia"/>
              </a:rPr>
              <a:t>	</a:t>
            </a:r>
            <a:r>
              <a:rPr sz="2150" b="1" spc="-10" dirty="0">
                <a:latin typeface="Georgia"/>
                <a:cs typeface="Georgia"/>
              </a:rPr>
              <a:t>БУДИНКИ</a:t>
            </a:r>
            <a:r>
              <a:rPr sz="2150" b="1" spc="-10" dirty="0">
                <a:latin typeface="Tahoma"/>
                <a:cs typeface="Tahoma"/>
              </a:rPr>
              <a:t>;</a:t>
            </a: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  <a:tabLst>
                <a:tab pos="505459" algn="l"/>
              </a:tabLst>
            </a:pPr>
            <a:r>
              <a:rPr sz="2150" b="1" spc="-25" dirty="0">
                <a:latin typeface="Tahoma"/>
                <a:cs typeface="Tahoma"/>
              </a:rPr>
              <a:t>25</a:t>
            </a:r>
            <a:r>
              <a:rPr sz="2150" b="1" dirty="0">
                <a:latin typeface="Tahoma"/>
                <a:cs typeface="Tahoma"/>
              </a:rPr>
              <a:t>	</a:t>
            </a:r>
            <a:r>
              <a:rPr sz="2150" b="1" spc="-10" dirty="0">
                <a:latin typeface="Georgia"/>
                <a:cs typeface="Georgia"/>
              </a:rPr>
              <a:t>ГУРТОЖИТКІВ</a:t>
            </a:r>
            <a:r>
              <a:rPr sz="2150" b="1" spc="-10" dirty="0">
                <a:latin typeface="Tahoma"/>
                <a:cs typeface="Tahoma"/>
              </a:rPr>
              <a:t>;</a:t>
            </a: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  <a:tabLst>
                <a:tab pos="516890" algn="l"/>
                <a:tab pos="2927350" algn="l"/>
              </a:tabLst>
            </a:pPr>
            <a:r>
              <a:rPr sz="2150" b="1" spc="60" dirty="0">
                <a:latin typeface="Tahoma"/>
                <a:cs typeface="Tahoma"/>
              </a:rPr>
              <a:t>78</a:t>
            </a:r>
            <a:r>
              <a:rPr sz="2150" b="1" dirty="0">
                <a:latin typeface="Tahoma"/>
                <a:cs typeface="Tahoma"/>
              </a:rPr>
              <a:t>	</a:t>
            </a:r>
            <a:r>
              <a:rPr sz="2150" b="1" spc="-10" dirty="0">
                <a:latin typeface="Georgia"/>
                <a:cs typeface="Georgia"/>
              </a:rPr>
              <a:t>НАВЧАЛЬНИХ</a:t>
            </a:r>
            <a:r>
              <a:rPr sz="2150" b="1" dirty="0">
                <a:latin typeface="Georgia"/>
                <a:cs typeface="Georgia"/>
              </a:rPr>
              <a:t>	</a:t>
            </a:r>
            <a:r>
              <a:rPr sz="2150" b="1" spc="65" dirty="0">
                <a:latin typeface="Georgia"/>
                <a:cs typeface="Georgia"/>
              </a:rPr>
              <a:t>ЗАКЛАДІВ</a:t>
            </a:r>
            <a:r>
              <a:rPr sz="2150" b="1" spc="65" dirty="0">
                <a:latin typeface="Tahoma"/>
                <a:cs typeface="Tahoma"/>
              </a:rPr>
              <a:t>;</a:t>
            </a: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  <a:tabLst>
                <a:tab pos="454659" algn="l"/>
                <a:tab pos="2723515" algn="l"/>
              </a:tabLst>
            </a:pPr>
            <a:r>
              <a:rPr sz="2150" b="1" spc="-25" dirty="0">
                <a:latin typeface="Tahoma"/>
                <a:cs typeface="Tahoma"/>
              </a:rPr>
              <a:t>21</a:t>
            </a:r>
            <a:r>
              <a:rPr sz="2150" b="1" dirty="0">
                <a:latin typeface="Tahoma"/>
                <a:cs typeface="Tahoma"/>
              </a:rPr>
              <a:t>	</a:t>
            </a:r>
            <a:r>
              <a:rPr sz="2150" b="1" spc="35" dirty="0">
                <a:latin typeface="Georgia"/>
                <a:cs typeface="Georgia"/>
              </a:rPr>
              <a:t>ЛІКУВАЛЬНА</a:t>
            </a:r>
            <a:r>
              <a:rPr sz="2150" b="1" dirty="0">
                <a:latin typeface="Georgia"/>
                <a:cs typeface="Georgia"/>
              </a:rPr>
              <a:t>	</a:t>
            </a:r>
            <a:r>
              <a:rPr sz="2150" b="1" spc="45" dirty="0">
                <a:latin typeface="Georgia"/>
                <a:cs typeface="Georgia"/>
              </a:rPr>
              <a:t>УСТАНОВА</a:t>
            </a:r>
            <a:r>
              <a:rPr sz="2150" b="1" spc="45" dirty="0">
                <a:latin typeface="Tahoma"/>
                <a:cs typeface="Tahoma"/>
              </a:rPr>
              <a:t>;</a:t>
            </a: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  <a:tabLst>
                <a:tab pos="454659" algn="l"/>
                <a:tab pos="1911985" algn="l"/>
                <a:tab pos="3767454" algn="l"/>
              </a:tabLst>
            </a:pPr>
            <a:r>
              <a:rPr sz="2150" b="1" spc="-25" dirty="0">
                <a:latin typeface="Tahoma"/>
                <a:cs typeface="Tahoma"/>
              </a:rPr>
              <a:t>21</a:t>
            </a:r>
            <a:r>
              <a:rPr sz="2150" b="1" dirty="0">
                <a:latin typeface="Tahoma"/>
                <a:cs typeface="Tahoma"/>
              </a:rPr>
              <a:t>	</a:t>
            </a:r>
            <a:r>
              <a:rPr sz="2150" b="1" spc="65" dirty="0">
                <a:latin typeface="Georgia"/>
                <a:cs typeface="Georgia"/>
              </a:rPr>
              <a:t>ЗАКЛАД</a:t>
            </a:r>
            <a:r>
              <a:rPr sz="2150" b="1" dirty="0">
                <a:latin typeface="Georgia"/>
                <a:cs typeface="Georgia"/>
              </a:rPr>
              <a:t>	</a:t>
            </a:r>
            <a:r>
              <a:rPr sz="2150" b="1" spc="-10" dirty="0">
                <a:latin typeface="Georgia"/>
                <a:cs typeface="Georgia"/>
              </a:rPr>
              <a:t>КУЛЬТУРИ</a:t>
            </a:r>
            <a:r>
              <a:rPr sz="2150" b="1" dirty="0">
                <a:latin typeface="Georgia"/>
                <a:cs typeface="Georgia"/>
              </a:rPr>
              <a:t>	</a:t>
            </a:r>
            <a:r>
              <a:rPr sz="2150" b="1" spc="-229" dirty="0">
                <a:latin typeface="Tahoma"/>
                <a:cs typeface="Tahoma"/>
              </a:rPr>
              <a:t>(</a:t>
            </a:r>
            <a:r>
              <a:rPr sz="2150" b="1" spc="-365" dirty="0">
                <a:latin typeface="Tahoma"/>
                <a:cs typeface="Tahoma"/>
              </a:rPr>
              <a:t> </a:t>
            </a:r>
            <a:r>
              <a:rPr sz="2150" b="1" spc="-25" dirty="0">
                <a:latin typeface="Tahoma"/>
                <a:cs typeface="Tahoma"/>
              </a:rPr>
              <a:t>13</a:t>
            </a: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  <a:tabLst>
                <a:tab pos="1899285" algn="l"/>
                <a:tab pos="2413000" algn="l"/>
                <a:tab pos="2720340" algn="l"/>
              </a:tabLst>
            </a:pPr>
            <a:r>
              <a:rPr sz="2150" b="1" spc="-10" dirty="0">
                <a:latin typeface="Georgia"/>
                <a:cs typeface="Georgia"/>
              </a:rPr>
              <a:t>БІБЛІОТЕК</a:t>
            </a:r>
            <a:r>
              <a:rPr sz="2150" b="1" dirty="0">
                <a:latin typeface="Georgia"/>
                <a:cs typeface="Georgia"/>
              </a:rPr>
              <a:t>	</a:t>
            </a:r>
            <a:r>
              <a:rPr sz="2150" b="1" spc="-25" dirty="0">
                <a:latin typeface="Georgia"/>
                <a:cs typeface="Georgia"/>
              </a:rPr>
              <a:t>ТА</a:t>
            </a:r>
            <a:r>
              <a:rPr sz="2150" b="1" dirty="0">
                <a:latin typeface="Georgia"/>
                <a:cs typeface="Georgia"/>
              </a:rPr>
              <a:t>	</a:t>
            </a:r>
            <a:r>
              <a:rPr sz="2150" b="1" spc="-50" dirty="0">
                <a:latin typeface="Tahoma"/>
                <a:cs typeface="Tahoma"/>
              </a:rPr>
              <a:t>8</a:t>
            </a:r>
            <a:r>
              <a:rPr sz="2150" b="1" dirty="0">
                <a:latin typeface="Tahoma"/>
                <a:cs typeface="Tahoma"/>
              </a:rPr>
              <a:t>	</a:t>
            </a:r>
            <a:r>
              <a:rPr sz="2150" b="1" spc="-20" dirty="0">
                <a:latin typeface="Georgia"/>
                <a:cs typeface="Georgia"/>
              </a:rPr>
              <a:t>ШКІЛ</a:t>
            </a:r>
            <a:endParaRPr sz="2150">
              <a:latin typeface="Georgia"/>
              <a:cs typeface="Georgia"/>
            </a:endParaRPr>
          </a:p>
          <a:p>
            <a:pPr marL="12700" marR="181610">
              <a:lnSpc>
                <a:spcPct val="113399"/>
              </a:lnSpc>
              <a:tabLst>
                <a:tab pos="307975" algn="l"/>
                <a:tab pos="2057400" algn="l"/>
                <a:tab pos="2511425" algn="l"/>
              </a:tabLst>
            </a:pPr>
            <a:r>
              <a:rPr sz="2150" b="1" spc="-10" dirty="0">
                <a:latin typeface="Georgia"/>
                <a:cs typeface="Georgia"/>
              </a:rPr>
              <a:t>ЕСТЕТИЧНОГО</a:t>
            </a:r>
            <a:r>
              <a:rPr sz="2150" b="1" dirty="0">
                <a:latin typeface="Georgia"/>
                <a:cs typeface="Georgia"/>
              </a:rPr>
              <a:t>	</a:t>
            </a:r>
            <a:r>
              <a:rPr sz="2150" b="1" spc="-10" dirty="0">
                <a:latin typeface="Georgia"/>
                <a:cs typeface="Georgia"/>
              </a:rPr>
              <a:t>ВИХОВАННЯ</a:t>
            </a:r>
            <a:r>
              <a:rPr sz="2150" b="1" spc="-10" dirty="0">
                <a:latin typeface="Tahoma"/>
                <a:cs typeface="Tahoma"/>
              </a:rPr>
              <a:t>); </a:t>
            </a:r>
            <a:r>
              <a:rPr sz="2150" b="1" spc="-50" dirty="0">
                <a:latin typeface="Tahoma"/>
                <a:cs typeface="Tahoma"/>
              </a:rPr>
              <a:t>2</a:t>
            </a:r>
            <a:r>
              <a:rPr sz="2150" b="1" dirty="0">
                <a:latin typeface="Tahoma"/>
                <a:cs typeface="Tahoma"/>
              </a:rPr>
              <a:t>	</a:t>
            </a:r>
            <a:r>
              <a:rPr sz="2150" b="1" spc="-10" dirty="0">
                <a:latin typeface="Georgia"/>
                <a:cs typeface="Georgia"/>
              </a:rPr>
              <a:t>БУДИНКИ</a:t>
            </a:r>
            <a:r>
              <a:rPr sz="2150" b="1" dirty="0">
                <a:latin typeface="Georgia"/>
                <a:cs typeface="Georgia"/>
              </a:rPr>
              <a:t>	</a:t>
            </a:r>
            <a:r>
              <a:rPr sz="2150" b="1" spc="75" dirty="0">
                <a:latin typeface="Georgia"/>
                <a:cs typeface="Georgia"/>
              </a:rPr>
              <a:t>СОЦІАЛЬНОГО</a:t>
            </a:r>
            <a:endParaRPr sz="21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2150" b="1" spc="50" dirty="0">
                <a:latin typeface="Georgia"/>
                <a:cs typeface="Georgia"/>
              </a:rPr>
              <a:t>ЗАХИСТУ</a:t>
            </a:r>
            <a:r>
              <a:rPr sz="2150" b="1" spc="50" dirty="0">
                <a:latin typeface="Tahoma"/>
                <a:cs typeface="Tahoma"/>
              </a:rPr>
              <a:t>.</a:t>
            </a:r>
            <a:endParaRPr sz="21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3190"/>
            <a:chOff x="0" y="0"/>
            <a:chExt cx="18288000" cy="10283190"/>
          </a:xfrm>
        </p:grpSpPr>
        <p:sp>
          <p:nvSpPr>
            <p:cNvPr id="3" name="object 3"/>
            <p:cNvSpPr/>
            <p:nvPr/>
          </p:nvSpPr>
          <p:spPr>
            <a:xfrm>
              <a:off x="0" y="11"/>
              <a:ext cx="18288000" cy="10281920"/>
            </a:xfrm>
            <a:custGeom>
              <a:avLst/>
              <a:gdLst/>
              <a:ahLst/>
              <a:cxnLst/>
              <a:rect l="l" t="t" r="r" b="b"/>
              <a:pathLst>
                <a:path w="18288000" h="10281920">
                  <a:moveTo>
                    <a:pt x="18287988" y="1028700"/>
                  </a:moveTo>
                  <a:lnTo>
                    <a:pt x="5315877" y="1028700"/>
                  </a:lnTo>
                  <a:lnTo>
                    <a:pt x="5315877" y="0"/>
                  </a:lnTo>
                  <a:lnTo>
                    <a:pt x="0" y="0"/>
                  </a:lnTo>
                  <a:lnTo>
                    <a:pt x="0" y="10281298"/>
                  </a:lnTo>
                  <a:lnTo>
                    <a:pt x="5315877" y="10281298"/>
                  </a:lnTo>
                  <a:lnTo>
                    <a:pt x="5315877" y="3794925"/>
                  </a:lnTo>
                  <a:lnTo>
                    <a:pt x="18287988" y="3794925"/>
                  </a:lnTo>
                  <a:lnTo>
                    <a:pt x="18287988" y="1028700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869" y="0"/>
              <a:ext cx="4983658" cy="49836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869" y="5143500"/>
              <a:ext cx="4980100" cy="513939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513677" y="4140923"/>
            <a:ext cx="12249785" cy="5883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8105">
              <a:lnSpc>
                <a:spcPct val="113900"/>
              </a:lnSpc>
              <a:spcBef>
                <a:spcPts val="95"/>
              </a:spcBef>
              <a:tabLst>
                <a:tab pos="1768475" algn="l"/>
              </a:tabLst>
            </a:pPr>
            <a:r>
              <a:rPr sz="2250" b="1" spc="310" dirty="0">
                <a:solidFill>
                  <a:srgbClr val="334E53"/>
                </a:solidFill>
                <a:latin typeface="Calibri"/>
                <a:cs typeface="Calibri"/>
              </a:rPr>
              <a:t>По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90" dirty="0">
                <a:solidFill>
                  <a:srgbClr val="334E53"/>
                </a:solidFill>
                <a:latin typeface="Calibri"/>
                <a:cs typeface="Calibri"/>
              </a:rPr>
              <a:t>галузі</a:t>
            </a:r>
            <a:r>
              <a:rPr sz="2250" b="1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65" dirty="0">
                <a:solidFill>
                  <a:srgbClr val="334E53"/>
                </a:solidFill>
                <a:latin typeface="Calibri"/>
                <a:cs typeface="Calibri"/>
              </a:rPr>
              <a:t>«Житлово-</a:t>
            </a:r>
            <a:r>
              <a:rPr sz="2250" b="1" spc="295" dirty="0">
                <a:solidFill>
                  <a:srgbClr val="334E53"/>
                </a:solidFill>
                <a:latin typeface="Calibri"/>
                <a:cs typeface="Calibri"/>
              </a:rPr>
              <a:t>комунальне</a:t>
            </a:r>
            <a:r>
              <a:rPr sz="2250" b="1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54" dirty="0">
                <a:solidFill>
                  <a:srgbClr val="334E53"/>
                </a:solidFill>
                <a:latin typeface="Calibri"/>
                <a:cs typeface="Calibri"/>
              </a:rPr>
              <a:t>господарство»</a:t>
            </a:r>
            <a:r>
              <a:rPr sz="2250" b="1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04" dirty="0">
                <a:solidFill>
                  <a:srgbClr val="334E53"/>
                </a:solidFill>
                <a:latin typeface="Calibri"/>
                <a:cs typeface="Calibri"/>
              </a:rPr>
              <a:t>було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00" dirty="0">
                <a:solidFill>
                  <a:srgbClr val="334E53"/>
                </a:solidFill>
                <a:latin typeface="Calibri"/>
                <a:cs typeface="Calibri"/>
              </a:rPr>
              <a:t>освоєно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85</a:t>
            </a:r>
            <a:r>
              <a:rPr sz="2250" b="1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059,940</a:t>
            </a:r>
            <a:r>
              <a:rPr sz="2250" b="1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54" dirty="0">
                <a:solidFill>
                  <a:srgbClr val="334E53"/>
                </a:solidFill>
                <a:latin typeface="Calibri"/>
                <a:cs typeface="Calibri"/>
              </a:rPr>
              <a:t>тис. </a:t>
            </a:r>
            <a:r>
              <a:rPr sz="2250" b="1" spc="275" dirty="0">
                <a:solidFill>
                  <a:srgbClr val="334E53"/>
                </a:solidFill>
                <a:latin typeface="Calibri"/>
                <a:cs typeface="Calibri"/>
              </a:rPr>
              <a:t>грн,</a:t>
            </a:r>
            <a:r>
              <a:rPr sz="2250" b="1" spc="12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195" dirty="0">
                <a:solidFill>
                  <a:srgbClr val="334E53"/>
                </a:solidFill>
                <a:latin typeface="Calibri"/>
                <a:cs typeface="Calibri"/>
              </a:rPr>
              <a:t>із</a:t>
            </a:r>
            <a:r>
              <a:rPr sz="2250" spc="13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335" dirty="0">
                <a:solidFill>
                  <a:srgbClr val="334E53"/>
                </a:solidFill>
                <a:latin typeface="Calibri"/>
                <a:cs typeface="Calibri"/>
              </a:rPr>
              <a:t>них</a:t>
            </a:r>
            <a:r>
              <a:rPr sz="2250" dirty="0">
                <a:solidFill>
                  <a:srgbClr val="334E53"/>
                </a:solidFill>
                <a:latin typeface="Calibri"/>
                <a:cs typeface="Calibri"/>
              </a:rPr>
              <a:t>	</a:t>
            </a:r>
            <a:r>
              <a:rPr sz="2250" spc="285" dirty="0">
                <a:solidFill>
                  <a:srgbClr val="334E53"/>
                </a:solidFill>
                <a:latin typeface="Calibri"/>
                <a:cs typeface="Calibri"/>
              </a:rPr>
              <a:t>більшість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80" dirty="0">
                <a:solidFill>
                  <a:srgbClr val="334E53"/>
                </a:solidFill>
                <a:latin typeface="Calibri"/>
                <a:cs typeface="Calibri"/>
              </a:rPr>
              <a:t>видатків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35" dirty="0">
                <a:solidFill>
                  <a:srgbClr val="334E53"/>
                </a:solidFill>
                <a:latin typeface="Calibri"/>
                <a:cs typeface="Calibri"/>
              </a:rPr>
              <a:t>по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90" dirty="0">
                <a:solidFill>
                  <a:srgbClr val="334E53"/>
                </a:solidFill>
                <a:latin typeface="Calibri"/>
                <a:cs typeface="Calibri"/>
              </a:rPr>
              <a:t>вищевказаній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45" dirty="0">
                <a:solidFill>
                  <a:srgbClr val="334E53"/>
                </a:solidFill>
                <a:latin typeface="Calibri"/>
                <a:cs typeface="Calibri"/>
              </a:rPr>
              <a:t>галузі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10" dirty="0">
                <a:solidFill>
                  <a:srgbClr val="334E53"/>
                </a:solidFill>
                <a:latin typeface="Calibri"/>
                <a:cs typeface="Calibri"/>
              </a:rPr>
              <a:t>освоєні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35" dirty="0">
                <a:solidFill>
                  <a:srgbClr val="334E53"/>
                </a:solidFill>
                <a:latin typeface="Calibri"/>
                <a:cs typeface="Calibri"/>
              </a:rPr>
              <a:t>по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25" dirty="0">
                <a:solidFill>
                  <a:srgbClr val="334E53"/>
                </a:solidFill>
                <a:latin typeface="Calibri"/>
                <a:cs typeface="Calibri"/>
              </a:rPr>
              <a:t>роботах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165" dirty="0">
                <a:solidFill>
                  <a:srgbClr val="334E53"/>
                </a:solidFill>
                <a:latin typeface="Calibri"/>
                <a:cs typeface="Calibri"/>
              </a:rPr>
              <a:t>для </a:t>
            </a:r>
            <a:r>
              <a:rPr sz="2250" spc="280" dirty="0">
                <a:solidFill>
                  <a:srgbClr val="334E53"/>
                </a:solidFill>
                <a:latin typeface="Calibri"/>
                <a:cs typeface="Calibri"/>
              </a:rPr>
              <a:t>підтримання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75" dirty="0">
                <a:solidFill>
                  <a:srgbClr val="334E53"/>
                </a:solidFill>
                <a:latin typeface="Calibri"/>
                <a:cs typeface="Calibri"/>
              </a:rPr>
              <a:t>в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80" dirty="0">
                <a:solidFill>
                  <a:srgbClr val="334E53"/>
                </a:solidFill>
                <a:latin typeface="Calibri"/>
                <a:cs typeface="Calibri"/>
              </a:rPr>
              <a:t>належному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75" dirty="0">
                <a:solidFill>
                  <a:srgbClr val="334E53"/>
                </a:solidFill>
                <a:latin typeface="Calibri"/>
                <a:cs typeface="Calibri"/>
              </a:rPr>
              <a:t>стані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75" dirty="0">
                <a:solidFill>
                  <a:srgbClr val="334E53"/>
                </a:solidFill>
                <a:latin typeface="Calibri"/>
                <a:cs typeface="Calibri"/>
              </a:rPr>
              <a:t>житлового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20" dirty="0">
                <a:solidFill>
                  <a:srgbClr val="334E53"/>
                </a:solidFill>
                <a:latin typeface="Calibri"/>
                <a:cs typeface="Calibri"/>
              </a:rPr>
              <a:t>фонду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95" dirty="0">
                <a:solidFill>
                  <a:srgbClr val="334E53"/>
                </a:solidFill>
                <a:latin typeface="Calibri"/>
                <a:cs typeface="Calibri"/>
              </a:rPr>
              <a:t>та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85" dirty="0">
                <a:solidFill>
                  <a:srgbClr val="334E53"/>
                </a:solidFill>
                <a:latin typeface="Calibri"/>
                <a:cs typeface="Calibri"/>
              </a:rPr>
              <a:t>прибудинкових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35" dirty="0">
                <a:solidFill>
                  <a:srgbClr val="334E53"/>
                </a:solidFill>
                <a:latin typeface="Calibri"/>
                <a:cs typeface="Calibri"/>
              </a:rPr>
              <a:t>територій, </a:t>
            </a:r>
            <a:r>
              <a:rPr sz="2250" spc="200" dirty="0">
                <a:solidFill>
                  <a:srgbClr val="334E53"/>
                </a:solidFill>
                <a:latin typeface="Calibri"/>
                <a:cs typeface="Calibri"/>
              </a:rPr>
              <a:t>а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170" dirty="0">
                <a:solidFill>
                  <a:srgbClr val="334E53"/>
                </a:solidFill>
                <a:latin typeface="Calibri"/>
                <a:cs typeface="Calibri"/>
              </a:rPr>
              <a:t>саме: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320" dirty="0">
                <a:solidFill>
                  <a:srgbClr val="334E53"/>
                </a:solidFill>
                <a:latin typeface="Calibri"/>
                <a:cs typeface="Calibri"/>
              </a:rPr>
              <a:t>капітальний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45" dirty="0">
                <a:solidFill>
                  <a:srgbClr val="334E53"/>
                </a:solidFill>
                <a:latin typeface="Calibri"/>
                <a:cs typeface="Calibri"/>
              </a:rPr>
              <a:t>ремонт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35" dirty="0">
                <a:solidFill>
                  <a:srgbClr val="334E53"/>
                </a:solidFill>
                <a:latin typeface="Calibri"/>
                <a:cs typeface="Calibri"/>
              </a:rPr>
              <a:t>покрівель,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95" dirty="0">
                <a:solidFill>
                  <a:srgbClr val="334E53"/>
                </a:solidFill>
                <a:latin typeface="Calibri"/>
                <a:cs typeface="Calibri"/>
              </a:rPr>
              <a:t>внутрішньобудинкових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85" dirty="0">
                <a:solidFill>
                  <a:srgbClr val="334E53"/>
                </a:solidFill>
                <a:latin typeface="Calibri"/>
                <a:cs typeface="Calibri"/>
              </a:rPr>
              <a:t>інженерних </a:t>
            </a:r>
            <a:r>
              <a:rPr sz="2250" spc="195" dirty="0">
                <a:solidFill>
                  <a:srgbClr val="334E53"/>
                </a:solidFill>
                <a:latin typeface="Calibri"/>
                <a:cs typeface="Calibri"/>
              </a:rPr>
              <a:t>мереж,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35" dirty="0">
                <a:solidFill>
                  <a:srgbClr val="334E53"/>
                </a:solidFill>
                <a:latin typeface="Calibri"/>
                <a:cs typeface="Calibri"/>
              </a:rPr>
              <a:t>електромереж/електрощитових,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50" dirty="0">
                <a:solidFill>
                  <a:srgbClr val="334E53"/>
                </a:solidFill>
                <a:latin typeface="Calibri"/>
                <a:cs typeface="Calibri"/>
              </a:rPr>
              <a:t>заміна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80" dirty="0">
                <a:solidFill>
                  <a:srgbClr val="334E53"/>
                </a:solidFill>
                <a:latin typeface="Calibri"/>
                <a:cs typeface="Calibri"/>
              </a:rPr>
              <a:t>вікон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95" dirty="0">
                <a:solidFill>
                  <a:srgbClr val="334E53"/>
                </a:solidFill>
                <a:latin typeface="Calibri"/>
                <a:cs typeface="Calibri"/>
              </a:rPr>
              <a:t>та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195" dirty="0">
                <a:solidFill>
                  <a:srgbClr val="334E53"/>
                </a:solidFill>
                <a:latin typeface="Calibri"/>
                <a:cs typeface="Calibri"/>
              </a:rPr>
              <a:t>дверей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75" dirty="0">
                <a:solidFill>
                  <a:srgbClr val="334E53"/>
                </a:solidFill>
                <a:latin typeface="Calibri"/>
                <a:cs typeface="Calibri"/>
              </a:rPr>
              <a:t>в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54" dirty="0">
                <a:solidFill>
                  <a:srgbClr val="334E53"/>
                </a:solidFill>
                <a:latin typeface="Calibri"/>
                <a:cs typeface="Calibri"/>
              </a:rPr>
              <a:t>місцях </a:t>
            </a:r>
            <a:r>
              <a:rPr sz="2250" spc="240" dirty="0">
                <a:solidFill>
                  <a:srgbClr val="334E53"/>
                </a:solidFill>
                <a:latin typeface="Calibri"/>
                <a:cs typeface="Calibri"/>
              </a:rPr>
              <a:t>загального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85" dirty="0">
                <a:solidFill>
                  <a:srgbClr val="334E53"/>
                </a:solidFill>
                <a:latin typeface="Calibri"/>
                <a:cs typeface="Calibri"/>
              </a:rPr>
              <a:t>користування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300" dirty="0">
                <a:solidFill>
                  <a:srgbClr val="334E53"/>
                </a:solidFill>
                <a:latin typeface="Calibri"/>
                <a:cs typeface="Calibri"/>
              </a:rPr>
              <a:t>пошкоджених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45" dirty="0">
                <a:solidFill>
                  <a:srgbClr val="334E53"/>
                </a:solidFill>
                <a:latin typeface="Calibri"/>
                <a:cs typeface="Calibri"/>
              </a:rPr>
              <a:t>внаслідок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45" dirty="0">
                <a:solidFill>
                  <a:srgbClr val="334E53"/>
                </a:solidFill>
                <a:latin typeface="Calibri"/>
                <a:cs typeface="Calibri"/>
              </a:rPr>
              <a:t>артобстрілів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160" dirty="0">
                <a:solidFill>
                  <a:srgbClr val="334E53"/>
                </a:solidFill>
                <a:latin typeface="Calibri"/>
                <a:cs typeface="Calibri"/>
              </a:rPr>
              <a:t>з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29" dirty="0">
                <a:solidFill>
                  <a:srgbClr val="334E53"/>
                </a:solidFill>
                <a:latin typeface="Calibri"/>
                <a:cs typeface="Calibri"/>
              </a:rPr>
              <a:t>боку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25" dirty="0">
                <a:solidFill>
                  <a:srgbClr val="334E53"/>
                </a:solidFill>
                <a:latin typeface="Calibri"/>
                <a:cs typeface="Calibri"/>
              </a:rPr>
              <a:t>російської </a:t>
            </a:r>
            <a:r>
              <a:rPr sz="2250" spc="180" dirty="0">
                <a:solidFill>
                  <a:srgbClr val="334E53"/>
                </a:solidFill>
                <a:latin typeface="Calibri"/>
                <a:cs typeface="Calibri"/>
              </a:rPr>
              <a:t>федерації,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80" dirty="0">
                <a:solidFill>
                  <a:srgbClr val="334E53"/>
                </a:solidFill>
                <a:latin typeface="Calibri"/>
                <a:cs typeface="Calibri"/>
              </a:rPr>
              <a:t>асфальтування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85" dirty="0">
                <a:solidFill>
                  <a:srgbClr val="334E53"/>
                </a:solidFill>
                <a:latin typeface="Calibri"/>
                <a:cs typeface="Calibri"/>
              </a:rPr>
              <a:t>прибудинкових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65" dirty="0">
                <a:solidFill>
                  <a:srgbClr val="334E53"/>
                </a:solidFill>
                <a:latin typeface="Calibri"/>
                <a:cs typeface="Calibri"/>
              </a:rPr>
              <a:t>територій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95" dirty="0">
                <a:solidFill>
                  <a:srgbClr val="334E53"/>
                </a:solidFill>
                <a:latin typeface="Calibri"/>
                <a:cs typeface="Calibri"/>
              </a:rPr>
              <a:t>та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320" dirty="0">
                <a:solidFill>
                  <a:srgbClr val="334E53"/>
                </a:solidFill>
                <a:latin typeface="Calibri"/>
                <a:cs typeface="Calibri"/>
              </a:rPr>
              <a:t>капітальний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35" dirty="0">
                <a:solidFill>
                  <a:srgbClr val="334E53"/>
                </a:solidFill>
                <a:latin typeface="Calibri"/>
                <a:cs typeface="Calibri"/>
              </a:rPr>
              <a:t>ремонт </a:t>
            </a:r>
            <a:r>
              <a:rPr sz="2250" spc="290" dirty="0">
                <a:solidFill>
                  <a:srgbClr val="334E53"/>
                </a:solidFill>
                <a:latin typeface="Calibri"/>
                <a:cs typeface="Calibri"/>
              </a:rPr>
              <a:t>міжбудинкових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25" dirty="0">
                <a:solidFill>
                  <a:srgbClr val="334E53"/>
                </a:solidFill>
                <a:latin typeface="Calibri"/>
                <a:cs typeface="Calibri"/>
              </a:rPr>
              <a:t>проходів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90" dirty="0">
                <a:solidFill>
                  <a:srgbClr val="334E53"/>
                </a:solidFill>
                <a:latin typeface="Calibri"/>
                <a:cs typeface="Calibri"/>
              </a:rPr>
              <a:t>на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70" dirty="0">
                <a:solidFill>
                  <a:srgbClr val="334E53"/>
                </a:solidFill>
                <a:latin typeface="Calibri"/>
                <a:cs typeface="Calibri"/>
              </a:rPr>
              <a:t>загальну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54" dirty="0">
                <a:solidFill>
                  <a:srgbClr val="334E53"/>
                </a:solidFill>
                <a:latin typeface="Calibri"/>
                <a:cs typeface="Calibri"/>
              </a:rPr>
              <a:t>суму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37 768,121 </a:t>
            </a:r>
            <a:r>
              <a:rPr sz="2250" b="1" spc="275" dirty="0">
                <a:solidFill>
                  <a:srgbClr val="334E53"/>
                </a:solidFill>
                <a:latin typeface="Calibri"/>
                <a:cs typeface="Calibri"/>
              </a:rPr>
              <a:t>тис.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50" dirty="0">
                <a:solidFill>
                  <a:srgbClr val="334E53"/>
                </a:solidFill>
                <a:latin typeface="Calibri"/>
                <a:cs typeface="Calibri"/>
              </a:rPr>
              <a:t>грн</a:t>
            </a:r>
            <a:r>
              <a:rPr sz="2250" spc="250" dirty="0">
                <a:solidFill>
                  <a:srgbClr val="334E53"/>
                </a:solidFill>
                <a:latin typeface="Calibri"/>
                <a:cs typeface="Calibri"/>
              </a:rPr>
              <a:t>,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00" dirty="0">
                <a:solidFill>
                  <a:srgbClr val="334E53"/>
                </a:solidFill>
                <a:latin typeface="Calibri"/>
                <a:cs typeface="Calibri"/>
              </a:rPr>
              <a:t>а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315" dirty="0">
                <a:solidFill>
                  <a:srgbClr val="334E53"/>
                </a:solidFill>
                <a:latin typeface="Calibri"/>
                <a:cs typeface="Calibri"/>
              </a:rPr>
              <a:t>також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35" dirty="0">
                <a:solidFill>
                  <a:srgbClr val="334E53"/>
                </a:solidFill>
                <a:latin typeface="Calibri"/>
                <a:cs typeface="Calibri"/>
              </a:rPr>
              <a:t>по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330" dirty="0">
                <a:solidFill>
                  <a:srgbClr val="334E53"/>
                </a:solidFill>
                <a:latin typeface="Calibri"/>
                <a:cs typeface="Calibri"/>
              </a:rPr>
              <a:t>таких важливих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60" dirty="0">
                <a:solidFill>
                  <a:srgbClr val="334E53"/>
                </a:solidFill>
                <a:latin typeface="Calibri"/>
                <a:cs typeface="Calibri"/>
              </a:rPr>
              <a:t>видах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15" dirty="0">
                <a:solidFill>
                  <a:srgbClr val="334E53"/>
                </a:solidFill>
                <a:latin typeface="Calibri"/>
                <a:cs typeface="Calibri"/>
              </a:rPr>
              <a:t>робіт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90" dirty="0">
                <a:solidFill>
                  <a:srgbClr val="334E53"/>
                </a:solidFill>
                <a:latin typeface="Calibri"/>
                <a:cs typeface="Calibri"/>
              </a:rPr>
              <a:t>як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320" dirty="0">
                <a:solidFill>
                  <a:srgbClr val="334E53"/>
                </a:solidFill>
                <a:latin typeface="Calibri"/>
                <a:cs typeface="Calibri"/>
              </a:rPr>
              <a:t>капітальний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45" dirty="0">
                <a:solidFill>
                  <a:srgbClr val="334E53"/>
                </a:solidFill>
                <a:latin typeface="Calibri"/>
                <a:cs typeface="Calibri"/>
              </a:rPr>
              <a:t>ремонт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85" dirty="0">
                <a:solidFill>
                  <a:srgbClr val="334E53"/>
                </a:solidFill>
                <a:latin typeface="Calibri"/>
                <a:cs typeface="Calibri"/>
              </a:rPr>
              <a:t>підвальних</a:t>
            </a:r>
            <a:r>
              <a:rPr sz="2250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300" dirty="0">
                <a:solidFill>
                  <a:srgbClr val="334E53"/>
                </a:solidFill>
                <a:latin typeface="Calibri"/>
                <a:cs typeface="Calibri"/>
              </a:rPr>
              <a:t>приміщень</a:t>
            </a:r>
            <a:r>
              <a:rPr sz="2250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165" dirty="0">
                <a:solidFill>
                  <a:srgbClr val="334E53"/>
                </a:solidFill>
                <a:latin typeface="Calibri"/>
                <a:cs typeface="Calibri"/>
              </a:rPr>
              <a:t>для </a:t>
            </a:r>
            <a:r>
              <a:rPr sz="2250" spc="295" dirty="0">
                <a:solidFill>
                  <a:srgbClr val="334E53"/>
                </a:solidFill>
                <a:latin typeface="Calibri"/>
                <a:cs typeface="Calibri"/>
              </a:rPr>
              <a:t>використання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15" dirty="0">
                <a:solidFill>
                  <a:srgbClr val="334E53"/>
                </a:solidFill>
                <a:latin typeface="Calibri"/>
                <a:cs typeface="Calibri"/>
              </a:rPr>
              <a:t>під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95" dirty="0">
                <a:solidFill>
                  <a:srgbClr val="334E53"/>
                </a:solidFill>
                <a:latin typeface="Calibri"/>
                <a:cs typeface="Calibri"/>
              </a:rPr>
              <a:t>найпростіші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320" dirty="0">
                <a:solidFill>
                  <a:srgbClr val="334E53"/>
                </a:solidFill>
                <a:latin typeface="Calibri"/>
                <a:cs typeface="Calibri"/>
              </a:rPr>
              <a:t>укриття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95" dirty="0">
                <a:solidFill>
                  <a:srgbClr val="334E53"/>
                </a:solidFill>
                <a:latin typeface="Calibri"/>
                <a:cs typeface="Calibri"/>
              </a:rPr>
              <a:t>та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320" dirty="0">
                <a:solidFill>
                  <a:srgbClr val="334E53"/>
                </a:solidFill>
                <a:latin typeface="Calibri"/>
                <a:cs typeface="Calibri"/>
              </a:rPr>
              <a:t>капітальний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45" dirty="0">
                <a:solidFill>
                  <a:srgbClr val="334E53"/>
                </a:solidFill>
                <a:latin typeface="Calibri"/>
                <a:cs typeface="Calibri"/>
              </a:rPr>
              <a:t>ремонт</a:t>
            </a:r>
            <a:r>
              <a:rPr sz="2250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90" dirty="0">
                <a:solidFill>
                  <a:srgbClr val="334E53"/>
                </a:solidFill>
                <a:latin typeface="Calibri"/>
                <a:cs typeface="Calibri"/>
              </a:rPr>
              <a:t>приміщень </a:t>
            </a:r>
            <a:r>
              <a:rPr sz="2250" spc="300" dirty="0">
                <a:solidFill>
                  <a:srgbClr val="334E53"/>
                </a:solidFill>
                <a:latin typeface="Calibri"/>
                <a:cs typeface="Calibri"/>
              </a:rPr>
              <a:t>сховищ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75" dirty="0">
                <a:solidFill>
                  <a:srgbClr val="334E53"/>
                </a:solidFill>
                <a:latin typeface="Calibri"/>
                <a:cs typeface="Calibri"/>
              </a:rPr>
              <a:t>цивільного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80" dirty="0">
                <a:solidFill>
                  <a:srgbClr val="334E53"/>
                </a:solidFill>
                <a:latin typeface="Calibri"/>
                <a:cs typeface="Calibri"/>
              </a:rPr>
              <a:t>захисту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90" dirty="0">
                <a:solidFill>
                  <a:srgbClr val="334E53"/>
                </a:solidFill>
                <a:latin typeface="Calibri"/>
                <a:cs typeface="Calibri"/>
              </a:rPr>
              <a:t>на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70" dirty="0">
                <a:solidFill>
                  <a:srgbClr val="334E53"/>
                </a:solidFill>
                <a:latin typeface="Calibri"/>
                <a:cs typeface="Calibri"/>
              </a:rPr>
              <a:t>загальну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spc="254" dirty="0">
                <a:solidFill>
                  <a:srgbClr val="334E53"/>
                </a:solidFill>
                <a:latin typeface="Calibri"/>
                <a:cs typeface="Calibri"/>
              </a:rPr>
              <a:t>суму</a:t>
            </a:r>
            <a:r>
              <a:rPr sz="2250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24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592,630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75" dirty="0">
                <a:solidFill>
                  <a:srgbClr val="334E53"/>
                </a:solidFill>
                <a:latin typeface="Calibri"/>
                <a:cs typeface="Calibri"/>
              </a:rPr>
              <a:t>тис.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45" dirty="0">
                <a:solidFill>
                  <a:srgbClr val="334E53"/>
                </a:solidFill>
                <a:latin typeface="Calibri"/>
                <a:cs typeface="Calibri"/>
              </a:rPr>
              <a:t>грн.</a:t>
            </a:r>
            <a:endParaRPr sz="2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25"/>
              </a:spcBef>
            </a:pPr>
            <a:endParaRPr sz="2250">
              <a:latin typeface="Calibri"/>
              <a:cs typeface="Calibri"/>
            </a:endParaRPr>
          </a:p>
          <a:p>
            <a:pPr marL="12700" marR="318135" indent="78105">
              <a:lnSpc>
                <a:spcPct val="113900"/>
              </a:lnSpc>
              <a:tabLst>
                <a:tab pos="4235450" algn="l"/>
              </a:tabLst>
            </a:pPr>
            <a:r>
              <a:rPr sz="2250" b="1" spc="320" dirty="0">
                <a:solidFill>
                  <a:srgbClr val="334E53"/>
                </a:solidFill>
                <a:latin typeface="Calibri"/>
                <a:cs typeface="Calibri"/>
              </a:rPr>
              <a:t>Крім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54" dirty="0">
                <a:solidFill>
                  <a:srgbClr val="334E53"/>
                </a:solidFill>
                <a:latin typeface="Calibri"/>
                <a:cs typeface="Calibri"/>
              </a:rPr>
              <a:t>того,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50" dirty="0">
                <a:solidFill>
                  <a:srgbClr val="334E53"/>
                </a:solidFill>
                <a:latin typeface="Calibri"/>
                <a:cs typeface="Calibri"/>
              </a:rPr>
              <a:t>освоєно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75" dirty="0">
                <a:solidFill>
                  <a:srgbClr val="334E53"/>
                </a:solidFill>
                <a:latin typeface="Calibri"/>
                <a:cs typeface="Calibri"/>
              </a:rPr>
              <a:t>кошти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60" dirty="0">
                <a:solidFill>
                  <a:srgbClr val="334E53"/>
                </a:solidFill>
                <a:latin typeface="Calibri"/>
                <a:cs typeface="Calibri"/>
              </a:rPr>
              <a:t>по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10" dirty="0">
                <a:solidFill>
                  <a:srgbClr val="334E53"/>
                </a:solidFill>
                <a:latin typeface="Calibri"/>
                <a:cs typeface="Calibri"/>
              </a:rPr>
              <a:t>капітальному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00" dirty="0">
                <a:solidFill>
                  <a:srgbClr val="334E53"/>
                </a:solidFill>
                <a:latin typeface="Calibri"/>
                <a:cs typeface="Calibri"/>
              </a:rPr>
              <a:t>ремонт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10" dirty="0">
                <a:solidFill>
                  <a:srgbClr val="334E53"/>
                </a:solidFill>
                <a:latin typeface="Calibri"/>
                <a:cs typeface="Calibri"/>
              </a:rPr>
              <a:t>житлового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60" dirty="0">
                <a:solidFill>
                  <a:srgbClr val="334E53"/>
                </a:solidFill>
                <a:latin typeface="Calibri"/>
                <a:cs typeface="Calibri"/>
              </a:rPr>
              <a:t>фонду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75" dirty="0">
                <a:solidFill>
                  <a:srgbClr val="334E53"/>
                </a:solidFill>
                <a:latin typeface="Calibri"/>
                <a:cs typeface="Calibri"/>
              </a:rPr>
              <a:t>на </a:t>
            </a:r>
            <a:r>
              <a:rPr sz="2250" b="1" spc="305" dirty="0">
                <a:solidFill>
                  <a:srgbClr val="334E53"/>
                </a:solidFill>
                <a:latin typeface="Calibri"/>
                <a:cs typeface="Calibri"/>
              </a:rPr>
              <a:t>умовах</a:t>
            </a:r>
            <a:r>
              <a:rPr sz="2250" b="1" spc="15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00" dirty="0">
                <a:solidFill>
                  <a:srgbClr val="334E53"/>
                </a:solidFill>
                <a:latin typeface="Calibri"/>
                <a:cs typeface="Calibri"/>
              </a:rPr>
              <a:t>співфінансування</a:t>
            </a:r>
            <a:r>
              <a:rPr sz="2250" b="1" dirty="0">
                <a:solidFill>
                  <a:srgbClr val="334E53"/>
                </a:solidFill>
                <a:latin typeface="Calibri"/>
                <a:cs typeface="Calibri"/>
              </a:rPr>
              <a:t>	</a:t>
            </a:r>
            <a:r>
              <a:rPr sz="2250" b="1" spc="300" dirty="0">
                <a:solidFill>
                  <a:srgbClr val="334E53"/>
                </a:solidFill>
                <a:latin typeface="Calibri"/>
                <a:cs typeface="Calibri"/>
              </a:rPr>
              <a:t>на</a:t>
            </a:r>
            <a:r>
              <a:rPr sz="2250" b="1" spc="13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95" dirty="0">
                <a:solidFill>
                  <a:srgbClr val="334E53"/>
                </a:solidFill>
                <a:latin typeface="Calibri"/>
                <a:cs typeface="Calibri"/>
              </a:rPr>
              <a:t>загальну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95" dirty="0">
                <a:solidFill>
                  <a:srgbClr val="334E53"/>
                </a:solidFill>
                <a:latin typeface="Calibri"/>
                <a:cs typeface="Calibri"/>
              </a:rPr>
              <a:t>суму</a:t>
            </a:r>
            <a:r>
              <a:rPr sz="2250" b="1" spc="13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22 699,189</a:t>
            </a:r>
            <a:r>
              <a:rPr sz="2250" b="1" spc="13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75" dirty="0">
                <a:solidFill>
                  <a:srgbClr val="334E53"/>
                </a:solidFill>
                <a:latin typeface="Calibri"/>
                <a:cs typeface="Calibri"/>
              </a:rPr>
              <a:t>тис.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75" dirty="0">
                <a:solidFill>
                  <a:srgbClr val="334E53"/>
                </a:solidFill>
                <a:latin typeface="Calibri"/>
                <a:cs typeface="Calibri"/>
              </a:rPr>
              <a:t>грн,</a:t>
            </a:r>
            <a:r>
              <a:rPr sz="2250" b="1" spc="13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00" dirty="0">
                <a:solidFill>
                  <a:srgbClr val="334E53"/>
                </a:solidFill>
                <a:latin typeface="Calibri"/>
                <a:cs typeface="Calibri"/>
              </a:rPr>
              <a:t>в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15" dirty="0">
                <a:solidFill>
                  <a:srgbClr val="334E53"/>
                </a:solidFill>
                <a:latin typeface="Calibri"/>
                <a:cs typeface="Calibri"/>
              </a:rPr>
              <a:t>тому</a:t>
            </a:r>
            <a:r>
              <a:rPr sz="2250" b="1" spc="13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10" dirty="0">
                <a:solidFill>
                  <a:srgbClr val="334E53"/>
                </a:solidFill>
                <a:latin typeface="Calibri"/>
                <a:cs typeface="Calibri"/>
              </a:rPr>
              <a:t>числі </a:t>
            </a:r>
            <a:r>
              <a:rPr sz="2250" b="1" spc="300" dirty="0">
                <a:solidFill>
                  <a:srgbClr val="334E53"/>
                </a:solidFill>
                <a:latin typeface="Calibri"/>
                <a:cs typeface="Calibri"/>
              </a:rPr>
              <a:t>ремонт</a:t>
            </a:r>
            <a:r>
              <a:rPr sz="2250" b="1" spc="13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25" dirty="0">
                <a:solidFill>
                  <a:srgbClr val="334E53"/>
                </a:solidFill>
                <a:latin typeface="Calibri"/>
                <a:cs typeface="Calibri"/>
              </a:rPr>
              <a:t>ліфтів</a:t>
            </a:r>
            <a:r>
              <a:rPr sz="2250" b="1" spc="13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00" dirty="0">
                <a:solidFill>
                  <a:srgbClr val="334E53"/>
                </a:solidFill>
                <a:latin typeface="Calibri"/>
                <a:cs typeface="Calibri"/>
              </a:rPr>
              <a:t>на</a:t>
            </a:r>
            <a:r>
              <a:rPr sz="2250" b="1" spc="13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95" dirty="0">
                <a:solidFill>
                  <a:srgbClr val="334E53"/>
                </a:solidFill>
                <a:latin typeface="Calibri"/>
                <a:cs typeface="Calibri"/>
              </a:rPr>
              <a:t>суму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18</a:t>
            </a:r>
            <a:r>
              <a:rPr sz="2250" b="1" spc="13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866,533</a:t>
            </a:r>
            <a:r>
              <a:rPr sz="2250" b="1" spc="13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75" dirty="0">
                <a:solidFill>
                  <a:srgbClr val="334E53"/>
                </a:solidFill>
                <a:latin typeface="Calibri"/>
                <a:cs typeface="Calibri"/>
              </a:rPr>
              <a:t>тис.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45" dirty="0">
                <a:solidFill>
                  <a:srgbClr val="334E53"/>
                </a:solidFill>
                <a:latin typeface="Calibri"/>
                <a:cs typeface="Calibri"/>
              </a:rPr>
              <a:t>грн.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67543" y="1237354"/>
            <a:ext cx="12466955" cy="235902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88265">
              <a:lnSpc>
                <a:spcPct val="100000"/>
              </a:lnSpc>
              <a:spcBef>
                <a:spcPts val="375"/>
              </a:spcBef>
            </a:pPr>
            <a:r>
              <a:rPr sz="1950" b="1" spc="60" dirty="0">
                <a:solidFill>
                  <a:srgbClr val="FFFFFF"/>
                </a:solidFill>
                <a:latin typeface="Georgia"/>
                <a:cs typeface="Georgia"/>
              </a:rPr>
              <a:t>ПОДІЛЬСЬКІЙ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spc="45" dirty="0">
                <a:solidFill>
                  <a:srgbClr val="FFFFFF"/>
                </a:solidFill>
                <a:latin typeface="Georgia"/>
                <a:cs typeface="Georgia"/>
              </a:rPr>
              <a:t>РАЙОННІЙ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  В</a:t>
            </a:r>
            <a:r>
              <a:rPr sz="1950" b="1" spc="5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МІСТІ  КИЄВІ</a:t>
            </a:r>
            <a:r>
              <a:rPr sz="1950" b="1" spc="5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ДЕРЖАВНІЙ  </a:t>
            </a:r>
            <a:r>
              <a:rPr sz="1950" b="1" spc="75" dirty="0">
                <a:solidFill>
                  <a:srgbClr val="FFFFFF"/>
                </a:solidFill>
                <a:latin typeface="Georgia"/>
                <a:cs typeface="Georgia"/>
              </a:rPr>
              <a:t>АДМІНІСТРАЦІЇ</a:t>
            </a:r>
            <a:r>
              <a:rPr sz="1950" b="1" spc="5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ПО  </a:t>
            </a:r>
            <a:r>
              <a:rPr sz="1950" b="1" spc="65" dirty="0">
                <a:solidFill>
                  <a:srgbClr val="FFFFFF"/>
                </a:solidFill>
                <a:latin typeface="Georgia"/>
                <a:cs typeface="Georgia"/>
              </a:rPr>
              <a:t>ГАЛУЗІ</a:t>
            </a:r>
            <a:endParaRPr sz="1950">
              <a:latin typeface="Georgia"/>
              <a:cs typeface="Georgia"/>
            </a:endParaRPr>
          </a:p>
          <a:p>
            <a:pPr marL="820419" marR="17145" indent="-808355">
              <a:lnSpc>
                <a:spcPct val="112200"/>
              </a:lnSpc>
            </a:pPr>
            <a:r>
              <a:rPr sz="1950" b="1" spc="-385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195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50" dirty="0">
                <a:solidFill>
                  <a:srgbClr val="FFFFFF"/>
                </a:solidFill>
                <a:latin typeface="Georgia"/>
                <a:cs typeface="Georgia"/>
              </a:rPr>
              <a:t>ЖИТЛОВО</a:t>
            </a:r>
            <a:r>
              <a:rPr sz="1950" b="1" spc="5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95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КОМУНАЛЬНЕ</a:t>
            </a:r>
            <a:r>
              <a:rPr sz="1950" b="1" spc="46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spc="70" dirty="0">
                <a:solidFill>
                  <a:srgbClr val="FFFFFF"/>
                </a:solidFill>
                <a:latin typeface="Georgia"/>
                <a:cs typeface="Georgia"/>
              </a:rPr>
              <a:t>ГОСПОДАРСТВО</a:t>
            </a:r>
            <a:r>
              <a:rPr sz="1950" b="1" spc="70" dirty="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r>
              <a:rPr sz="1950" b="1" spc="3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В</a:t>
            </a:r>
            <a:r>
              <a:rPr sz="1950" b="1" spc="46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spc="150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sz="1950" b="1" spc="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50" dirty="0">
                <a:solidFill>
                  <a:srgbClr val="FFFFFF"/>
                </a:solidFill>
                <a:latin typeface="Georgia"/>
                <a:cs typeface="Georgia"/>
              </a:rPr>
              <a:t>РОЦІ</a:t>
            </a:r>
            <a:r>
              <a:rPr sz="1950" b="1" spc="459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ДЕ</a:t>
            </a:r>
            <a:r>
              <a:rPr sz="1950" b="1" spc="46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spc="75" dirty="0">
                <a:solidFill>
                  <a:srgbClr val="FFFFFF"/>
                </a:solidFill>
                <a:latin typeface="Georgia"/>
                <a:cs typeface="Georgia"/>
              </a:rPr>
              <a:t>ЗАМОВНИКОМ</a:t>
            </a:r>
            <a:r>
              <a:rPr sz="1950" b="1" spc="459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50" b="1" spc="35" dirty="0">
                <a:solidFill>
                  <a:srgbClr val="FFFFFF"/>
                </a:solidFill>
                <a:latin typeface="Georgia"/>
                <a:cs typeface="Georgia"/>
              </a:rPr>
              <a:t>РОБІТ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ВИЗНАЧЕНО</a:t>
            </a:r>
            <a:r>
              <a:rPr sz="1950" b="1" spc="70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УПРАВЛІННЯ</a:t>
            </a:r>
            <a:r>
              <a:rPr sz="1950" b="1" spc="75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spc="50" dirty="0">
                <a:solidFill>
                  <a:srgbClr val="FFFFFF"/>
                </a:solidFill>
                <a:latin typeface="Georgia"/>
                <a:cs typeface="Georgia"/>
              </a:rPr>
              <a:t>ЖИТЛОВО</a:t>
            </a:r>
            <a:r>
              <a:rPr sz="1950" b="1" spc="5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950" b="1" spc="-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70" dirty="0">
                <a:solidFill>
                  <a:srgbClr val="FFFFFF"/>
                </a:solidFill>
                <a:latin typeface="Georgia"/>
                <a:cs typeface="Georgia"/>
              </a:rPr>
              <a:t>КОМУНАЛЬНОГО</a:t>
            </a:r>
            <a:r>
              <a:rPr sz="1950" b="1" spc="75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spc="70" dirty="0">
                <a:solidFill>
                  <a:srgbClr val="FFFFFF"/>
                </a:solidFill>
                <a:latin typeface="Georgia"/>
                <a:cs typeface="Georgia"/>
              </a:rPr>
              <a:t>ГОСПОДАРСТВА</a:t>
            </a:r>
            <a:endParaRPr sz="1950">
              <a:latin typeface="Georgia"/>
              <a:cs typeface="Georgia"/>
            </a:endParaRPr>
          </a:p>
          <a:p>
            <a:pPr marR="4445" algn="ctr">
              <a:lnSpc>
                <a:spcPct val="100000"/>
              </a:lnSpc>
              <a:spcBef>
                <a:spcPts val="285"/>
              </a:spcBef>
            </a:pPr>
            <a:r>
              <a:rPr sz="1950" b="1" spc="75" dirty="0">
                <a:solidFill>
                  <a:srgbClr val="FFFFFF"/>
                </a:solidFill>
                <a:latin typeface="Georgia"/>
                <a:cs typeface="Georgia"/>
              </a:rPr>
              <a:t>ПОДІЛЬСЬКОЇ</a:t>
            </a:r>
            <a:r>
              <a:rPr sz="1950" b="1" spc="5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spc="65" dirty="0">
                <a:solidFill>
                  <a:srgbClr val="FFFFFF"/>
                </a:solidFill>
                <a:latin typeface="Georgia"/>
                <a:cs typeface="Georgia"/>
              </a:rPr>
              <a:t>РАЙОННОЇ</a:t>
            </a:r>
            <a:r>
              <a:rPr sz="1950" b="1" spc="10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В</a:t>
            </a:r>
            <a:r>
              <a:rPr sz="1950" b="1" spc="10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МІСТІ</a:t>
            </a:r>
            <a:r>
              <a:rPr sz="1950" b="1" spc="10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КИЄВІ</a:t>
            </a:r>
            <a:r>
              <a:rPr sz="1950" b="1" spc="10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ДЕРЖАВНОЇ</a:t>
            </a:r>
            <a:r>
              <a:rPr sz="1950" b="1" spc="10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spc="75" dirty="0">
                <a:solidFill>
                  <a:srgbClr val="FFFFFF"/>
                </a:solidFill>
                <a:latin typeface="Georgia"/>
                <a:cs typeface="Georgia"/>
              </a:rPr>
              <a:t>АДМІНІСТРАЦІЇ</a:t>
            </a:r>
            <a:r>
              <a:rPr sz="1950" b="1" spc="10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ТА</a:t>
            </a:r>
            <a:r>
              <a:rPr sz="1950" b="1" spc="5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spc="-25" dirty="0">
                <a:solidFill>
                  <a:srgbClr val="FFFFFF"/>
                </a:solidFill>
                <a:latin typeface="Georgia"/>
                <a:cs typeface="Georgia"/>
              </a:rPr>
              <a:t>КП</a:t>
            </a:r>
            <a:endParaRPr sz="1950">
              <a:latin typeface="Georgia"/>
              <a:cs typeface="Georgia"/>
            </a:endParaRPr>
          </a:p>
          <a:p>
            <a:pPr marL="42545" marR="47625" algn="ctr">
              <a:lnSpc>
                <a:spcPct val="112200"/>
              </a:lnSpc>
            </a:pPr>
            <a:r>
              <a:rPr sz="1950" b="1" spc="-385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1950" b="1" spc="-3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КЕРУЮЧА  КОМПАНІЯ  З  </a:t>
            </a:r>
            <a:r>
              <a:rPr sz="1950" b="1" spc="65" dirty="0">
                <a:solidFill>
                  <a:srgbClr val="FFFFFF"/>
                </a:solidFill>
                <a:latin typeface="Georgia"/>
                <a:cs typeface="Georgia"/>
              </a:rPr>
              <a:t>ОБСЛУГОВУВАННЯ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spc="60" dirty="0">
                <a:solidFill>
                  <a:srgbClr val="FFFFFF"/>
                </a:solidFill>
                <a:latin typeface="Georgia"/>
                <a:cs typeface="Georgia"/>
              </a:rPr>
              <a:t>ЖИТЛОВОГО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spc="80" dirty="0">
                <a:solidFill>
                  <a:srgbClr val="FFFFFF"/>
                </a:solidFill>
                <a:latin typeface="Georgia"/>
                <a:cs typeface="Georgia"/>
              </a:rPr>
              <a:t>ФОНДУ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spc="70" dirty="0">
                <a:solidFill>
                  <a:srgbClr val="FFFFFF"/>
                </a:solidFill>
                <a:latin typeface="Georgia"/>
                <a:cs typeface="Georgia"/>
              </a:rPr>
              <a:t>ПОДІЛЬСЬКОГО </a:t>
            </a:r>
            <a:r>
              <a:rPr sz="1950" b="1" spc="55" dirty="0">
                <a:solidFill>
                  <a:srgbClr val="FFFFFF"/>
                </a:solidFill>
                <a:latin typeface="Georgia"/>
                <a:cs typeface="Georgia"/>
              </a:rPr>
              <a:t>РАЙОНУ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  М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50" b="1" spc="43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КИЄВА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r>
              <a:rPr sz="1950" b="1" spc="4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ПЕРЕДБАЧЕНО  ВИДАТКИ</a:t>
            </a:r>
            <a:r>
              <a:rPr sz="1950" b="1" spc="5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З  БЮДЖЕТУ</a:t>
            </a:r>
            <a:r>
              <a:rPr sz="1950" b="1" spc="5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МІСТА  КИЄВА</a:t>
            </a:r>
            <a:r>
              <a:rPr sz="1950" b="1" spc="5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НА  </a:t>
            </a:r>
            <a:r>
              <a:rPr sz="1950" b="1" spc="35" dirty="0">
                <a:solidFill>
                  <a:srgbClr val="FFFFFF"/>
                </a:solidFill>
                <a:latin typeface="Georgia"/>
                <a:cs typeface="Georgia"/>
              </a:rPr>
              <a:t>СУМУ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122</a:t>
            </a:r>
            <a:r>
              <a:rPr sz="1950" b="1" spc="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20" dirty="0">
                <a:solidFill>
                  <a:srgbClr val="FFFFFF"/>
                </a:solidFill>
                <a:latin typeface="Tahoma"/>
                <a:cs typeface="Tahoma"/>
              </a:rPr>
              <a:t>927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14" dirty="0">
                <a:solidFill>
                  <a:srgbClr val="FFFFFF"/>
                </a:solidFill>
                <a:latin typeface="Tahoma"/>
                <a:cs typeface="Tahoma"/>
              </a:rPr>
              <a:t>939</a:t>
            </a:r>
            <a:r>
              <a:rPr sz="1950" b="1" spc="3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eorgia"/>
                <a:cs typeface="Georgia"/>
              </a:rPr>
              <a:t>ТИС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50" b="1" spc="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20" dirty="0">
                <a:solidFill>
                  <a:srgbClr val="FFFFFF"/>
                </a:solidFill>
                <a:latin typeface="Georgia"/>
                <a:cs typeface="Georgia"/>
              </a:rPr>
              <a:t>ГРН</a:t>
            </a:r>
            <a:r>
              <a:rPr sz="1950" b="1" spc="-2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9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2073275"/>
          </a:xfrm>
          <a:custGeom>
            <a:avLst/>
            <a:gdLst/>
            <a:ahLst/>
            <a:cxnLst/>
            <a:rect l="l" t="t" r="r" b="b"/>
            <a:pathLst>
              <a:path w="18288000" h="2073275">
                <a:moveTo>
                  <a:pt x="18287999" y="2073067"/>
                </a:moveTo>
                <a:lnTo>
                  <a:pt x="0" y="2073067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2073067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2408" y="2296479"/>
            <a:ext cx="0" cy="7410450"/>
          </a:xfrm>
          <a:custGeom>
            <a:avLst/>
            <a:gdLst/>
            <a:ahLst/>
            <a:cxnLst/>
            <a:rect l="l" t="t" r="r" b="b"/>
            <a:pathLst>
              <a:path h="7410450">
                <a:moveTo>
                  <a:pt x="0" y="7410432"/>
                </a:moveTo>
                <a:lnTo>
                  <a:pt x="0" y="0"/>
                </a:lnTo>
              </a:path>
            </a:pathLst>
          </a:custGeom>
          <a:ln w="114299">
            <a:solidFill>
              <a:srgbClr val="3F3C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4405" y="0"/>
            <a:ext cx="1609724" cy="206861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7683" y="3015443"/>
            <a:ext cx="123825" cy="12382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252879" y="2832532"/>
            <a:ext cx="10425430" cy="644969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 marR="538480" indent="93345">
              <a:lnSpc>
                <a:spcPts val="2770"/>
              </a:lnSpc>
              <a:spcBef>
                <a:spcPts val="725"/>
              </a:spcBef>
            </a:pPr>
            <a:r>
              <a:rPr sz="2850" spc="225" dirty="0">
                <a:latin typeface="Calibri"/>
                <a:cs typeface="Calibri"/>
              </a:rPr>
              <a:t>Було</a:t>
            </a:r>
            <a:r>
              <a:rPr sz="2850" spc="100" dirty="0">
                <a:latin typeface="Calibri"/>
                <a:cs typeface="Calibri"/>
              </a:rPr>
              <a:t> </a:t>
            </a:r>
            <a:r>
              <a:rPr sz="2850" spc="204" dirty="0">
                <a:latin typeface="Calibri"/>
                <a:cs typeface="Calibri"/>
              </a:rPr>
              <a:t>проведено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300" dirty="0">
                <a:latin typeface="Calibri"/>
                <a:cs typeface="Calibri"/>
              </a:rPr>
              <a:t>санітарну</a:t>
            </a:r>
            <a:r>
              <a:rPr sz="2850" spc="100" dirty="0">
                <a:latin typeface="Calibri"/>
                <a:cs typeface="Calibri"/>
              </a:rPr>
              <a:t> </a:t>
            </a:r>
            <a:r>
              <a:rPr sz="2850" spc="335" dirty="0">
                <a:latin typeface="Calibri"/>
                <a:cs typeface="Calibri"/>
              </a:rPr>
              <a:t>очистку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b="1" spc="120" dirty="0">
                <a:latin typeface="Calibri"/>
                <a:cs typeface="Calibri"/>
              </a:rPr>
              <a:t>2285,0</a:t>
            </a:r>
            <a:r>
              <a:rPr sz="2850" b="1" spc="100" dirty="0">
                <a:latin typeface="Calibri"/>
                <a:cs typeface="Calibri"/>
              </a:rPr>
              <a:t> </a:t>
            </a:r>
            <a:r>
              <a:rPr sz="2850" spc="254" dirty="0">
                <a:latin typeface="Calibri"/>
                <a:cs typeface="Calibri"/>
              </a:rPr>
              <a:t>тис.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210" dirty="0">
                <a:latin typeface="Calibri"/>
                <a:cs typeface="Calibri"/>
              </a:rPr>
              <a:t>м² </a:t>
            </a:r>
            <a:r>
              <a:rPr sz="2850" spc="275" dirty="0">
                <a:latin typeface="Calibri"/>
                <a:cs typeface="Calibri"/>
              </a:rPr>
              <a:t>прибудинкової</a:t>
            </a:r>
            <a:r>
              <a:rPr sz="2850" spc="100" dirty="0">
                <a:latin typeface="Calibri"/>
                <a:cs typeface="Calibri"/>
              </a:rPr>
              <a:t> </a:t>
            </a:r>
            <a:r>
              <a:rPr sz="2850" spc="245" dirty="0">
                <a:latin typeface="Calibri"/>
                <a:cs typeface="Calibri"/>
              </a:rPr>
              <a:t>території,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320" dirty="0">
                <a:latin typeface="Calibri"/>
                <a:cs typeface="Calibri"/>
              </a:rPr>
              <a:t>виконані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245" dirty="0">
                <a:latin typeface="Calibri"/>
                <a:cs typeface="Calibri"/>
              </a:rPr>
              <a:t>роботи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265" dirty="0">
                <a:latin typeface="Calibri"/>
                <a:cs typeface="Calibri"/>
              </a:rPr>
              <a:t>по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335" dirty="0">
                <a:latin typeface="Calibri"/>
                <a:cs typeface="Calibri"/>
              </a:rPr>
              <a:t>зняттю </a:t>
            </a:r>
            <a:r>
              <a:rPr sz="2850" b="1" spc="125" dirty="0">
                <a:latin typeface="Calibri"/>
                <a:cs typeface="Calibri"/>
              </a:rPr>
              <a:t>978</a:t>
            </a:r>
            <a:r>
              <a:rPr sz="2850" b="1" spc="95" dirty="0">
                <a:latin typeface="Calibri"/>
                <a:cs typeface="Calibri"/>
              </a:rPr>
              <a:t> </a:t>
            </a:r>
            <a:r>
              <a:rPr sz="2850" spc="320" dirty="0">
                <a:latin typeface="Calibri"/>
                <a:cs typeface="Calibri"/>
              </a:rPr>
              <a:t>сухостійних</a:t>
            </a:r>
            <a:r>
              <a:rPr sz="2850" spc="95" dirty="0">
                <a:latin typeface="Calibri"/>
                <a:cs typeface="Calibri"/>
              </a:rPr>
              <a:t> </a:t>
            </a:r>
            <a:r>
              <a:rPr sz="2850" spc="130" dirty="0">
                <a:latin typeface="Calibri"/>
                <a:cs typeface="Calibri"/>
              </a:rPr>
              <a:t>дерев,</a:t>
            </a:r>
            <a:r>
              <a:rPr sz="2850" spc="100" dirty="0">
                <a:latin typeface="Calibri"/>
                <a:cs typeface="Calibri"/>
              </a:rPr>
              <a:t> </a:t>
            </a:r>
            <a:r>
              <a:rPr sz="2850" spc="325" dirty="0">
                <a:latin typeface="Calibri"/>
                <a:cs typeface="Calibri"/>
              </a:rPr>
              <a:t>кронуванню</a:t>
            </a:r>
            <a:r>
              <a:rPr sz="2850" spc="95" dirty="0">
                <a:latin typeface="Calibri"/>
                <a:cs typeface="Calibri"/>
              </a:rPr>
              <a:t> </a:t>
            </a:r>
            <a:r>
              <a:rPr sz="2850" b="1" spc="125" dirty="0">
                <a:latin typeface="Calibri"/>
                <a:cs typeface="Calibri"/>
              </a:rPr>
              <a:t>997</a:t>
            </a:r>
            <a:r>
              <a:rPr sz="2850" b="1" spc="100" dirty="0">
                <a:latin typeface="Calibri"/>
                <a:cs typeface="Calibri"/>
              </a:rPr>
              <a:t> </a:t>
            </a:r>
            <a:r>
              <a:rPr sz="2850" spc="120" dirty="0">
                <a:latin typeface="Calibri"/>
                <a:cs typeface="Calibri"/>
              </a:rPr>
              <a:t>дерев, </a:t>
            </a:r>
            <a:r>
              <a:rPr sz="2850" spc="355" dirty="0">
                <a:latin typeface="Calibri"/>
                <a:cs typeface="Calibri"/>
              </a:rPr>
              <a:t>очищенню</a:t>
            </a:r>
            <a:r>
              <a:rPr sz="2850" spc="100" dirty="0">
                <a:latin typeface="Calibri"/>
                <a:cs typeface="Calibri"/>
              </a:rPr>
              <a:t> </a:t>
            </a:r>
            <a:r>
              <a:rPr sz="2850" b="1" spc="125" dirty="0">
                <a:latin typeface="Calibri"/>
                <a:cs typeface="Calibri"/>
              </a:rPr>
              <a:t>208</a:t>
            </a:r>
            <a:r>
              <a:rPr sz="2850" b="1" spc="100" dirty="0">
                <a:latin typeface="Calibri"/>
                <a:cs typeface="Calibri"/>
              </a:rPr>
              <a:t> </a:t>
            </a:r>
            <a:r>
              <a:rPr sz="2850" spc="310" dirty="0">
                <a:latin typeface="Calibri"/>
                <a:cs typeface="Calibri"/>
              </a:rPr>
              <a:t>зливоприймачів</a:t>
            </a:r>
            <a:r>
              <a:rPr sz="2850" spc="100" dirty="0">
                <a:latin typeface="Calibri"/>
                <a:cs typeface="Calibri"/>
              </a:rPr>
              <a:t> </a:t>
            </a:r>
            <a:r>
              <a:rPr sz="2850" spc="195" dirty="0">
                <a:latin typeface="Calibri"/>
                <a:cs typeface="Calibri"/>
              </a:rPr>
              <a:t>для</a:t>
            </a:r>
            <a:r>
              <a:rPr sz="2850" spc="100" dirty="0">
                <a:latin typeface="Calibri"/>
                <a:cs typeface="Calibri"/>
              </a:rPr>
              <a:t> </a:t>
            </a:r>
            <a:r>
              <a:rPr sz="2850" spc="275" dirty="0">
                <a:latin typeface="Calibri"/>
                <a:cs typeface="Calibri"/>
              </a:rPr>
              <a:t>належного </a:t>
            </a:r>
            <a:r>
              <a:rPr sz="2850" spc="190" dirty="0">
                <a:latin typeface="Calibri"/>
                <a:cs typeface="Calibri"/>
              </a:rPr>
              <a:t>водовідведення,</a:t>
            </a:r>
            <a:r>
              <a:rPr sz="2850" spc="95" dirty="0">
                <a:latin typeface="Calibri"/>
                <a:cs typeface="Calibri"/>
              </a:rPr>
              <a:t> </a:t>
            </a:r>
            <a:r>
              <a:rPr sz="2850" spc="340" dirty="0">
                <a:latin typeface="Calibri"/>
                <a:cs typeface="Calibri"/>
              </a:rPr>
              <a:t>навантаженню</a:t>
            </a:r>
            <a:r>
              <a:rPr sz="2850" spc="110" dirty="0">
                <a:latin typeface="Calibri"/>
                <a:cs typeface="Calibri"/>
              </a:rPr>
              <a:t> </a:t>
            </a:r>
            <a:r>
              <a:rPr sz="2850" spc="335" dirty="0">
                <a:latin typeface="Calibri"/>
                <a:cs typeface="Calibri"/>
              </a:rPr>
              <a:t>та</a:t>
            </a:r>
            <a:r>
              <a:rPr sz="2850" spc="110" dirty="0">
                <a:latin typeface="Calibri"/>
                <a:cs typeface="Calibri"/>
              </a:rPr>
              <a:t> </a:t>
            </a:r>
            <a:r>
              <a:rPr sz="2850" spc="280" dirty="0">
                <a:latin typeface="Calibri"/>
                <a:cs typeface="Calibri"/>
              </a:rPr>
              <a:t>вивезенню </a:t>
            </a:r>
            <a:r>
              <a:rPr sz="2850" spc="300" dirty="0">
                <a:latin typeface="Calibri"/>
                <a:cs typeface="Calibri"/>
              </a:rPr>
              <a:t>великогабаритних</a:t>
            </a:r>
            <a:r>
              <a:rPr sz="2850" spc="110" dirty="0">
                <a:latin typeface="Calibri"/>
                <a:cs typeface="Calibri"/>
              </a:rPr>
              <a:t> </a:t>
            </a:r>
            <a:r>
              <a:rPr sz="2850" spc="215" dirty="0">
                <a:latin typeface="Calibri"/>
                <a:cs typeface="Calibri"/>
              </a:rPr>
              <a:t>відходів</a:t>
            </a:r>
            <a:r>
              <a:rPr sz="2850" spc="114" dirty="0">
                <a:latin typeface="Calibri"/>
                <a:cs typeface="Calibri"/>
              </a:rPr>
              <a:t> </a:t>
            </a:r>
            <a:r>
              <a:rPr sz="2850" spc="335" dirty="0">
                <a:latin typeface="Calibri"/>
                <a:cs typeface="Calibri"/>
              </a:rPr>
              <a:t>та</a:t>
            </a:r>
            <a:r>
              <a:rPr sz="2850" spc="110" dirty="0">
                <a:latin typeface="Calibri"/>
                <a:cs typeface="Calibri"/>
              </a:rPr>
              <a:t> </a:t>
            </a:r>
            <a:r>
              <a:rPr sz="2850" spc="280" dirty="0">
                <a:latin typeface="Calibri"/>
                <a:cs typeface="Calibri"/>
              </a:rPr>
              <a:t>гілля</a:t>
            </a:r>
            <a:r>
              <a:rPr sz="2850" spc="110" dirty="0">
                <a:latin typeface="Calibri"/>
                <a:cs typeface="Calibri"/>
              </a:rPr>
              <a:t> </a:t>
            </a:r>
            <a:r>
              <a:rPr sz="2850" spc="180" dirty="0">
                <a:latin typeface="Calibri"/>
                <a:cs typeface="Calibri"/>
              </a:rPr>
              <a:t>з</a:t>
            </a:r>
            <a:r>
              <a:rPr sz="2850" spc="114" dirty="0">
                <a:latin typeface="Calibri"/>
                <a:cs typeface="Calibri"/>
              </a:rPr>
              <a:t> </a:t>
            </a:r>
            <a:r>
              <a:rPr sz="2850" spc="295" dirty="0">
                <a:latin typeface="Calibri"/>
                <a:cs typeface="Calibri"/>
              </a:rPr>
              <a:t>прибудинкових територій</a:t>
            </a:r>
            <a:r>
              <a:rPr sz="2850" spc="110" dirty="0">
                <a:latin typeface="Calibri"/>
                <a:cs typeface="Calibri"/>
              </a:rPr>
              <a:t> </a:t>
            </a:r>
            <a:r>
              <a:rPr sz="2850" b="1" spc="125" dirty="0">
                <a:latin typeface="Calibri"/>
                <a:cs typeface="Calibri"/>
              </a:rPr>
              <a:t>670</a:t>
            </a:r>
            <a:r>
              <a:rPr sz="2850" b="1" spc="114" dirty="0">
                <a:latin typeface="Calibri"/>
                <a:cs typeface="Calibri"/>
              </a:rPr>
              <a:t> </a:t>
            </a:r>
            <a:r>
              <a:rPr sz="2850" spc="245" dirty="0">
                <a:latin typeface="Calibri"/>
                <a:cs typeface="Calibri"/>
              </a:rPr>
              <a:t>будинків.</a:t>
            </a:r>
            <a:r>
              <a:rPr sz="2850" spc="110" dirty="0">
                <a:latin typeface="Calibri"/>
                <a:cs typeface="Calibri"/>
              </a:rPr>
              <a:t> </a:t>
            </a:r>
            <a:r>
              <a:rPr sz="2850" spc="325" dirty="0">
                <a:latin typeface="Calibri"/>
                <a:cs typeface="Calibri"/>
              </a:rPr>
              <a:t>Також</a:t>
            </a:r>
            <a:r>
              <a:rPr sz="2850" spc="114" dirty="0">
                <a:latin typeface="Calibri"/>
                <a:cs typeface="Calibri"/>
              </a:rPr>
              <a:t> </a:t>
            </a:r>
            <a:r>
              <a:rPr sz="2850" spc="245" dirty="0">
                <a:latin typeface="Calibri"/>
                <a:cs typeface="Calibri"/>
              </a:rPr>
              <a:t>відремонтовано</a:t>
            </a:r>
            <a:r>
              <a:rPr sz="2850" spc="110" dirty="0">
                <a:latin typeface="Calibri"/>
                <a:cs typeface="Calibri"/>
              </a:rPr>
              <a:t> </a:t>
            </a:r>
            <a:r>
              <a:rPr sz="2850" b="1" spc="100" dirty="0">
                <a:latin typeface="Calibri"/>
                <a:cs typeface="Calibri"/>
              </a:rPr>
              <a:t>53 </a:t>
            </a:r>
            <a:r>
              <a:rPr sz="2850" spc="275" dirty="0">
                <a:latin typeface="Calibri"/>
                <a:cs typeface="Calibri"/>
              </a:rPr>
              <a:t>ліфти,</a:t>
            </a:r>
            <a:r>
              <a:rPr sz="2850" spc="100" dirty="0">
                <a:latin typeface="Calibri"/>
                <a:cs typeface="Calibri"/>
              </a:rPr>
              <a:t> </a:t>
            </a:r>
            <a:r>
              <a:rPr sz="2850" spc="290" dirty="0">
                <a:latin typeface="Calibri"/>
                <a:cs typeface="Calibri"/>
              </a:rPr>
              <a:t>які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250" dirty="0">
                <a:latin typeface="Calibri"/>
                <a:cs typeface="Calibri"/>
              </a:rPr>
              <a:t>перебували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325" dirty="0">
                <a:latin typeface="Calibri"/>
                <a:cs typeface="Calibri"/>
              </a:rPr>
              <a:t>в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330" dirty="0">
                <a:latin typeface="Calibri"/>
                <a:cs typeface="Calibri"/>
              </a:rPr>
              <a:t>зупинці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335" dirty="0">
                <a:latin typeface="Calibri"/>
                <a:cs typeface="Calibri"/>
              </a:rPr>
              <a:t>та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204" dirty="0">
                <a:latin typeface="Calibri"/>
                <a:cs typeface="Calibri"/>
              </a:rPr>
              <a:t>проведено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305" dirty="0">
                <a:latin typeface="Calibri"/>
                <a:cs typeface="Calibri"/>
              </a:rPr>
              <a:t>повну </a:t>
            </a:r>
            <a:r>
              <a:rPr sz="2850" spc="295" dirty="0">
                <a:latin typeface="Calibri"/>
                <a:cs typeface="Calibri"/>
              </a:rPr>
              <a:t>реконструкцію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125" dirty="0">
                <a:latin typeface="Calibri"/>
                <a:cs typeface="Calibri"/>
              </a:rPr>
              <a:t>33</a:t>
            </a:r>
            <a:r>
              <a:rPr sz="2850" spc="110" dirty="0">
                <a:latin typeface="Calibri"/>
                <a:cs typeface="Calibri"/>
              </a:rPr>
              <a:t> </a:t>
            </a:r>
            <a:r>
              <a:rPr sz="2850" spc="300" dirty="0">
                <a:latin typeface="Calibri"/>
                <a:cs typeface="Calibri"/>
              </a:rPr>
              <a:t>ліфтів</a:t>
            </a:r>
            <a:r>
              <a:rPr sz="2850" spc="110" dirty="0">
                <a:latin typeface="Calibri"/>
                <a:cs typeface="Calibri"/>
              </a:rPr>
              <a:t> </a:t>
            </a:r>
            <a:r>
              <a:rPr sz="2850" spc="325" dirty="0">
                <a:latin typeface="Calibri"/>
                <a:cs typeface="Calibri"/>
              </a:rPr>
              <a:t>в</a:t>
            </a:r>
            <a:r>
              <a:rPr sz="2850" spc="110" dirty="0">
                <a:latin typeface="Calibri"/>
                <a:cs typeface="Calibri"/>
              </a:rPr>
              <a:t> </a:t>
            </a:r>
            <a:r>
              <a:rPr sz="2850" spc="365" dirty="0">
                <a:latin typeface="Calibri"/>
                <a:cs typeface="Calibri"/>
              </a:rPr>
              <a:t>житлових</a:t>
            </a:r>
            <a:r>
              <a:rPr sz="2850" spc="110" dirty="0">
                <a:latin typeface="Calibri"/>
                <a:cs typeface="Calibri"/>
              </a:rPr>
              <a:t> </a:t>
            </a:r>
            <a:r>
              <a:rPr sz="2850" spc="245" dirty="0">
                <a:latin typeface="Calibri"/>
                <a:cs typeface="Calibri"/>
              </a:rPr>
              <a:t>будинках.</a:t>
            </a:r>
            <a:endParaRPr sz="2850">
              <a:latin typeface="Calibri"/>
              <a:cs typeface="Calibri"/>
            </a:endParaRPr>
          </a:p>
          <a:p>
            <a:pPr marL="106045">
              <a:lnSpc>
                <a:spcPts val="2510"/>
              </a:lnSpc>
            </a:pPr>
            <a:r>
              <a:rPr sz="2850" spc="290" dirty="0">
                <a:latin typeface="Calibri"/>
                <a:cs typeface="Calibri"/>
              </a:rPr>
              <a:t>Станом</a:t>
            </a:r>
            <a:r>
              <a:rPr sz="2850" spc="95" dirty="0">
                <a:latin typeface="Calibri"/>
                <a:cs typeface="Calibri"/>
              </a:rPr>
              <a:t> </a:t>
            </a:r>
            <a:r>
              <a:rPr sz="2850" spc="325" dirty="0">
                <a:latin typeface="Calibri"/>
                <a:cs typeface="Calibri"/>
              </a:rPr>
              <a:t>на</a:t>
            </a:r>
            <a:r>
              <a:rPr sz="2850" spc="100" dirty="0">
                <a:latin typeface="Calibri"/>
                <a:cs typeface="Calibri"/>
              </a:rPr>
              <a:t> </a:t>
            </a:r>
            <a:r>
              <a:rPr sz="2850" spc="95" dirty="0">
                <a:latin typeface="Calibri"/>
                <a:cs typeface="Calibri"/>
              </a:rPr>
              <a:t>01.01.2024</a:t>
            </a:r>
            <a:r>
              <a:rPr sz="2850" spc="100" dirty="0">
                <a:latin typeface="Calibri"/>
                <a:cs typeface="Calibri"/>
              </a:rPr>
              <a:t> </a:t>
            </a:r>
            <a:r>
              <a:rPr sz="2850" spc="265" dirty="0">
                <a:latin typeface="Calibri"/>
                <a:cs typeface="Calibri"/>
              </a:rPr>
              <a:t>року</a:t>
            </a:r>
            <a:r>
              <a:rPr sz="2850" spc="100" dirty="0">
                <a:latin typeface="Calibri"/>
                <a:cs typeface="Calibri"/>
              </a:rPr>
              <a:t> </a:t>
            </a:r>
            <a:r>
              <a:rPr sz="2850" spc="295" dirty="0">
                <a:latin typeface="Calibri"/>
                <a:cs typeface="Calibri"/>
              </a:rPr>
              <a:t>комунальне</a:t>
            </a:r>
            <a:r>
              <a:rPr sz="2850" spc="100" dirty="0">
                <a:latin typeface="Calibri"/>
                <a:cs typeface="Calibri"/>
              </a:rPr>
              <a:t> </a:t>
            </a:r>
            <a:r>
              <a:rPr sz="2850" spc="260" dirty="0">
                <a:latin typeface="Calibri"/>
                <a:cs typeface="Calibri"/>
              </a:rPr>
              <a:t>підприємство</a:t>
            </a:r>
            <a:endParaRPr sz="2850">
              <a:latin typeface="Calibri"/>
              <a:cs typeface="Calibri"/>
            </a:endParaRPr>
          </a:p>
          <a:p>
            <a:pPr marL="12700" marR="187325">
              <a:lnSpc>
                <a:spcPts val="2780"/>
              </a:lnSpc>
              <a:spcBef>
                <a:spcPts val="300"/>
              </a:spcBef>
            </a:pPr>
            <a:r>
              <a:rPr sz="2850" spc="260" dirty="0">
                <a:latin typeface="Calibri"/>
                <a:cs typeface="Calibri"/>
              </a:rPr>
              <a:t>«Керуюча</a:t>
            </a:r>
            <a:r>
              <a:rPr sz="2850" spc="100" dirty="0">
                <a:latin typeface="Calibri"/>
                <a:cs typeface="Calibri"/>
              </a:rPr>
              <a:t> </a:t>
            </a:r>
            <a:r>
              <a:rPr sz="2850" spc="295" dirty="0">
                <a:latin typeface="Calibri"/>
                <a:cs typeface="Calibri"/>
              </a:rPr>
              <a:t>компанія</a:t>
            </a:r>
            <a:r>
              <a:rPr sz="2850" spc="100" dirty="0">
                <a:latin typeface="Calibri"/>
                <a:cs typeface="Calibri"/>
              </a:rPr>
              <a:t> </a:t>
            </a:r>
            <a:r>
              <a:rPr sz="2850" spc="180" dirty="0">
                <a:latin typeface="Calibri"/>
                <a:cs typeface="Calibri"/>
              </a:rPr>
              <a:t>з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265" dirty="0">
                <a:latin typeface="Calibri"/>
                <a:cs typeface="Calibri"/>
              </a:rPr>
              <a:t>обслуговування</a:t>
            </a:r>
            <a:r>
              <a:rPr sz="2850" spc="100" dirty="0">
                <a:latin typeface="Calibri"/>
                <a:cs typeface="Calibri"/>
              </a:rPr>
              <a:t> </a:t>
            </a:r>
            <a:r>
              <a:rPr sz="2850" spc="300" dirty="0">
                <a:latin typeface="Calibri"/>
                <a:cs typeface="Calibri"/>
              </a:rPr>
              <a:t>житлового</a:t>
            </a:r>
            <a:r>
              <a:rPr sz="2850" spc="100" dirty="0">
                <a:latin typeface="Calibri"/>
                <a:cs typeface="Calibri"/>
              </a:rPr>
              <a:t> </a:t>
            </a:r>
            <a:r>
              <a:rPr sz="2850" spc="215" dirty="0">
                <a:latin typeface="Calibri"/>
                <a:cs typeface="Calibri"/>
              </a:rPr>
              <a:t>фонду </a:t>
            </a:r>
            <a:r>
              <a:rPr sz="2850" spc="245" dirty="0">
                <a:latin typeface="Calibri"/>
                <a:cs typeface="Calibri"/>
              </a:rPr>
              <a:t>Подільського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240" dirty="0">
                <a:latin typeface="Calibri"/>
                <a:cs typeface="Calibri"/>
              </a:rPr>
              <a:t>району»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210" dirty="0">
                <a:latin typeface="Calibri"/>
                <a:cs typeface="Calibri"/>
              </a:rPr>
              <a:t>обрано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285" dirty="0">
                <a:latin typeface="Calibri"/>
                <a:cs typeface="Calibri"/>
              </a:rPr>
              <a:t>управителем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265" dirty="0">
                <a:latin typeface="Calibri"/>
                <a:cs typeface="Calibri"/>
              </a:rPr>
              <a:t>по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b="1" spc="100" dirty="0">
                <a:latin typeface="Calibri"/>
                <a:cs typeface="Calibri"/>
              </a:rPr>
              <a:t>98 </a:t>
            </a:r>
            <a:r>
              <a:rPr sz="2850" spc="365" dirty="0">
                <a:latin typeface="Calibri"/>
                <a:cs typeface="Calibri"/>
              </a:rPr>
              <a:t>житлових</a:t>
            </a:r>
            <a:r>
              <a:rPr sz="2850" spc="120" dirty="0">
                <a:latin typeface="Calibri"/>
                <a:cs typeface="Calibri"/>
              </a:rPr>
              <a:t> </a:t>
            </a:r>
            <a:r>
              <a:rPr sz="2850" spc="245" dirty="0">
                <a:latin typeface="Calibri"/>
                <a:cs typeface="Calibri"/>
              </a:rPr>
              <a:t>будинках.</a:t>
            </a:r>
            <a:endParaRPr sz="2850">
              <a:latin typeface="Calibri"/>
              <a:cs typeface="Calibri"/>
            </a:endParaRPr>
          </a:p>
          <a:p>
            <a:pPr marL="12700" marR="5080" indent="93345">
              <a:lnSpc>
                <a:spcPct val="81100"/>
              </a:lnSpc>
              <a:spcBef>
                <a:spcPts val="5"/>
              </a:spcBef>
            </a:pPr>
            <a:r>
              <a:rPr sz="2850" spc="390" dirty="0">
                <a:latin typeface="Calibri"/>
                <a:cs typeface="Calibri"/>
              </a:rPr>
              <a:t>У</a:t>
            </a:r>
            <a:r>
              <a:rPr sz="2850" spc="100" dirty="0">
                <a:latin typeface="Calibri"/>
                <a:cs typeface="Calibri"/>
              </a:rPr>
              <a:t> </a:t>
            </a:r>
            <a:r>
              <a:rPr sz="2850" spc="125" dirty="0">
                <a:latin typeface="Calibri"/>
                <a:cs typeface="Calibri"/>
              </a:rPr>
              <a:t>2023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195" dirty="0">
                <a:latin typeface="Calibri"/>
                <a:cs typeface="Calibri"/>
              </a:rPr>
              <a:t>році,</a:t>
            </a:r>
            <a:r>
              <a:rPr sz="2850" spc="100" dirty="0">
                <a:latin typeface="Calibri"/>
                <a:cs typeface="Calibri"/>
              </a:rPr>
              <a:t> </a:t>
            </a:r>
            <a:r>
              <a:rPr sz="2850" spc="305" dirty="0">
                <a:latin typeface="Calibri"/>
                <a:cs typeface="Calibri"/>
              </a:rPr>
              <a:t>у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260" dirty="0">
                <a:latin typeface="Calibri"/>
                <a:cs typeface="Calibri"/>
              </a:rPr>
              <a:t>програмі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295" dirty="0">
                <a:latin typeface="Calibri"/>
                <a:cs typeface="Calibri"/>
              </a:rPr>
              <a:t>капітального</a:t>
            </a:r>
            <a:r>
              <a:rPr sz="2850" spc="100" dirty="0">
                <a:latin typeface="Calibri"/>
                <a:cs typeface="Calibri"/>
              </a:rPr>
              <a:t> </a:t>
            </a:r>
            <a:r>
              <a:rPr sz="2850" spc="275" dirty="0">
                <a:latin typeface="Calibri"/>
                <a:cs typeface="Calibri"/>
              </a:rPr>
              <a:t>ремонту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300" dirty="0">
                <a:latin typeface="Calibri"/>
                <a:cs typeface="Calibri"/>
              </a:rPr>
              <a:t>на</a:t>
            </a:r>
            <a:r>
              <a:rPr sz="2850" spc="710" dirty="0">
                <a:latin typeface="Calibri"/>
                <a:cs typeface="Calibri"/>
              </a:rPr>
              <a:t> </a:t>
            </a:r>
            <a:r>
              <a:rPr sz="2850" spc="280" dirty="0">
                <a:latin typeface="Calibri"/>
                <a:cs typeface="Calibri"/>
              </a:rPr>
              <a:t>умовах</a:t>
            </a:r>
            <a:r>
              <a:rPr sz="2850" spc="100" dirty="0">
                <a:latin typeface="Calibri"/>
                <a:cs typeface="Calibri"/>
              </a:rPr>
              <a:t> </a:t>
            </a:r>
            <a:r>
              <a:rPr sz="2850" spc="300" dirty="0">
                <a:latin typeface="Calibri"/>
                <a:cs typeface="Calibri"/>
              </a:rPr>
              <a:t>співфінансування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290" dirty="0">
                <a:latin typeface="Calibri"/>
                <a:cs typeface="Calibri"/>
              </a:rPr>
              <a:t>взяли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325" dirty="0">
                <a:latin typeface="Calibri"/>
                <a:cs typeface="Calibri"/>
              </a:rPr>
              <a:t>участь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320" dirty="0">
                <a:latin typeface="Calibri"/>
                <a:cs typeface="Calibri"/>
              </a:rPr>
              <a:t>співвласники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b="1" spc="100" dirty="0">
                <a:latin typeface="Calibri"/>
                <a:cs typeface="Calibri"/>
              </a:rPr>
              <a:t>36 </a:t>
            </a:r>
            <a:r>
              <a:rPr sz="2850" spc="365" dirty="0">
                <a:latin typeface="Calibri"/>
                <a:cs typeface="Calibri"/>
              </a:rPr>
              <a:t>житлових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280" dirty="0">
                <a:latin typeface="Calibri"/>
                <a:cs typeface="Calibri"/>
              </a:rPr>
              <a:t>будинків</a:t>
            </a:r>
            <a:r>
              <a:rPr sz="2850" spc="110" dirty="0">
                <a:latin typeface="Calibri"/>
                <a:cs typeface="Calibri"/>
              </a:rPr>
              <a:t> </a:t>
            </a:r>
            <a:r>
              <a:rPr sz="2850" spc="325" dirty="0">
                <a:latin typeface="Calibri"/>
                <a:cs typeface="Calibri"/>
              </a:rPr>
              <a:t>на</a:t>
            </a:r>
            <a:r>
              <a:rPr sz="2850" spc="110" dirty="0">
                <a:latin typeface="Calibri"/>
                <a:cs typeface="Calibri"/>
              </a:rPr>
              <a:t> </a:t>
            </a:r>
            <a:r>
              <a:rPr sz="2850" spc="235" dirty="0">
                <a:latin typeface="Calibri"/>
                <a:cs typeface="Calibri"/>
              </a:rPr>
              <a:t>проведення</a:t>
            </a:r>
            <a:r>
              <a:rPr sz="2850" spc="110" dirty="0">
                <a:latin typeface="Calibri"/>
                <a:cs typeface="Calibri"/>
              </a:rPr>
              <a:t> </a:t>
            </a:r>
            <a:r>
              <a:rPr sz="2850" spc="235" dirty="0">
                <a:latin typeface="Calibri"/>
                <a:cs typeface="Calibri"/>
              </a:rPr>
              <a:t>робіт</a:t>
            </a:r>
            <a:r>
              <a:rPr sz="2850" spc="110" dirty="0">
                <a:latin typeface="Calibri"/>
                <a:cs typeface="Calibri"/>
              </a:rPr>
              <a:t> </a:t>
            </a:r>
            <a:r>
              <a:rPr sz="2850" spc="180" dirty="0">
                <a:latin typeface="Calibri"/>
                <a:cs typeface="Calibri"/>
              </a:rPr>
              <a:t>з</a:t>
            </a:r>
            <a:r>
              <a:rPr sz="2850" spc="110" dirty="0">
                <a:latin typeface="Calibri"/>
                <a:cs typeface="Calibri"/>
              </a:rPr>
              <a:t> </a:t>
            </a:r>
            <a:r>
              <a:rPr sz="2850" spc="285" dirty="0">
                <a:latin typeface="Calibri"/>
                <a:cs typeface="Calibri"/>
              </a:rPr>
              <a:t>капітального </a:t>
            </a:r>
            <a:r>
              <a:rPr sz="2850" spc="275" dirty="0">
                <a:latin typeface="Calibri"/>
                <a:cs typeface="Calibri"/>
              </a:rPr>
              <a:t>ремонту</a:t>
            </a:r>
            <a:r>
              <a:rPr sz="2850" spc="100" dirty="0">
                <a:latin typeface="Calibri"/>
                <a:cs typeface="Calibri"/>
              </a:rPr>
              <a:t> </a:t>
            </a:r>
            <a:r>
              <a:rPr sz="2850" spc="254" dirty="0">
                <a:latin typeface="Calibri"/>
                <a:cs typeface="Calibri"/>
              </a:rPr>
              <a:t>ліфтів,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295" dirty="0">
                <a:latin typeface="Calibri"/>
                <a:cs typeface="Calibri"/>
              </a:rPr>
              <a:t>інженерних,</a:t>
            </a:r>
            <a:r>
              <a:rPr sz="2850" spc="100" dirty="0">
                <a:latin typeface="Calibri"/>
                <a:cs typeface="Calibri"/>
              </a:rPr>
              <a:t> </a:t>
            </a:r>
            <a:r>
              <a:rPr sz="2850" spc="335" dirty="0">
                <a:latin typeface="Calibri"/>
                <a:cs typeface="Calibri"/>
              </a:rPr>
              <a:t>електричних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250" dirty="0">
                <a:latin typeface="Calibri"/>
                <a:cs typeface="Calibri"/>
              </a:rPr>
              <a:t>мереж</a:t>
            </a:r>
            <a:r>
              <a:rPr sz="2850" spc="105" dirty="0">
                <a:latin typeface="Calibri"/>
                <a:cs typeface="Calibri"/>
              </a:rPr>
              <a:t> </a:t>
            </a:r>
            <a:r>
              <a:rPr sz="2850" spc="310" dirty="0">
                <a:latin typeface="Calibri"/>
                <a:cs typeface="Calibri"/>
              </a:rPr>
              <a:t>та </a:t>
            </a:r>
            <a:r>
              <a:rPr sz="2850" spc="235" dirty="0">
                <a:latin typeface="Calibri"/>
                <a:cs typeface="Calibri"/>
              </a:rPr>
              <a:t>покрівель.</a:t>
            </a:r>
            <a:endParaRPr sz="28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7683" y="6187268"/>
            <a:ext cx="123825" cy="1238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7683" y="7596968"/>
            <a:ext cx="123825" cy="12382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2830924" y="4003598"/>
            <a:ext cx="4000500" cy="4000500"/>
          </a:xfrm>
          <a:custGeom>
            <a:avLst/>
            <a:gdLst/>
            <a:ahLst/>
            <a:cxnLst/>
            <a:rect l="l" t="t" r="r" b="b"/>
            <a:pathLst>
              <a:path w="4000500" h="4000500">
                <a:moveTo>
                  <a:pt x="3999877" y="421855"/>
                </a:moveTo>
                <a:lnTo>
                  <a:pt x="3993057" y="395706"/>
                </a:lnTo>
                <a:lnTo>
                  <a:pt x="3977182" y="372872"/>
                </a:lnTo>
                <a:lnTo>
                  <a:pt x="3819283" y="214972"/>
                </a:lnTo>
                <a:lnTo>
                  <a:pt x="3819283" y="436803"/>
                </a:lnTo>
                <a:lnTo>
                  <a:pt x="3522561" y="852220"/>
                </a:lnTo>
                <a:lnTo>
                  <a:pt x="3336658" y="914196"/>
                </a:lnTo>
                <a:lnTo>
                  <a:pt x="2063788" y="2175345"/>
                </a:lnTo>
                <a:lnTo>
                  <a:pt x="2063788" y="2455468"/>
                </a:lnTo>
                <a:lnTo>
                  <a:pt x="1912175" y="2607081"/>
                </a:lnTo>
                <a:lnTo>
                  <a:pt x="1801266" y="2496185"/>
                </a:lnTo>
                <a:lnTo>
                  <a:pt x="1801266" y="2717990"/>
                </a:lnTo>
                <a:lnTo>
                  <a:pt x="1634909" y="2884347"/>
                </a:lnTo>
                <a:lnTo>
                  <a:pt x="1524000" y="2773438"/>
                </a:lnTo>
                <a:lnTo>
                  <a:pt x="1524000" y="2995257"/>
                </a:lnTo>
                <a:lnTo>
                  <a:pt x="783920" y="3735336"/>
                </a:lnTo>
                <a:lnTo>
                  <a:pt x="749312" y="3765918"/>
                </a:lnTo>
                <a:lnTo>
                  <a:pt x="712025" y="3791394"/>
                </a:lnTo>
                <a:lnTo>
                  <a:pt x="672553" y="3811778"/>
                </a:lnTo>
                <a:lnTo>
                  <a:pt x="631393" y="3827068"/>
                </a:lnTo>
                <a:lnTo>
                  <a:pt x="589013" y="3837267"/>
                </a:lnTo>
                <a:lnTo>
                  <a:pt x="545896" y="3842359"/>
                </a:lnTo>
                <a:lnTo>
                  <a:pt x="502539" y="3842359"/>
                </a:lnTo>
                <a:lnTo>
                  <a:pt x="459486" y="3837267"/>
                </a:lnTo>
                <a:lnTo>
                  <a:pt x="417093" y="3827081"/>
                </a:lnTo>
                <a:lnTo>
                  <a:pt x="375932" y="3811790"/>
                </a:lnTo>
                <a:lnTo>
                  <a:pt x="336448" y="3791407"/>
                </a:lnTo>
                <a:lnTo>
                  <a:pt x="299161" y="3765918"/>
                </a:lnTo>
                <a:lnTo>
                  <a:pt x="264541" y="3735349"/>
                </a:lnTo>
                <a:lnTo>
                  <a:pt x="233946" y="3700716"/>
                </a:lnTo>
                <a:lnTo>
                  <a:pt x="208470" y="3663429"/>
                </a:lnTo>
                <a:lnTo>
                  <a:pt x="188087" y="3623970"/>
                </a:lnTo>
                <a:lnTo>
                  <a:pt x="172796" y="3582797"/>
                </a:lnTo>
                <a:lnTo>
                  <a:pt x="162610" y="3540417"/>
                </a:lnTo>
                <a:lnTo>
                  <a:pt x="157518" y="3497313"/>
                </a:lnTo>
                <a:lnTo>
                  <a:pt x="157518" y="3453968"/>
                </a:lnTo>
                <a:lnTo>
                  <a:pt x="162610" y="3410864"/>
                </a:lnTo>
                <a:lnTo>
                  <a:pt x="172808" y="3368484"/>
                </a:lnTo>
                <a:lnTo>
                  <a:pt x="188099" y="3327311"/>
                </a:lnTo>
                <a:lnTo>
                  <a:pt x="208483" y="3287852"/>
                </a:lnTo>
                <a:lnTo>
                  <a:pt x="233959" y="3250565"/>
                </a:lnTo>
                <a:lnTo>
                  <a:pt x="264528" y="3215957"/>
                </a:lnTo>
                <a:lnTo>
                  <a:pt x="1004620" y="2475865"/>
                </a:lnTo>
                <a:lnTo>
                  <a:pt x="1524000" y="2995257"/>
                </a:lnTo>
                <a:lnTo>
                  <a:pt x="1524000" y="2773438"/>
                </a:lnTo>
                <a:lnTo>
                  <a:pt x="1115529" y="2364956"/>
                </a:lnTo>
                <a:lnTo>
                  <a:pt x="1281874" y="2198611"/>
                </a:lnTo>
                <a:lnTo>
                  <a:pt x="1801266" y="2717990"/>
                </a:lnTo>
                <a:lnTo>
                  <a:pt x="1801266" y="2496185"/>
                </a:lnTo>
                <a:lnTo>
                  <a:pt x="1392783" y="2087702"/>
                </a:lnTo>
                <a:lnTo>
                  <a:pt x="1544408" y="1936076"/>
                </a:lnTo>
                <a:lnTo>
                  <a:pt x="1629016" y="2020684"/>
                </a:lnTo>
                <a:lnTo>
                  <a:pt x="1979117" y="2370759"/>
                </a:lnTo>
                <a:lnTo>
                  <a:pt x="2063788" y="2455468"/>
                </a:lnTo>
                <a:lnTo>
                  <a:pt x="2063788" y="2175345"/>
                </a:lnTo>
                <a:lnTo>
                  <a:pt x="2034667" y="2204466"/>
                </a:lnTo>
                <a:lnTo>
                  <a:pt x="1795411" y="1965223"/>
                </a:lnTo>
                <a:lnTo>
                  <a:pt x="2021103" y="1739531"/>
                </a:lnTo>
                <a:lnTo>
                  <a:pt x="3066745" y="693877"/>
                </a:lnTo>
                <a:lnTo>
                  <a:pt x="3147644" y="477316"/>
                </a:lnTo>
                <a:lnTo>
                  <a:pt x="3563074" y="180581"/>
                </a:lnTo>
                <a:lnTo>
                  <a:pt x="3819283" y="436803"/>
                </a:lnTo>
                <a:lnTo>
                  <a:pt x="3819283" y="214972"/>
                </a:lnTo>
                <a:lnTo>
                  <a:pt x="3784904" y="180581"/>
                </a:lnTo>
                <a:lnTo>
                  <a:pt x="3627018" y="22694"/>
                </a:lnTo>
                <a:lnTo>
                  <a:pt x="3604183" y="6819"/>
                </a:lnTo>
                <a:lnTo>
                  <a:pt x="3578034" y="0"/>
                </a:lnTo>
                <a:lnTo>
                  <a:pt x="3551110" y="2438"/>
                </a:lnTo>
                <a:lnTo>
                  <a:pt x="3035744" y="364515"/>
                </a:lnTo>
                <a:lnTo>
                  <a:pt x="3006915" y="403529"/>
                </a:lnTo>
                <a:lnTo>
                  <a:pt x="2942755" y="596061"/>
                </a:lnTo>
                <a:lnTo>
                  <a:pt x="1965655" y="1573161"/>
                </a:lnTo>
                <a:lnTo>
                  <a:pt x="1854746" y="1462252"/>
                </a:lnTo>
                <a:lnTo>
                  <a:pt x="1854746" y="1684070"/>
                </a:lnTo>
                <a:lnTo>
                  <a:pt x="1684502" y="1854314"/>
                </a:lnTo>
                <a:lnTo>
                  <a:pt x="1599895" y="1769694"/>
                </a:lnTo>
                <a:lnTo>
                  <a:pt x="1599730" y="1769592"/>
                </a:lnTo>
                <a:lnTo>
                  <a:pt x="997356" y="1167218"/>
                </a:lnTo>
                <a:lnTo>
                  <a:pt x="973277" y="1149845"/>
                </a:lnTo>
                <a:lnTo>
                  <a:pt x="945565" y="1140548"/>
                </a:lnTo>
                <a:lnTo>
                  <a:pt x="916343" y="1139672"/>
                </a:lnTo>
                <a:lnTo>
                  <a:pt x="887768" y="1147622"/>
                </a:lnTo>
                <a:lnTo>
                  <a:pt x="842162" y="1165542"/>
                </a:lnTo>
                <a:lnTo>
                  <a:pt x="795553" y="1178902"/>
                </a:lnTo>
                <a:lnTo>
                  <a:pt x="748245" y="1187754"/>
                </a:lnTo>
                <a:lnTo>
                  <a:pt x="700582" y="1192149"/>
                </a:lnTo>
                <a:lnTo>
                  <a:pt x="652881" y="1192149"/>
                </a:lnTo>
                <a:lnTo>
                  <a:pt x="605472" y="1187831"/>
                </a:lnTo>
                <a:lnTo>
                  <a:pt x="558660" y="1179220"/>
                </a:lnTo>
                <a:lnTo>
                  <a:pt x="512800" y="1166418"/>
                </a:lnTo>
                <a:lnTo>
                  <a:pt x="468198" y="1149451"/>
                </a:lnTo>
                <a:lnTo>
                  <a:pt x="425183" y="1128382"/>
                </a:lnTo>
                <a:lnTo>
                  <a:pt x="384073" y="1103299"/>
                </a:lnTo>
                <a:lnTo>
                  <a:pt x="345211" y="1074229"/>
                </a:lnTo>
                <a:lnTo>
                  <a:pt x="308902" y="1041247"/>
                </a:lnTo>
                <a:lnTo>
                  <a:pt x="276161" y="1005281"/>
                </a:lnTo>
                <a:lnTo>
                  <a:pt x="247269" y="966876"/>
                </a:lnTo>
                <a:lnTo>
                  <a:pt x="222313" y="926338"/>
                </a:lnTo>
                <a:lnTo>
                  <a:pt x="201307" y="883970"/>
                </a:lnTo>
                <a:lnTo>
                  <a:pt x="184327" y="840066"/>
                </a:lnTo>
                <a:lnTo>
                  <a:pt x="171411" y="794943"/>
                </a:lnTo>
                <a:lnTo>
                  <a:pt x="162623" y="748893"/>
                </a:lnTo>
                <a:lnTo>
                  <a:pt x="158013" y="702208"/>
                </a:lnTo>
                <a:lnTo>
                  <a:pt x="157619" y="655218"/>
                </a:lnTo>
                <a:lnTo>
                  <a:pt x="161493" y="608190"/>
                </a:lnTo>
                <a:lnTo>
                  <a:pt x="169710" y="561441"/>
                </a:lnTo>
                <a:lnTo>
                  <a:pt x="408940" y="800684"/>
                </a:lnTo>
                <a:lnTo>
                  <a:pt x="420878" y="810475"/>
                </a:lnTo>
                <a:lnTo>
                  <a:pt x="434378" y="817689"/>
                </a:lnTo>
                <a:lnTo>
                  <a:pt x="449021" y="822134"/>
                </a:lnTo>
                <a:lnTo>
                  <a:pt x="464388" y="823658"/>
                </a:lnTo>
                <a:lnTo>
                  <a:pt x="479755" y="822134"/>
                </a:lnTo>
                <a:lnTo>
                  <a:pt x="519836" y="800684"/>
                </a:lnTo>
                <a:lnTo>
                  <a:pt x="801090" y="519430"/>
                </a:lnTo>
                <a:lnTo>
                  <a:pt x="824052" y="463969"/>
                </a:lnTo>
                <a:lnTo>
                  <a:pt x="818311" y="434467"/>
                </a:lnTo>
                <a:lnTo>
                  <a:pt x="801090" y="408520"/>
                </a:lnTo>
                <a:lnTo>
                  <a:pt x="561886" y="169316"/>
                </a:lnTo>
                <a:lnTo>
                  <a:pt x="608634" y="161112"/>
                </a:lnTo>
                <a:lnTo>
                  <a:pt x="655662" y="157238"/>
                </a:lnTo>
                <a:lnTo>
                  <a:pt x="702678" y="157645"/>
                </a:lnTo>
                <a:lnTo>
                  <a:pt x="749350" y="162255"/>
                </a:lnTo>
                <a:lnTo>
                  <a:pt x="795401" y="171056"/>
                </a:lnTo>
                <a:lnTo>
                  <a:pt x="840524" y="183959"/>
                </a:lnTo>
                <a:lnTo>
                  <a:pt x="884428" y="200939"/>
                </a:lnTo>
                <a:lnTo>
                  <a:pt x="926782" y="221932"/>
                </a:lnTo>
                <a:lnTo>
                  <a:pt x="967320" y="246888"/>
                </a:lnTo>
                <a:lnTo>
                  <a:pt x="1005713" y="275755"/>
                </a:lnTo>
                <a:lnTo>
                  <a:pt x="1041679" y="308483"/>
                </a:lnTo>
                <a:lnTo>
                  <a:pt x="1074661" y="344792"/>
                </a:lnTo>
                <a:lnTo>
                  <a:pt x="1103731" y="383667"/>
                </a:lnTo>
                <a:lnTo>
                  <a:pt x="1128826" y="424764"/>
                </a:lnTo>
                <a:lnTo>
                  <a:pt x="1149883" y="467791"/>
                </a:lnTo>
                <a:lnTo>
                  <a:pt x="1166850" y="512394"/>
                </a:lnTo>
                <a:lnTo>
                  <a:pt x="1179677" y="558253"/>
                </a:lnTo>
                <a:lnTo>
                  <a:pt x="1188275" y="605040"/>
                </a:lnTo>
                <a:lnTo>
                  <a:pt x="1192606" y="652449"/>
                </a:lnTo>
                <a:lnTo>
                  <a:pt x="1192606" y="700138"/>
                </a:lnTo>
                <a:lnTo>
                  <a:pt x="1188224" y="747776"/>
                </a:lnTo>
                <a:lnTo>
                  <a:pt x="1179372" y="795058"/>
                </a:lnTo>
                <a:lnTo>
                  <a:pt x="1166025" y="841641"/>
                </a:lnTo>
                <a:lnTo>
                  <a:pt x="1148105" y="887196"/>
                </a:lnTo>
                <a:lnTo>
                  <a:pt x="1140129" y="915860"/>
                </a:lnTo>
                <a:lnTo>
                  <a:pt x="1141018" y="945159"/>
                </a:lnTo>
                <a:lnTo>
                  <a:pt x="1150429" y="973010"/>
                </a:lnTo>
                <a:lnTo>
                  <a:pt x="1168019" y="997331"/>
                </a:lnTo>
                <a:lnTo>
                  <a:pt x="1854746" y="1684070"/>
                </a:lnTo>
                <a:lnTo>
                  <a:pt x="1854746" y="1462252"/>
                </a:lnTo>
                <a:lnTo>
                  <a:pt x="1306626" y="914120"/>
                </a:lnTo>
                <a:lnTo>
                  <a:pt x="1322273" y="867638"/>
                </a:lnTo>
                <a:lnTo>
                  <a:pt x="1334376" y="820458"/>
                </a:lnTo>
                <a:lnTo>
                  <a:pt x="1342986" y="772807"/>
                </a:lnTo>
                <a:lnTo>
                  <a:pt x="1348130" y="724852"/>
                </a:lnTo>
                <a:lnTo>
                  <a:pt x="1349844" y="676795"/>
                </a:lnTo>
                <a:lnTo>
                  <a:pt x="1348155" y="628840"/>
                </a:lnTo>
                <a:lnTo>
                  <a:pt x="1343126" y="581164"/>
                </a:lnTo>
                <a:lnTo>
                  <a:pt x="1334757" y="533996"/>
                </a:lnTo>
                <a:lnTo>
                  <a:pt x="1323111" y="487502"/>
                </a:lnTo>
                <a:lnTo>
                  <a:pt x="1308214" y="441883"/>
                </a:lnTo>
                <a:lnTo>
                  <a:pt x="1290104" y="397344"/>
                </a:lnTo>
                <a:lnTo>
                  <a:pt x="1268818" y="354063"/>
                </a:lnTo>
                <a:lnTo>
                  <a:pt x="1244384" y="312254"/>
                </a:lnTo>
                <a:lnTo>
                  <a:pt x="1216837" y="272110"/>
                </a:lnTo>
                <a:lnTo>
                  <a:pt x="1186230" y="233819"/>
                </a:lnTo>
                <a:lnTo>
                  <a:pt x="1152588" y="197573"/>
                </a:lnTo>
                <a:lnTo>
                  <a:pt x="1115898" y="163512"/>
                </a:lnTo>
                <a:lnTo>
                  <a:pt x="1077175" y="132575"/>
                </a:lnTo>
                <a:lnTo>
                  <a:pt x="1036624" y="104787"/>
                </a:lnTo>
                <a:lnTo>
                  <a:pt x="994435" y="80187"/>
                </a:lnTo>
                <a:lnTo>
                  <a:pt x="950798" y="58813"/>
                </a:lnTo>
                <a:lnTo>
                  <a:pt x="905903" y="40703"/>
                </a:lnTo>
                <a:lnTo>
                  <a:pt x="859942" y="25869"/>
                </a:lnTo>
                <a:lnTo>
                  <a:pt x="813117" y="14363"/>
                </a:lnTo>
                <a:lnTo>
                  <a:pt x="765619" y="6210"/>
                </a:lnTo>
                <a:lnTo>
                  <a:pt x="717626" y="1447"/>
                </a:lnTo>
                <a:lnTo>
                  <a:pt x="669353" y="101"/>
                </a:lnTo>
                <a:lnTo>
                  <a:pt x="620979" y="2209"/>
                </a:lnTo>
                <a:lnTo>
                  <a:pt x="572706" y="7810"/>
                </a:lnTo>
                <a:lnTo>
                  <a:pt x="524713" y="16929"/>
                </a:lnTo>
                <a:lnTo>
                  <a:pt x="477202" y="29591"/>
                </a:lnTo>
                <a:lnTo>
                  <a:pt x="430377" y="45847"/>
                </a:lnTo>
                <a:lnTo>
                  <a:pt x="384403" y="65722"/>
                </a:lnTo>
                <a:lnTo>
                  <a:pt x="340906" y="123253"/>
                </a:lnTo>
                <a:lnTo>
                  <a:pt x="343115" y="159397"/>
                </a:lnTo>
                <a:lnTo>
                  <a:pt x="362724" y="191960"/>
                </a:lnTo>
                <a:lnTo>
                  <a:pt x="634733" y="463969"/>
                </a:lnTo>
                <a:lnTo>
                  <a:pt x="464388" y="634314"/>
                </a:lnTo>
                <a:lnTo>
                  <a:pt x="192379" y="362292"/>
                </a:lnTo>
                <a:lnTo>
                  <a:pt x="159778" y="342671"/>
                </a:lnTo>
                <a:lnTo>
                  <a:pt x="123634" y="340487"/>
                </a:lnTo>
                <a:lnTo>
                  <a:pt x="90309" y="354622"/>
                </a:lnTo>
                <a:lnTo>
                  <a:pt x="46278" y="429920"/>
                </a:lnTo>
                <a:lnTo>
                  <a:pt x="30010" y="476745"/>
                </a:lnTo>
                <a:lnTo>
                  <a:pt x="17322" y="524256"/>
                </a:lnTo>
                <a:lnTo>
                  <a:pt x="8204" y="572236"/>
                </a:lnTo>
                <a:lnTo>
                  <a:pt x="2603" y="620509"/>
                </a:lnTo>
                <a:lnTo>
                  <a:pt x="482" y="668883"/>
                </a:lnTo>
                <a:lnTo>
                  <a:pt x="1828" y="717156"/>
                </a:lnTo>
                <a:lnTo>
                  <a:pt x="6591" y="765136"/>
                </a:lnTo>
                <a:lnTo>
                  <a:pt x="14744" y="812647"/>
                </a:lnTo>
                <a:lnTo>
                  <a:pt x="26250" y="859472"/>
                </a:lnTo>
                <a:lnTo>
                  <a:pt x="41084" y="905433"/>
                </a:lnTo>
                <a:lnTo>
                  <a:pt x="59207" y="950328"/>
                </a:lnTo>
                <a:lnTo>
                  <a:pt x="80581" y="993978"/>
                </a:lnTo>
                <a:lnTo>
                  <a:pt x="105181" y="1036167"/>
                </a:lnTo>
                <a:lnTo>
                  <a:pt x="132969" y="1076731"/>
                </a:lnTo>
                <a:lnTo>
                  <a:pt x="163918" y="1115453"/>
                </a:lnTo>
                <a:lnTo>
                  <a:pt x="197993" y="1152156"/>
                </a:lnTo>
                <a:lnTo>
                  <a:pt x="234226" y="1185786"/>
                </a:lnTo>
                <a:lnTo>
                  <a:pt x="272503" y="1216393"/>
                </a:lnTo>
                <a:lnTo>
                  <a:pt x="312648" y="1243926"/>
                </a:lnTo>
                <a:lnTo>
                  <a:pt x="354444" y="1268349"/>
                </a:lnTo>
                <a:lnTo>
                  <a:pt x="397700" y="1289634"/>
                </a:lnTo>
                <a:lnTo>
                  <a:pt x="442239" y="1307744"/>
                </a:lnTo>
                <a:lnTo>
                  <a:pt x="487845" y="1322641"/>
                </a:lnTo>
                <a:lnTo>
                  <a:pt x="534339" y="1334287"/>
                </a:lnTo>
                <a:lnTo>
                  <a:pt x="581507" y="1342644"/>
                </a:lnTo>
                <a:lnTo>
                  <a:pt x="629170" y="1347685"/>
                </a:lnTo>
                <a:lnTo>
                  <a:pt x="677138" y="1349375"/>
                </a:lnTo>
                <a:lnTo>
                  <a:pt x="725195" y="1347660"/>
                </a:lnTo>
                <a:lnTo>
                  <a:pt x="773163" y="1342529"/>
                </a:lnTo>
                <a:lnTo>
                  <a:pt x="820826" y="1333919"/>
                </a:lnTo>
                <a:lnTo>
                  <a:pt x="868019" y="1321828"/>
                </a:lnTo>
                <a:lnTo>
                  <a:pt x="914527" y="1306182"/>
                </a:lnTo>
                <a:lnTo>
                  <a:pt x="1433499" y="1825167"/>
                </a:lnTo>
                <a:lnTo>
                  <a:pt x="1226426" y="2032241"/>
                </a:lnTo>
                <a:lnTo>
                  <a:pt x="949172" y="2309495"/>
                </a:lnTo>
                <a:lnTo>
                  <a:pt x="153619" y="3105048"/>
                </a:lnTo>
                <a:lnTo>
                  <a:pt x="121373" y="3140316"/>
                </a:lnTo>
                <a:lnTo>
                  <a:pt x="92925" y="3177679"/>
                </a:lnTo>
                <a:lnTo>
                  <a:pt x="68275" y="3216859"/>
                </a:lnTo>
                <a:lnTo>
                  <a:pt x="47409" y="3257600"/>
                </a:lnTo>
                <a:lnTo>
                  <a:pt x="30340" y="3299650"/>
                </a:lnTo>
                <a:lnTo>
                  <a:pt x="17068" y="3342741"/>
                </a:lnTo>
                <a:lnTo>
                  <a:pt x="7581" y="3386620"/>
                </a:lnTo>
                <a:lnTo>
                  <a:pt x="1892" y="3431006"/>
                </a:lnTo>
                <a:lnTo>
                  <a:pt x="0" y="3475659"/>
                </a:lnTo>
                <a:lnTo>
                  <a:pt x="1905" y="3520313"/>
                </a:lnTo>
                <a:lnTo>
                  <a:pt x="7594" y="3564712"/>
                </a:lnTo>
                <a:lnTo>
                  <a:pt x="17081" y="3608578"/>
                </a:lnTo>
                <a:lnTo>
                  <a:pt x="30353" y="3651669"/>
                </a:lnTo>
                <a:lnTo>
                  <a:pt x="47421" y="3693718"/>
                </a:lnTo>
                <a:lnTo>
                  <a:pt x="68287" y="3734460"/>
                </a:lnTo>
                <a:lnTo>
                  <a:pt x="92938" y="3773640"/>
                </a:lnTo>
                <a:lnTo>
                  <a:pt x="121386" y="3810990"/>
                </a:lnTo>
                <a:lnTo>
                  <a:pt x="153631" y="3846258"/>
                </a:lnTo>
                <a:lnTo>
                  <a:pt x="188899" y="3878491"/>
                </a:lnTo>
                <a:lnTo>
                  <a:pt x="226237" y="3906939"/>
                </a:lnTo>
                <a:lnTo>
                  <a:pt x="265417" y="3931589"/>
                </a:lnTo>
                <a:lnTo>
                  <a:pt x="306146" y="3952456"/>
                </a:lnTo>
                <a:lnTo>
                  <a:pt x="348195" y="3969524"/>
                </a:lnTo>
                <a:lnTo>
                  <a:pt x="391287" y="3982796"/>
                </a:lnTo>
                <a:lnTo>
                  <a:pt x="435152" y="3992283"/>
                </a:lnTo>
                <a:lnTo>
                  <a:pt x="479552" y="3997972"/>
                </a:lnTo>
                <a:lnTo>
                  <a:pt x="524243" y="3999877"/>
                </a:lnTo>
                <a:lnTo>
                  <a:pt x="568794" y="3997985"/>
                </a:lnTo>
                <a:lnTo>
                  <a:pt x="613232" y="3992295"/>
                </a:lnTo>
                <a:lnTo>
                  <a:pt x="657110" y="3982809"/>
                </a:lnTo>
                <a:lnTo>
                  <a:pt x="700201" y="3969537"/>
                </a:lnTo>
                <a:lnTo>
                  <a:pt x="742264" y="3952468"/>
                </a:lnTo>
                <a:lnTo>
                  <a:pt x="783005" y="3931615"/>
                </a:lnTo>
                <a:lnTo>
                  <a:pt x="822198" y="3906951"/>
                </a:lnTo>
                <a:lnTo>
                  <a:pt x="859561" y="3878503"/>
                </a:lnTo>
                <a:lnTo>
                  <a:pt x="894829" y="3846258"/>
                </a:lnTo>
                <a:lnTo>
                  <a:pt x="898728" y="3842359"/>
                </a:lnTo>
                <a:lnTo>
                  <a:pt x="2174710" y="2566390"/>
                </a:lnTo>
                <a:lnTo>
                  <a:pt x="2693670" y="3085338"/>
                </a:lnTo>
                <a:lnTo>
                  <a:pt x="2678036" y="3131820"/>
                </a:lnTo>
                <a:lnTo>
                  <a:pt x="2665933" y="3179000"/>
                </a:lnTo>
                <a:lnTo>
                  <a:pt x="2657322" y="3226663"/>
                </a:lnTo>
                <a:lnTo>
                  <a:pt x="2652179" y="3274618"/>
                </a:lnTo>
                <a:lnTo>
                  <a:pt x="2650477" y="3322675"/>
                </a:lnTo>
                <a:lnTo>
                  <a:pt x="2652153" y="3370630"/>
                </a:lnTo>
                <a:lnTo>
                  <a:pt x="2657195" y="3418294"/>
                </a:lnTo>
                <a:lnTo>
                  <a:pt x="2665565" y="3465474"/>
                </a:lnTo>
                <a:lnTo>
                  <a:pt x="2677210" y="3511969"/>
                </a:lnTo>
                <a:lnTo>
                  <a:pt x="2692108" y="3557587"/>
                </a:lnTo>
                <a:lnTo>
                  <a:pt x="2710218" y="3602126"/>
                </a:lnTo>
                <a:lnTo>
                  <a:pt x="2731503" y="3645395"/>
                </a:lnTo>
                <a:lnTo>
                  <a:pt x="2755938" y="3687203"/>
                </a:lnTo>
                <a:lnTo>
                  <a:pt x="2783471" y="3727348"/>
                </a:lnTo>
                <a:lnTo>
                  <a:pt x="2814078" y="3765639"/>
                </a:lnTo>
                <a:lnTo>
                  <a:pt x="2847721" y="3801872"/>
                </a:lnTo>
                <a:lnTo>
                  <a:pt x="2884271" y="3835819"/>
                </a:lnTo>
                <a:lnTo>
                  <a:pt x="2922867" y="3866680"/>
                </a:lnTo>
                <a:lnTo>
                  <a:pt x="2963303" y="3894429"/>
                </a:lnTo>
                <a:lnTo>
                  <a:pt x="3005391" y="3919004"/>
                </a:lnTo>
                <a:lnTo>
                  <a:pt x="3048952" y="3940391"/>
                </a:lnTo>
                <a:lnTo>
                  <a:pt x="3093783" y="3958539"/>
                </a:lnTo>
                <a:lnTo>
                  <a:pt x="3139694" y="3973423"/>
                </a:lnTo>
                <a:lnTo>
                  <a:pt x="3186480" y="3984980"/>
                </a:lnTo>
                <a:lnTo>
                  <a:pt x="3233978" y="3993197"/>
                </a:lnTo>
                <a:lnTo>
                  <a:pt x="3281972" y="3998023"/>
                </a:lnTo>
                <a:lnTo>
                  <a:pt x="3330283" y="3999420"/>
                </a:lnTo>
                <a:lnTo>
                  <a:pt x="3378708" y="3997363"/>
                </a:lnTo>
                <a:lnTo>
                  <a:pt x="3427057" y="3991787"/>
                </a:lnTo>
                <a:lnTo>
                  <a:pt x="3475151" y="3982682"/>
                </a:lnTo>
                <a:lnTo>
                  <a:pt x="3522776" y="3969994"/>
                </a:lnTo>
                <a:lnTo>
                  <a:pt x="3569766" y="3953687"/>
                </a:lnTo>
                <a:lnTo>
                  <a:pt x="3615918" y="3933736"/>
                </a:lnTo>
                <a:lnTo>
                  <a:pt x="3659390" y="3876192"/>
                </a:lnTo>
                <a:lnTo>
                  <a:pt x="3657181" y="3840073"/>
                </a:lnTo>
                <a:lnTo>
                  <a:pt x="3637572" y="3807510"/>
                </a:lnTo>
                <a:lnTo>
                  <a:pt x="3365563" y="3535502"/>
                </a:lnTo>
                <a:lnTo>
                  <a:pt x="3535921" y="3365157"/>
                </a:lnTo>
                <a:lnTo>
                  <a:pt x="3807917" y="3637165"/>
                </a:lnTo>
                <a:lnTo>
                  <a:pt x="3840581" y="3656800"/>
                </a:lnTo>
                <a:lnTo>
                  <a:pt x="3876725" y="3658959"/>
                </a:lnTo>
                <a:lnTo>
                  <a:pt x="3910038" y="3644798"/>
                </a:lnTo>
                <a:lnTo>
                  <a:pt x="3954030" y="3569512"/>
                </a:lnTo>
                <a:lnTo>
                  <a:pt x="3970286" y="3522675"/>
                </a:lnTo>
                <a:lnTo>
                  <a:pt x="3982961" y="3475164"/>
                </a:lnTo>
                <a:lnTo>
                  <a:pt x="3992067" y="3427184"/>
                </a:lnTo>
                <a:lnTo>
                  <a:pt x="3997668" y="3378898"/>
                </a:lnTo>
                <a:lnTo>
                  <a:pt x="3999776" y="3330524"/>
                </a:lnTo>
                <a:lnTo>
                  <a:pt x="3998430" y="3282251"/>
                </a:lnTo>
                <a:lnTo>
                  <a:pt x="3993667" y="3234271"/>
                </a:lnTo>
                <a:lnTo>
                  <a:pt x="3985514" y="3186760"/>
                </a:lnTo>
                <a:lnTo>
                  <a:pt x="3974007" y="3139935"/>
                </a:lnTo>
                <a:lnTo>
                  <a:pt x="3959174" y="3093986"/>
                </a:lnTo>
                <a:lnTo>
                  <a:pt x="3941064" y="3049092"/>
                </a:lnTo>
                <a:lnTo>
                  <a:pt x="3919690" y="3005442"/>
                </a:lnTo>
                <a:lnTo>
                  <a:pt x="3895090" y="2963253"/>
                </a:lnTo>
                <a:lnTo>
                  <a:pt x="3867315" y="2922701"/>
                </a:lnTo>
                <a:lnTo>
                  <a:pt x="3842651" y="2891866"/>
                </a:lnTo>
                <a:lnTo>
                  <a:pt x="3842651" y="3344214"/>
                </a:lnTo>
                <a:lnTo>
                  <a:pt x="3838778" y="3391243"/>
                </a:lnTo>
                <a:lnTo>
                  <a:pt x="3830574" y="3437991"/>
                </a:lnTo>
                <a:lnTo>
                  <a:pt x="3591369" y="3198787"/>
                </a:lnTo>
                <a:lnTo>
                  <a:pt x="3565423" y="3181566"/>
                </a:lnTo>
                <a:lnTo>
                  <a:pt x="3535908" y="3175825"/>
                </a:lnTo>
                <a:lnTo>
                  <a:pt x="3506406" y="3181566"/>
                </a:lnTo>
                <a:lnTo>
                  <a:pt x="3480460" y="3198787"/>
                </a:lnTo>
                <a:lnTo>
                  <a:pt x="3199206" y="3480041"/>
                </a:lnTo>
                <a:lnTo>
                  <a:pt x="3181985" y="3505987"/>
                </a:lnTo>
                <a:lnTo>
                  <a:pt x="3176244" y="3535502"/>
                </a:lnTo>
                <a:lnTo>
                  <a:pt x="3181985" y="3565017"/>
                </a:lnTo>
                <a:lnTo>
                  <a:pt x="3199206" y="3590950"/>
                </a:lnTo>
                <a:lnTo>
                  <a:pt x="3438436" y="3830167"/>
                </a:lnTo>
                <a:lnTo>
                  <a:pt x="3391687" y="3838384"/>
                </a:lnTo>
                <a:lnTo>
                  <a:pt x="3344659" y="3842258"/>
                </a:lnTo>
                <a:lnTo>
                  <a:pt x="3297644" y="3841864"/>
                </a:lnTo>
                <a:lnTo>
                  <a:pt x="3250971" y="3837254"/>
                </a:lnTo>
                <a:lnTo>
                  <a:pt x="3204921" y="3828465"/>
                </a:lnTo>
                <a:lnTo>
                  <a:pt x="3159798" y="3815550"/>
                </a:lnTo>
                <a:lnTo>
                  <a:pt x="3115894" y="3798570"/>
                </a:lnTo>
                <a:lnTo>
                  <a:pt x="3073539" y="3777564"/>
                </a:lnTo>
                <a:lnTo>
                  <a:pt x="3033001" y="3752596"/>
                </a:lnTo>
                <a:lnTo>
                  <a:pt x="2994596" y="3723716"/>
                </a:lnTo>
                <a:lnTo>
                  <a:pt x="2958630" y="3690975"/>
                </a:lnTo>
                <a:lnTo>
                  <a:pt x="2925648" y="3654666"/>
                </a:lnTo>
                <a:lnTo>
                  <a:pt x="2896578" y="3615804"/>
                </a:lnTo>
                <a:lnTo>
                  <a:pt x="2871495" y="3574694"/>
                </a:lnTo>
                <a:lnTo>
                  <a:pt x="2850426" y="3531679"/>
                </a:lnTo>
                <a:lnTo>
                  <a:pt x="2833459" y="3487077"/>
                </a:lnTo>
                <a:lnTo>
                  <a:pt x="2820644" y="3441217"/>
                </a:lnTo>
                <a:lnTo>
                  <a:pt x="2812046" y="3394430"/>
                </a:lnTo>
                <a:lnTo>
                  <a:pt x="2807703" y="3347021"/>
                </a:lnTo>
                <a:lnTo>
                  <a:pt x="2807703" y="3299333"/>
                </a:lnTo>
                <a:lnTo>
                  <a:pt x="2812097" y="3251695"/>
                </a:lnTo>
                <a:lnTo>
                  <a:pt x="2820924" y="3204413"/>
                </a:lnTo>
                <a:lnTo>
                  <a:pt x="2834271" y="3157829"/>
                </a:lnTo>
                <a:lnTo>
                  <a:pt x="2852191" y="3112262"/>
                </a:lnTo>
                <a:lnTo>
                  <a:pt x="2860167" y="3083585"/>
                </a:lnTo>
                <a:lnTo>
                  <a:pt x="2859278" y="3054286"/>
                </a:lnTo>
                <a:lnTo>
                  <a:pt x="2849880" y="3026435"/>
                </a:lnTo>
                <a:lnTo>
                  <a:pt x="2832290" y="3002127"/>
                </a:lnTo>
                <a:lnTo>
                  <a:pt x="2230259" y="2400109"/>
                </a:lnTo>
                <a:lnTo>
                  <a:pt x="2145563" y="2315375"/>
                </a:lnTo>
                <a:lnTo>
                  <a:pt x="2256472" y="2204466"/>
                </a:lnTo>
                <a:lnTo>
                  <a:pt x="2315807" y="2145131"/>
                </a:lnTo>
                <a:lnTo>
                  <a:pt x="3002927" y="2832227"/>
                </a:lnTo>
                <a:lnTo>
                  <a:pt x="3027007" y="2849600"/>
                </a:lnTo>
                <a:lnTo>
                  <a:pt x="3054731" y="2858909"/>
                </a:lnTo>
                <a:lnTo>
                  <a:pt x="3083941" y="2859786"/>
                </a:lnTo>
                <a:lnTo>
                  <a:pt x="3112541" y="2851835"/>
                </a:lnTo>
                <a:lnTo>
                  <a:pt x="3158134" y="2833903"/>
                </a:lnTo>
                <a:lnTo>
                  <a:pt x="3204743" y="2820543"/>
                </a:lnTo>
                <a:lnTo>
                  <a:pt x="3252038" y="2811703"/>
                </a:lnTo>
                <a:lnTo>
                  <a:pt x="3299701" y="2807297"/>
                </a:lnTo>
                <a:lnTo>
                  <a:pt x="3347402" y="2807297"/>
                </a:lnTo>
                <a:lnTo>
                  <a:pt x="3394824" y="2811627"/>
                </a:lnTo>
                <a:lnTo>
                  <a:pt x="3441623" y="2820225"/>
                </a:lnTo>
                <a:lnTo>
                  <a:pt x="3487496" y="2833039"/>
                </a:lnTo>
                <a:lnTo>
                  <a:pt x="3532098" y="2850007"/>
                </a:lnTo>
                <a:lnTo>
                  <a:pt x="3575113" y="2871063"/>
                </a:lnTo>
                <a:lnTo>
                  <a:pt x="3616223" y="2896158"/>
                </a:lnTo>
                <a:lnTo>
                  <a:pt x="3655098" y="2925229"/>
                </a:lnTo>
                <a:lnTo>
                  <a:pt x="3691407" y="2958211"/>
                </a:lnTo>
                <a:lnTo>
                  <a:pt x="3724135" y="2994164"/>
                </a:lnTo>
                <a:lnTo>
                  <a:pt x="3753002" y="3032569"/>
                </a:lnTo>
                <a:lnTo>
                  <a:pt x="3777958" y="3073095"/>
                </a:lnTo>
                <a:lnTo>
                  <a:pt x="3798951" y="3115462"/>
                </a:lnTo>
                <a:lnTo>
                  <a:pt x="3815931" y="3159353"/>
                </a:lnTo>
                <a:lnTo>
                  <a:pt x="3828834" y="3204476"/>
                </a:lnTo>
                <a:lnTo>
                  <a:pt x="3837635" y="3250539"/>
                </a:lnTo>
                <a:lnTo>
                  <a:pt x="3842245" y="3297212"/>
                </a:lnTo>
                <a:lnTo>
                  <a:pt x="3842651" y="3344214"/>
                </a:lnTo>
                <a:lnTo>
                  <a:pt x="3842651" y="2891866"/>
                </a:lnTo>
                <a:lnTo>
                  <a:pt x="3802303" y="2847289"/>
                </a:lnTo>
                <a:lnTo>
                  <a:pt x="3766070" y="2813659"/>
                </a:lnTo>
                <a:lnTo>
                  <a:pt x="3727793" y="2783040"/>
                </a:lnTo>
                <a:lnTo>
                  <a:pt x="3687648" y="2755506"/>
                </a:lnTo>
                <a:lnTo>
                  <a:pt x="3645852" y="2731071"/>
                </a:lnTo>
                <a:lnTo>
                  <a:pt x="3602583" y="2709786"/>
                </a:lnTo>
                <a:lnTo>
                  <a:pt x="3558044" y="2691676"/>
                </a:lnTo>
                <a:lnTo>
                  <a:pt x="3512439" y="2676779"/>
                </a:lnTo>
                <a:lnTo>
                  <a:pt x="3465944" y="2665133"/>
                </a:lnTo>
                <a:lnTo>
                  <a:pt x="3418763" y="2656776"/>
                </a:lnTo>
                <a:lnTo>
                  <a:pt x="3371100" y="2651734"/>
                </a:lnTo>
                <a:lnTo>
                  <a:pt x="3323145" y="2650045"/>
                </a:lnTo>
                <a:lnTo>
                  <a:pt x="3275088" y="2651760"/>
                </a:lnTo>
                <a:lnTo>
                  <a:pt x="3227120" y="2656903"/>
                </a:lnTo>
                <a:lnTo>
                  <a:pt x="3179457" y="2665514"/>
                </a:lnTo>
                <a:lnTo>
                  <a:pt x="3132264" y="2677617"/>
                </a:lnTo>
                <a:lnTo>
                  <a:pt x="3085769" y="2693263"/>
                </a:lnTo>
                <a:lnTo>
                  <a:pt x="2426716" y="2034222"/>
                </a:lnTo>
                <a:lnTo>
                  <a:pt x="3403816" y="1057122"/>
                </a:lnTo>
                <a:lnTo>
                  <a:pt x="3596360" y="992949"/>
                </a:lnTo>
                <a:lnTo>
                  <a:pt x="3607727" y="988136"/>
                </a:lnTo>
                <a:lnTo>
                  <a:pt x="3985539" y="473900"/>
                </a:lnTo>
                <a:lnTo>
                  <a:pt x="3997452" y="448767"/>
                </a:lnTo>
                <a:lnTo>
                  <a:pt x="3999877" y="4218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31392" y="349631"/>
            <a:ext cx="15141575" cy="545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00" spc="-370" dirty="0">
                <a:latin typeface="Georgia"/>
                <a:cs typeface="Georgia"/>
              </a:rPr>
              <a:t>НА</a:t>
            </a:r>
            <a:r>
              <a:rPr sz="3400" spc="-320" dirty="0">
                <a:latin typeface="Georgia"/>
                <a:cs typeface="Georgia"/>
              </a:rPr>
              <a:t> </a:t>
            </a:r>
            <a:r>
              <a:rPr sz="3400" spc="-290" dirty="0">
                <a:latin typeface="Georgia"/>
                <a:cs typeface="Georgia"/>
              </a:rPr>
              <a:t>ОБСЛУГОВУВАННІ</a:t>
            </a:r>
            <a:r>
              <a:rPr sz="3400" spc="-320" dirty="0">
                <a:latin typeface="Georgia"/>
                <a:cs typeface="Georgia"/>
              </a:rPr>
              <a:t> </a:t>
            </a:r>
            <a:r>
              <a:rPr sz="3400" spc="-500" dirty="0">
                <a:latin typeface="Georgia"/>
                <a:cs typeface="Georgia"/>
              </a:rPr>
              <a:t>КП</a:t>
            </a:r>
            <a:r>
              <a:rPr sz="3400" spc="-320" dirty="0">
                <a:latin typeface="Georgia"/>
                <a:cs typeface="Georgia"/>
              </a:rPr>
              <a:t> </a:t>
            </a:r>
            <a:r>
              <a:rPr sz="3400" spc="-315" dirty="0">
                <a:latin typeface="Georgia"/>
                <a:cs typeface="Georgia"/>
              </a:rPr>
              <a:t>«КЕРУЮЧА </a:t>
            </a:r>
            <a:r>
              <a:rPr sz="3400" spc="-350" dirty="0">
                <a:latin typeface="Georgia"/>
                <a:cs typeface="Georgia"/>
              </a:rPr>
              <a:t>КОМПАНІЯ</a:t>
            </a:r>
            <a:r>
              <a:rPr sz="3400" spc="-320" dirty="0">
                <a:latin typeface="Georgia"/>
                <a:cs typeface="Georgia"/>
              </a:rPr>
              <a:t> </a:t>
            </a:r>
            <a:r>
              <a:rPr sz="3400" spc="-100" dirty="0">
                <a:latin typeface="Georgia"/>
                <a:cs typeface="Georgia"/>
              </a:rPr>
              <a:t>З</a:t>
            </a:r>
            <a:r>
              <a:rPr sz="3400" spc="-320" dirty="0">
                <a:latin typeface="Georgia"/>
                <a:cs typeface="Georgia"/>
              </a:rPr>
              <a:t> ОБСЛУГОВУВАННЯ</a:t>
            </a:r>
            <a:endParaRPr sz="34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58553" y="721106"/>
            <a:ext cx="15714344" cy="9169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5080" algn="r">
              <a:lnSpc>
                <a:spcPts val="3500"/>
              </a:lnSpc>
              <a:spcBef>
                <a:spcPts val="110"/>
              </a:spcBef>
            </a:pPr>
            <a:r>
              <a:rPr sz="3400" b="1" spc="-295" dirty="0">
                <a:solidFill>
                  <a:srgbClr val="FFFFFF"/>
                </a:solidFill>
                <a:latin typeface="Georgia"/>
                <a:cs typeface="Georgia"/>
              </a:rPr>
              <a:t>ЖИТЛОВОГО</a:t>
            </a:r>
            <a:r>
              <a:rPr sz="3400" b="1" spc="-3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400" b="1" spc="-235" dirty="0">
                <a:solidFill>
                  <a:srgbClr val="FFFFFF"/>
                </a:solidFill>
                <a:latin typeface="Georgia"/>
                <a:cs typeface="Georgia"/>
              </a:rPr>
              <a:t>ФОНДУ</a:t>
            </a:r>
            <a:r>
              <a:rPr sz="3400" b="1" spc="-3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400" b="1" spc="-270" dirty="0">
                <a:solidFill>
                  <a:srgbClr val="FFFFFF"/>
                </a:solidFill>
                <a:latin typeface="Georgia"/>
                <a:cs typeface="Georgia"/>
              </a:rPr>
              <a:t>ПОДІЛЬСЬКОГО</a:t>
            </a:r>
            <a:r>
              <a:rPr sz="3400" b="1" spc="-3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400" b="1" spc="-280" dirty="0">
                <a:solidFill>
                  <a:srgbClr val="FFFFFF"/>
                </a:solidFill>
                <a:latin typeface="Georgia"/>
                <a:cs typeface="Georgia"/>
              </a:rPr>
              <a:t>РАЙОНУ</a:t>
            </a:r>
            <a:r>
              <a:rPr sz="3400" b="1" spc="-3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400" b="1" spc="-505" dirty="0">
                <a:solidFill>
                  <a:srgbClr val="FFFFFF"/>
                </a:solidFill>
                <a:latin typeface="Georgia"/>
                <a:cs typeface="Georgia"/>
              </a:rPr>
              <a:t>М</a:t>
            </a:r>
            <a:r>
              <a:rPr sz="3400" spc="-505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r>
              <a:rPr sz="3400" spc="-4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-254" dirty="0">
                <a:solidFill>
                  <a:srgbClr val="FFFFFF"/>
                </a:solidFill>
                <a:latin typeface="Georgia"/>
                <a:cs typeface="Georgia"/>
              </a:rPr>
              <a:t>КИЄВА»</a:t>
            </a:r>
            <a:r>
              <a:rPr sz="3400" b="1" spc="-3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400" b="1" spc="-370" dirty="0">
                <a:solidFill>
                  <a:srgbClr val="FFFFFF"/>
                </a:solidFill>
                <a:latin typeface="Georgia"/>
                <a:cs typeface="Georgia"/>
              </a:rPr>
              <a:t>ПЕРЕБУВАЄ</a:t>
            </a:r>
            <a:r>
              <a:rPr sz="3400" b="1" spc="-3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400" spc="-720" dirty="0">
                <a:solidFill>
                  <a:srgbClr val="FFFFFF"/>
                </a:solidFill>
                <a:latin typeface="Trebuchet MS"/>
                <a:cs typeface="Trebuchet MS"/>
              </a:rPr>
              <a:t>730</a:t>
            </a:r>
            <a:endParaRPr sz="3400">
              <a:latin typeface="Trebuchet MS"/>
              <a:cs typeface="Trebuchet MS"/>
            </a:endParaRPr>
          </a:p>
          <a:p>
            <a:pPr marR="71120" algn="r">
              <a:lnSpc>
                <a:spcPts val="3500"/>
              </a:lnSpc>
            </a:pPr>
            <a:r>
              <a:rPr sz="3400" b="1" spc="-370" dirty="0">
                <a:solidFill>
                  <a:srgbClr val="FFFFFF"/>
                </a:solidFill>
                <a:latin typeface="Georgia"/>
                <a:cs typeface="Georgia"/>
              </a:rPr>
              <a:t>ЖИТЛОВИХ</a:t>
            </a:r>
            <a:r>
              <a:rPr sz="3400" b="1" spc="-3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400" b="1" spc="-370" dirty="0">
                <a:solidFill>
                  <a:srgbClr val="FFFFFF"/>
                </a:solidFill>
                <a:latin typeface="Georgia"/>
                <a:cs typeface="Georgia"/>
              </a:rPr>
              <a:t>БУДИНКІВ</a:t>
            </a:r>
            <a:r>
              <a:rPr sz="3400" spc="-37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3400" spc="-4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-370" dirty="0">
                <a:solidFill>
                  <a:srgbClr val="FFFFFF"/>
                </a:solidFill>
                <a:latin typeface="Georgia"/>
                <a:cs typeface="Georgia"/>
              </a:rPr>
              <a:t>ЯКІ</a:t>
            </a:r>
            <a:r>
              <a:rPr sz="3400" b="1" spc="-3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400" b="1" spc="-285" dirty="0">
                <a:solidFill>
                  <a:srgbClr val="FFFFFF"/>
                </a:solidFill>
                <a:latin typeface="Georgia"/>
                <a:cs typeface="Georgia"/>
              </a:rPr>
              <a:t>ОБСЛУГОВУЮТЬ</a:t>
            </a:r>
            <a:r>
              <a:rPr sz="3400" b="1" spc="-3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400" spc="-665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r>
              <a:rPr sz="3400" spc="-4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-370" dirty="0">
                <a:solidFill>
                  <a:srgbClr val="FFFFFF"/>
                </a:solidFill>
                <a:latin typeface="Georgia"/>
                <a:cs typeface="Georgia"/>
              </a:rPr>
              <a:t>ДІЛЬНИЦІ</a:t>
            </a:r>
            <a:r>
              <a:rPr sz="3400" spc="-370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sz="3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7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53046"/>
              <a:ext cx="18288000" cy="10034270"/>
            </a:xfrm>
            <a:custGeom>
              <a:avLst/>
              <a:gdLst/>
              <a:ahLst/>
              <a:cxnLst/>
              <a:rect l="l" t="t" r="r" b="b"/>
              <a:pathLst>
                <a:path w="18288000" h="10034270">
                  <a:moveTo>
                    <a:pt x="18288000" y="5198237"/>
                  </a:moveTo>
                  <a:lnTo>
                    <a:pt x="0" y="5198237"/>
                  </a:lnTo>
                  <a:lnTo>
                    <a:pt x="0" y="10033965"/>
                  </a:lnTo>
                  <a:lnTo>
                    <a:pt x="18288000" y="10033965"/>
                  </a:lnTo>
                  <a:lnTo>
                    <a:pt x="18288000" y="5198237"/>
                  </a:lnTo>
                  <a:close/>
                </a:path>
                <a:path w="18288000" h="10034270">
                  <a:moveTo>
                    <a:pt x="18288000" y="0"/>
                  </a:moveTo>
                  <a:lnTo>
                    <a:pt x="0" y="0"/>
                  </a:lnTo>
                  <a:lnTo>
                    <a:pt x="0" y="2649093"/>
                  </a:lnTo>
                  <a:lnTo>
                    <a:pt x="18288000" y="2649093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3F3C2E">
                <a:alpha val="43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902133"/>
              <a:ext cx="18288000" cy="2549525"/>
            </a:xfrm>
            <a:custGeom>
              <a:avLst/>
              <a:gdLst/>
              <a:ahLst/>
              <a:cxnLst/>
              <a:rect l="l" t="t" r="r" b="b"/>
              <a:pathLst>
                <a:path w="18288000" h="2549525">
                  <a:moveTo>
                    <a:pt x="0" y="0"/>
                  </a:moveTo>
                  <a:lnTo>
                    <a:pt x="18287998" y="0"/>
                  </a:lnTo>
                  <a:lnTo>
                    <a:pt x="18287998" y="2549147"/>
                  </a:lnTo>
                  <a:lnTo>
                    <a:pt x="0" y="2549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65458" y="6093297"/>
            <a:ext cx="15437485" cy="2402840"/>
          </a:xfrm>
          <a:prstGeom prst="rect">
            <a:avLst/>
          </a:prstGeom>
          <a:solidFill>
            <a:srgbClr val="A08B7E"/>
          </a:solidFill>
        </p:spPr>
        <p:txBody>
          <a:bodyPr vert="horz" wrap="square" lIns="0" tIns="2959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330"/>
              </a:spcBef>
            </a:pPr>
            <a:endParaRPr sz="2300">
              <a:latin typeface="Times New Roman"/>
              <a:cs typeface="Times New Roman"/>
            </a:endParaRPr>
          </a:p>
          <a:p>
            <a:pPr marL="1490345" marR="1677035" algn="ctr">
              <a:lnSpc>
                <a:spcPct val="111400"/>
              </a:lnSpc>
              <a:tabLst>
                <a:tab pos="2458085" algn="l"/>
                <a:tab pos="3025140" algn="l"/>
                <a:tab pos="3530600" algn="l"/>
                <a:tab pos="4054475" algn="l"/>
                <a:tab pos="5490845" algn="l"/>
                <a:tab pos="7467600" algn="l"/>
                <a:tab pos="7538720" algn="l"/>
                <a:tab pos="9300845" algn="l"/>
                <a:tab pos="9893935" algn="l"/>
                <a:tab pos="10495280" algn="l"/>
                <a:tab pos="11300460" algn="l"/>
              </a:tabLst>
            </a:pPr>
            <a:r>
              <a:rPr sz="2300" b="1" spc="-10" dirty="0">
                <a:solidFill>
                  <a:srgbClr val="FFFFFF"/>
                </a:solidFill>
                <a:latin typeface="Georgia"/>
                <a:cs typeface="Georgia"/>
              </a:rPr>
              <a:t>СКЛАДЕНО</a:t>
            </a:r>
            <a:r>
              <a:rPr sz="2300" b="1" dirty="0">
                <a:solidFill>
                  <a:srgbClr val="FFFFFF"/>
                </a:solidFill>
                <a:latin typeface="Georgia"/>
                <a:cs typeface="Georgia"/>
              </a:rPr>
              <a:t>	</a:t>
            </a:r>
            <a:r>
              <a:rPr sz="2300" b="1" spc="-25" dirty="0">
                <a:solidFill>
                  <a:srgbClr val="FFFFFF"/>
                </a:solidFill>
                <a:latin typeface="Tahoma"/>
                <a:cs typeface="Tahoma"/>
              </a:rPr>
              <a:t>63</a:t>
            </a:r>
            <a:r>
              <a:rPr sz="23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300" b="1" spc="50" dirty="0">
                <a:solidFill>
                  <a:srgbClr val="FFFFFF"/>
                </a:solidFill>
                <a:latin typeface="Georgia"/>
                <a:cs typeface="Georgia"/>
              </a:rPr>
              <a:t>АДМІНІСТРАТИВНІ</a:t>
            </a:r>
            <a:r>
              <a:rPr sz="2300" b="1" dirty="0">
                <a:solidFill>
                  <a:srgbClr val="FFFFFF"/>
                </a:solidFill>
                <a:latin typeface="Georgia"/>
                <a:cs typeface="Georgia"/>
              </a:rPr>
              <a:t>		</a:t>
            </a:r>
            <a:r>
              <a:rPr sz="2300" b="1" spc="50" dirty="0">
                <a:solidFill>
                  <a:srgbClr val="FFFFFF"/>
                </a:solidFill>
                <a:latin typeface="Georgia"/>
                <a:cs typeface="Georgia"/>
              </a:rPr>
              <a:t>ПРОТОКОЛИ</a:t>
            </a:r>
            <a:r>
              <a:rPr sz="2300" b="1" dirty="0">
                <a:solidFill>
                  <a:srgbClr val="FFFFFF"/>
                </a:solidFill>
                <a:latin typeface="Georgia"/>
                <a:cs typeface="Georgia"/>
              </a:rPr>
              <a:t>	</a:t>
            </a:r>
            <a:r>
              <a:rPr sz="2300" b="1" spc="-25" dirty="0">
                <a:solidFill>
                  <a:srgbClr val="FFFFFF"/>
                </a:solidFill>
                <a:latin typeface="Georgia"/>
                <a:cs typeface="Georgia"/>
              </a:rPr>
              <a:t>НА</a:t>
            </a:r>
            <a:r>
              <a:rPr sz="2300" b="1" dirty="0">
                <a:solidFill>
                  <a:srgbClr val="FFFFFF"/>
                </a:solidFill>
                <a:latin typeface="Georgia"/>
                <a:cs typeface="Georgia"/>
              </a:rPr>
              <a:t>	</a:t>
            </a:r>
            <a:r>
              <a:rPr sz="2300" b="1" spc="50" dirty="0">
                <a:solidFill>
                  <a:srgbClr val="FFFFFF"/>
                </a:solidFill>
                <a:latin typeface="Georgia"/>
                <a:cs typeface="Georgia"/>
              </a:rPr>
              <a:t>ВІДПОВІДАЛЬНИХ </a:t>
            </a:r>
            <a:r>
              <a:rPr sz="2300" b="1" spc="-20" dirty="0">
                <a:solidFill>
                  <a:srgbClr val="FFFFFF"/>
                </a:solidFill>
                <a:latin typeface="Georgia"/>
                <a:cs typeface="Georgia"/>
              </a:rPr>
              <a:t>ОСІБ</a:t>
            </a:r>
            <a:r>
              <a:rPr sz="2300" b="1" dirty="0">
                <a:solidFill>
                  <a:srgbClr val="FFFFFF"/>
                </a:solidFill>
                <a:latin typeface="Georgia"/>
                <a:cs typeface="Georgia"/>
              </a:rPr>
              <a:t>	</a:t>
            </a:r>
            <a:r>
              <a:rPr sz="2300" b="1" spc="-25" dirty="0">
                <a:solidFill>
                  <a:srgbClr val="FFFFFF"/>
                </a:solidFill>
                <a:latin typeface="Georgia"/>
                <a:cs typeface="Georgia"/>
              </a:rPr>
              <a:t>ЗА</a:t>
            </a:r>
            <a:r>
              <a:rPr sz="2300" b="1" dirty="0">
                <a:solidFill>
                  <a:srgbClr val="FFFFFF"/>
                </a:solidFill>
                <a:latin typeface="Georgia"/>
                <a:cs typeface="Georgia"/>
              </a:rPr>
              <a:t>	</a:t>
            </a:r>
            <a:r>
              <a:rPr sz="2300" b="1" spc="-10" dirty="0">
                <a:solidFill>
                  <a:srgbClr val="FFFFFF"/>
                </a:solidFill>
                <a:latin typeface="Georgia"/>
                <a:cs typeface="Georgia"/>
              </a:rPr>
              <a:t>САМОВІЛЬНЕ</a:t>
            </a:r>
            <a:r>
              <a:rPr sz="2300" b="1" dirty="0">
                <a:solidFill>
                  <a:srgbClr val="FFFFFF"/>
                </a:solidFill>
                <a:latin typeface="Georgia"/>
                <a:cs typeface="Georgia"/>
              </a:rPr>
              <a:t>	</a:t>
            </a:r>
            <a:r>
              <a:rPr sz="2300" b="1" spc="-10" dirty="0">
                <a:solidFill>
                  <a:srgbClr val="FFFFFF"/>
                </a:solidFill>
                <a:latin typeface="Georgia"/>
                <a:cs typeface="Georgia"/>
              </a:rPr>
              <a:t>ЗАЙНЯТТЯ</a:t>
            </a:r>
            <a:r>
              <a:rPr sz="2300" b="1" dirty="0">
                <a:solidFill>
                  <a:srgbClr val="FFFFFF"/>
                </a:solidFill>
                <a:latin typeface="Georgia"/>
                <a:cs typeface="Georgia"/>
              </a:rPr>
              <a:t>	</a:t>
            </a:r>
            <a:r>
              <a:rPr sz="2300" b="1" spc="-10" dirty="0">
                <a:solidFill>
                  <a:srgbClr val="FFFFFF"/>
                </a:solidFill>
                <a:latin typeface="Georgia"/>
                <a:cs typeface="Georgia"/>
              </a:rPr>
              <a:t>ЧАСТИНИ</a:t>
            </a:r>
            <a:r>
              <a:rPr sz="2300" b="1" dirty="0">
                <a:solidFill>
                  <a:srgbClr val="FFFFFF"/>
                </a:solidFill>
                <a:latin typeface="Georgia"/>
                <a:cs typeface="Georgia"/>
              </a:rPr>
              <a:t>	</a:t>
            </a:r>
            <a:r>
              <a:rPr sz="2300" b="1" spc="40" dirty="0">
                <a:solidFill>
                  <a:srgbClr val="FFFFFF"/>
                </a:solidFill>
                <a:latin typeface="Georgia"/>
                <a:cs typeface="Georgia"/>
              </a:rPr>
              <a:t>ТЕРИТОРІЇ</a:t>
            </a:r>
            <a:r>
              <a:rPr sz="2300" b="1" dirty="0">
                <a:solidFill>
                  <a:srgbClr val="FFFFFF"/>
                </a:solidFill>
                <a:latin typeface="Georgia"/>
                <a:cs typeface="Georgia"/>
              </a:rPr>
              <a:t>	</a:t>
            </a:r>
            <a:r>
              <a:rPr sz="2300" b="1" spc="50" dirty="0">
                <a:solidFill>
                  <a:srgbClr val="FFFFFF"/>
                </a:solidFill>
                <a:latin typeface="Georgia"/>
                <a:cs typeface="Georgia"/>
              </a:rPr>
              <a:t>ОБ</a:t>
            </a:r>
            <a:r>
              <a:rPr sz="2300" b="1" spc="50" dirty="0">
                <a:solidFill>
                  <a:srgbClr val="FFFFFF"/>
                </a:solidFill>
                <a:latin typeface="Tahoma"/>
                <a:cs typeface="Tahoma"/>
              </a:rPr>
              <a:t>’</a:t>
            </a:r>
            <a:r>
              <a:rPr sz="2300" b="1" spc="-4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b="1" spc="-20" dirty="0">
                <a:solidFill>
                  <a:srgbClr val="FFFFFF"/>
                </a:solidFill>
                <a:latin typeface="Georgia"/>
                <a:cs typeface="Georgia"/>
              </a:rPr>
              <a:t>ЄКТА</a:t>
            </a:r>
            <a:endParaRPr sz="2300">
              <a:latin typeface="Georgia"/>
              <a:cs typeface="Georgia"/>
            </a:endParaRPr>
          </a:p>
          <a:p>
            <a:pPr marR="290195" algn="ctr">
              <a:lnSpc>
                <a:spcPct val="100000"/>
              </a:lnSpc>
              <a:spcBef>
                <a:spcPts val="315"/>
              </a:spcBef>
            </a:pPr>
            <a:r>
              <a:rPr sz="2300" b="1" spc="65" dirty="0">
                <a:solidFill>
                  <a:srgbClr val="FFFFFF"/>
                </a:solidFill>
                <a:latin typeface="Georgia"/>
                <a:cs typeface="Georgia"/>
              </a:rPr>
              <a:t>БЛАГОУСТРОЮ</a:t>
            </a:r>
            <a:r>
              <a:rPr sz="2300" b="1" spc="6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23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48180" y="641910"/>
            <a:ext cx="1752599" cy="225742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62860" y="3346513"/>
            <a:ext cx="16562069" cy="1629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6415" marR="433705" algn="ctr">
              <a:lnSpc>
                <a:spcPct val="110800"/>
              </a:lnSpc>
              <a:spcBef>
                <a:spcPts val="95"/>
              </a:spcBef>
            </a:pP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ПРАЦІВНИКАМИ</a:t>
            </a:r>
            <a:r>
              <a:rPr sz="1900" b="1" spc="48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spc="70" dirty="0">
                <a:solidFill>
                  <a:srgbClr val="FFFFFF"/>
                </a:solidFill>
                <a:latin typeface="Georgia"/>
                <a:cs typeface="Georgia"/>
              </a:rPr>
              <a:t>ВІДДІЛУ</a:t>
            </a:r>
            <a:r>
              <a:rPr sz="1900" b="1" spc="48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КОНТРОЛЮ</a:t>
            </a:r>
            <a:r>
              <a:rPr sz="1900" b="1" spc="49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ЗА</a:t>
            </a:r>
            <a:r>
              <a:rPr sz="1900" b="1" spc="48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spc="60" dirty="0">
                <a:solidFill>
                  <a:srgbClr val="FFFFFF"/>
                </a:solidFill>
                <a:latin typeface="Georgia"/>
                <a:cs typeface="Georgia"/>
              </a:rPr>
              <a:t>БЛАГОУСТРОЄМ</a:t>
            </a:r>
            <a:r>
              <a:rPr sz="1900" b="1" spc="49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НАДАНО</a:t>
            </a:r>
            <a:r>
              <a:rPr sz="1900" b="1" spc="48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spc="200" dirty="0">
                <a:solidFill>
                  <a:srgbClr val="FFFFFF"/>
                </a:solidFill>
                <a:latin typeface="Tahoma"/>
                <a:cs typeface="Tahoma"/>
              </a:rPr>
              <a:t>700</a:t>
            </a:r>
            <a:r>
              <a:rPr sz="1900" b="1" spc="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ПРИПИСІВ</a:t>
            </a:r>
            <a:r>
              <a:rPr sz="1900" b="1" spc="48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ІЗ</a:t>
            </a:r>
            <a:r>
              <a:rPr sz="1900" b="1" spc="49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spc="45" dirty="0">
                <a:solidFill>
                  <a:srgbClr val="FFFFFF"/>
                </a:solidFill>
                <a:latin typeface="Georgia"/>
                <a:cs typeface="Georgia"/>
              </a:rPr>
              <a:t>ВИМОГОЮ</a:t>
            </a:r>
            <a:r>
              <a:rPr sz="1900" b="1" spc="48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Georgia"/>
                <a:cs typeface="Georgia"/>
              </a:rPr>
              <a:t>УСУНУТИ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НЕДОЛІКИ</a:t>
            </a:r>
            <a:r>
              <a:rPr sz="1900" b="1" spc="4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З</a:t>
            </a:r>
            <a:r>
              <a:rPr sz="1900" b="1" spc="4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spc="55" dirty="0">
                <a:solidFill>
                  <a:srgbClr val="FFFFFF"/>
                </a:solidFill>
                <a:latin typeface="Georgia"/>
                <a:cs typeface="Georgia"/>
              </a:rPr>
              <a:t>БЛАГОУСТРОЮ</a:t>
            </a:r>
            <a:r>
              <a:rPr sz="1900" b="1" spc="5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00" b="1" spc="3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ВИЯВЛЕНІ</a:t>
            </a:r>
            <a:r>
              <a:rPr sz="1900" b="1" spc="4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ПРИ</a:t>
            </a:r>
            <a:r>
              <a:rPr sz="1900" b="1" spc="4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ОБСТЕЖЕННІ</a:t>
            </a:r>
            <a:r>
              <a:rPr sz="1900" b="1" spc="4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ТЕРИТОРІЇ</a:t>
            </a:r>
            <a:r>
              <a:rPr sz="1900" b="1" spc="4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РАЙОНУ</a:t>
            </a:r>
            <a:r>
              <a:rPr sz="1900" b="1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00" b="1" spc="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ТА</a:t>
            </a:r>
            <a:r>
              <a:rPr sz="1900" b="1" spc="4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СКЛАДЕНО</a:t>
            </a:r>
            <a:r>
              <a:rPr sz="1900" b="1" spc="4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190</a:t>
            </a:r>
            <a:endParaRPr sz="1900">
              <a:latin typeface="Tahoma"/>
              <a:cs typeface="Tahoma"/>
            </a:endParaRPr>
          </a:p>
          <a:p>
            <a:pPr marL="12065" marR="5080" indent="-635" algn="ctr">
              <a:lnSpc>
                <a:spcPts val="2530"/>
              </a:lnSpc>
              <a:spcBef>
                <a:spcPts val="90"/>
              </a:spcBef>
            </a:pP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АДМІНІСТРАТИВНИХ</a:t>
            </a:r>
            <a:r>
              <a:rPr sz="1900" b="1" spc="49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spc="55" dirty="0">
                <a:solidFill>
                  <a:srgbClr val="FFFFFF"/>
                </a:solidFill>
                <a:latin typeface="Georgia"/>
                <a:cs typeface="Georgia"/>
              </a:rPr>
              <a:t>ПРОТОКОЛІВ</a:t>
            </a:r>
            <a:r>
              <a:rPr sz="1900" b="1" spc="5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00" b="1" spc="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ПРОВЕДЕНО</a:t>
            </a:r>
            <a:r>
              <a:rPr sz="1900" b="1" spc="5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00" b="1" spc="45" dirty="0">
                <a:solidFill>
                  <a:srgbClr val="FFFFFF"/>
                </a:solidFill>
                <a:latin typeface="Georgia"/>
                <a:cs typeface="Georgia"/>
              </a:rPr>
              <a:t>ОРГАНІЗАЦІЙНІ</a:t>
            </a:r>
            <a:r>
              <a:rPr sz="1900" b="1" spc="49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spc="55" dirty="0">
                <a:solidFill>
                  <a:srgbClr val="FFFFFF"/>
                </a:solidFill>
                <a:latin typeface="Georgia"/>
                <a:cs typeface="Georgia"/>
              </a:rPr>
              <a:t>ЗАХОДИ</a:t>
            </a:r>
            <a:r>
              <a:rPr sz="1900" b="1" spc="5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ЩОДО</a:t>
            </a:r>
            <a:r>
              <a:rPr sz="1900" b="1" spc="5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00" b="1" spc="-10" dirty="0">
                <a:solidFill>
                  <a:srgbClr val="FFFFFF"/>
                </a:solidFill>
                <a:latin typeface="Georgia"/>
                <a:cs typeface="Georgia"/>
              </a:rPr>
              <a:t>ПРИВЕДЕННЯ</a:t>
            </a:r>
            <a:r>
              <a:rPr sz="1900" b="1" spc="49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spc="50" dirty="0">
                <a:solidFill>
                  <a:srgbClr val="FFFFFF"/>
                </a:solidFill>
                <a:latin typeface="Georgia"/>
                <a:cs typeface="Georgia"/>
              </a:rPr>
              <a:t>ДО</a:t>
            </a:r>
            <a:r>
              <a:rPr sz="1900" b="1" spc="5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00" b="1" spc="-10" dirty="0">
                <a:solidFill>
                  <a:srgbClr val="FFFFFF"/>
                </a:solidFill>
                <a:latin typeface="Georgia"/>
                <a:cs typeface="Georgia"/>
              </a:rPr>
              <a:t>НАЛЕЖНОГО </a:t>
            </a:r>
            <a:r>
              <a:rPr sz="1900" b="1" spc="45" dirty="0">
                <a:solidFill>
                  <a:srgbClr val="FFFFFF"/>
                </a:solidFill>
                <a:latin typeface="Georgia"/>
                <a:cs typeface="Georgia"/>
              </a:rPr>
              <a:t>САНІТАРНОГО</a:t>
            </a:r>
            <a:r>
              <a:rPr sz="1900" b="1" spc="4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СТАНУ</a:t>
            </a:r>
            <a:r>
              <a:rPr sz="1900" b="1" spc="4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ЗАСМІЧЕНИХ</a:t>
            </a:r>
            <a:r>
              <a:rPr sz="1900" b="1" spc="4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ТЕРИТОРІЙ</a:t>
            </a:r>
            <a:r>
              <a:rPr sz="1900" b="1" spc="4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ТА</a:t>
            </a:r>
            <a:r>
              <a:rPr sz="1900" b="1" spc="4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spc="55" dirty="0">
                <a:solidFill>
                  <a:srgbClr val="FFFFFF"/>
                </a:solidFill>
                <a:latin typeface="Georgia"/>
                <a:cs typeface="Georgia"/>
              </a:rPr>
              <a:t>ЛІКВІДАЦІЇ</a:t>
            </a:r>
            <a:r>
              <a:rPr sz="1900" b="1" spc="4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НАВАЛІВ</a:t>
            </a:r>
            <a:r>
              <a:rPr sz="1900" b="1" spc="4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spc="60" dirty="0">
                <a:solidFill>
                  <a:srgbClr val="FFFFFF"/>
                </a:solidFill>
                <a:latin typeface="Georgia"/>
                <a:cs typeface="Georgia"/>
              </a:rPr>
              <a:t>ПОБУТОВОГО</a:t>
            </a:r>
            <a:r>
              <a:rPr sz="1900" b="1" spc="4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СМІТТЯ</a:t>
            </a:r>
            <a:r>
              <a:rPr sz="1900" b="1" spc="4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В</a:t>
            </a:r>
            <a:r>
              <a:rPr sz="1900" b="1" spc="4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900" b="1" spc="40" dirty="0">
                <a:solidFill>
                  <a:srgbClr val="FFFFFF"/>
                </a:solidFill>
                <a:latin typeface="Georgia"/>
                <a:cs typeface="Georgia"/>
              </a:rPr>
              <a:t>ПОДІЛЬСЬКОМУ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РАЙОНІ</a:t>
            </a:r>
            <a:r>
              <a:rPr sz="1900" b="1" spc="50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00" b="1" dirty="0">
                <a:solidFill>
                  <a:srgbClr val="FFFFFF"/>
                </a:solidFill>
                <a:latin typeface="Georgia"/>
                <a:cs typeface="Georgia"/>
              </a:rPr>
              <a:t>МІСТА</a:t>
            </a:r>
            <a:r>
              <a:rPr sz="1900" b="1" spc="50" dirty="0">
                <a:solidFill>
                  <a:srgbClr val="FFFFFF"/>
                </a:solidFill>
                <a:latin typeface="Georgia"/>
                <a:cs typeface="Georgia"/>
              </a:rPr>
              <a:t>  </a:t>
            </a:r>
            <a:r>
              <a:rPr sz="1900" b="1" spc="-10" dirty="0">
                <a:solidFill>
                  <a:srgbClr val="FFFFFF"/>
                </a:solidFill>
                <a:latin typeface="Georgia"/>
                <a:cs typeface="Georgia"/>
              </a:rPr>
              <a:t>КИЄВА</a:t>
            </a:r>
            <a:r>
              <a:rPr sz="1900" b="1" spc="-1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47145" y="4513412"/>
            <a:ext cx="12925425" cy="18313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25145" marR="5080" indent="-513080" algn="r">
              <a:lnSpc>
                <a:spcPct val="114500"/>
              </a:lnSpc>
              <a:spcBef>
                <a:spcPts val="90"/>
              </a:spcBef>
              <a:tabLst>
                <a:tab pos="3364229" algn="l"/>
                <a:tab pos="4260850" algn="l"/>
                <a:tab pos="8119109" algn="l"/>
                <a:tab pos="8338820" algn="l"/>
                <a:tab pos="12151995" algn="l"/>
              </a:tabLst>
            </a:pPr>
            <a:r>
              <a:rPr sz="3450" spc="800" dirty="0">
                <a:latin typeface="Calibri"/>
                <a:cs typeface="Calibri"/>
              </a:rPr>
              <a:t>ШЛЯХОВО-</a:t>
            </a:r>
            <a:r>
              <a:rPr sz="3450" spc="-355" dirty="0">
                <a:latin typeface="Calibri"/>
                <a:cs typeface="Calibri"/>
              </a:rPr>
              <a:t> </a:t>
            </a:r>
            <a:r>
              <a:rPr sz="3450" spc="915" dirty="0">
                <a:latin typeface="Calibri"/>
                <a:cs typeface="Calibri"/>
              </a:rPr>
              <a:t>ЕКСПЛУАТАЦІЙНЕ</a:t>
            </a:r>
            <a:r>
              <a:rPr sz="3450" dirty="0">
                <a:latin typeface="Calibri"/>
                <a:cs typeface="Calibri"/>
              </a:rPr>
              <a:t>		</a:t>
            </a:r>
            <a:r>
              <a:rPr sz="3450" spc="869" dirty="0">
                <a:latin typeface="Calibri"/>
                <a:cs typeface="Calibri"/>
              </a:rPr>
              <a:t>УПРАВЛІННЯ</a:t>
            </a:r>
            <a:r>
              <a:rPr sz="3450" dirty="0">
                <a:latin typeface="Calibri"/>
                <a:cs typeface="Calibri"/>
              </a:rPr>
              <a:t>	</a:t>
            </a:r>
            <a:r>
              <a:rPr sz="3450" spc="695" dirty="0">
                <a:latin typeface="Calibri"/>
                <a:cs typeface="Calibri"/>
              </a:rPr>
              <a:t>ПО </a:t>
            </a:r>
            <a:r>
              <a:rPr sz="3450" spc="830" dirty="0">
                <a:latin typeface="Calibri"/>
                <a:cs typeface="Calibri"/>
              </a:rPr>
              <a:t>РЕМОНТУ</a:t>
            </a:r>
            <a:r>
              <a:rPr sz="3450" dirty="0">
                <a:latin typeface="Calibri"/>
                <a:cs typeface="Calibri"/>
              </a:rPr>
              <a:t>	</a:t>
            </a:r>
            <a:r>
              <a:rPr sz="3450" spc="715" dirty="0">
                <a:latin typeface="Calibri"/>
                <a:cs typeface="Calibri"/>
              </a:rPr>
              <a:t>ТА</a:t>
            </a:r>
            <a:r>
              <a:rPr sz="3450" dirty="0">
                <a:latin typeface="Calibri"/>
                <a:cs typeface="Calibri"/>
              </a:rPr>
              <a:t>	</a:t>
            </a:r>
            <a:r>
              <a:rPr sz="3450" spc="905" dirty="0">
                <a:latin typeface="Calibri"/>
                <a:cs typeface="Calibri"/>
              </a:rPr>
              <a:t>УТРИМАННЮ</a:t>
            </a:r>
            <a:r>
              <a:rPr sz="3450" dirty="0">
                <a:latin typeface="Calibri"/>
                <a:cs typeface="Calibri"/>
              </a:rPr>
              <a:t>	</a:t>
            </a:r>
            <a:r>
              <a:rPr sz="3450" spc="825" dirty="0">
                <a:latin typeface="Calibri"/>
                <a:cs typeface="Calibri"/>
              </a:rPr>
              <a:t>АВТОМОБІЛЬНИХ</a:t>
            </a:r>
            <a:endParaRPr sz="345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600"/>
              </a:spcBef>
              <a:tabLst>
                <a:tab pos="2422525" algn="l"/>
                <a:tab pos="3319145" algn="l"/>
                <a:tab pos="5710555" algn="l"/>
                <a:tab pos="6680200" algn="l"/>
              </a:tabLst>
            </a:pPr>
            <a:r>
              <a:rPr sz="3450" spc="860" dirty="0">
                <a:latin typeface="Calibri"/>
                <a:cs typeface="Calibri"/>
              </a:rPr>
              <a:t>ШЛЯХІВ</a:t>
            </a:r>
            <a:r>
              <a:rPr sz="3450" dirty="0">
                <a:latin typeface="Calibri"/>
                <a:cs typeface="Calibri"/>
              </a:rPr>
              <a:t>	</a:t>
            </a:r>
            <a:r>
              <a:rPr sz="3450" spc="715" dirty="0">
                <a:latin typeface="Calibri"/>
                <a:cs typeface="Calibri"/>
              </a:rPr>
              <a:t>ТА</a:t>
            </a:r>
            <a:r>
              <a:rPr sz="3450" dirty="0">
                <a:latin typeface="Calibri"/>
                <a:cs typeface="Calibri"/>
              </a:rPr>
              <a:t>	</a:t>
            </a:r>
            <a:r>
              <a:rPr sz="3450" spc="765" dirty="0">
                <a:latin typeface="Calibri"/>
                <a:cs typeface="Calibri"/>
              </a:rPr>
              <a:t>СПОРУД</a:t>
            </a:r>
            <a:r>
              <a:rPr sz="3450" dirty="0">
                <a:latin typeface="Calibri"/>
                <a:cs typeface="Calibri"/>
              </a:rPr>
              <a:t>	</a:t>
            </a:r>
            <a:r>
              <a:rPr sz="3450" spc="780" dirty="0">
                <a:latin typeface="Calibri"/>
                <a:cs typeface="Calibri"/>
              </a:rPr>
              <a:t>НА</a:t>
            </a:r>
            <a:r>
              <a:rPr sz="3450" dirty="0">
                <a:latin typeface="Calibri"/>
                <a:cs typeface="Calibri"/>
              </a:rPr>
              <a:t>	</a:t>
            </a:r>
            <a:r>
              <a:rPr sz="3450" spc="885" dirty="0">
                <a:latin typeface="Calibri"/>
                <a:cs typeface="Calibri"/>
              </a:rPr>
              <a:t>НИХ</a:t>
            </a:r>
            <a:endParaRPr sz="3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5534" y="0"/>
            <a:ext cx="4293072" cy="605029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75534" y="0"/>
            <a:ext cx="18013045" cy="10287000"/>
            <a:chOff x="275534" y="0"/>
            <a:chExt cx="18013045" cy="10287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50926" y="4229576"/>
              <a:ext cx="4293072" cy="60574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5534" y="6320938"/>
              <a:ext cx="4575392" cy="396606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78581" y="0"/>
              <a:ext cx="4698344" cy="447966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143999" y="0"/>
              <a:ext cx="9144000" cy="10287000"/>
            </a:xfrm>
            <a:custGeom>
              <a:avLst/>
              <a:gdLst/>
              <a:ahLst/>
              <a:cxnLst/>
              <a:rect l="l" t="t" r="r" b="b"/>
              <a:pathLst>
                <a:path w="9144000" h="10287000">
                  <a:moveTo>
                    <a:pt x="914399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10286999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486899" y="452537"/>
              <a:ext cx="8521700" cy="9487535"/>
            </a:xfrm>
            <a:custGeom>
              <a:avLst/>
              <a:gdLst/>
              <a:ahLst/>
              <a:cxnLst/>
              <a:rect l="l" t="t" r="r" b="b"/>
              <a:pathLst>
                <a:path w="8521700" h="9487535">
                  <a:moveTo>
                    <a:pt x="8521687" y="9487035"/>
                  </a:moveTo>
                  <a:lnTo>
                    <a:pt x="0" y="9487035"/>
                  </a:lnTo>
                  <a:lnTo>
                    <a:pt x="0" y="0"/>
                  </a:lnTo>
                  <a:lnTo>
                    <a:pt x="8521687" y="0"/>
                  </a:lnTo>
                  <a:lnTo>
                    <a:pt x="8521687" y="94870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77849" y="6479321"/>
              <a:ext cx="99983" cy="999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77849" y="7270101"/>
              <a:ext cx="99983" cy="9998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77849" y="7797288"/>
              <a:ext cx="99983" cy="9998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77849" y="8324474"/>
              <a:ext cx="99983" cy="9998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77849" y="8851662"/>
              <a:ext cx="99983" cy="9998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77849" y="9378849"/>
              <a:ext cx="99983" cy="9998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0165181" y="808451"/>
            <a:ext cx="7096125" cy="878268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96900" indent="69215">
              <a:lnSpc>
                <a:spcPts val="2080"/>
              </a:lnSpc>
              <a:spcBef>
                <a:spcPts val="545"/>
              </a:spcBef>
              <a:tabLst>
                <a:tab pos="1754505" algn="l"/>
              </a:tabLst>
            </a:pPr>
            <a:r>
              <a:rPr sz="2100" spc="235" dirty="0">
                <a:latin typeface="Calibri"/>
                <a:cs typeface="Calibri"/>
              </a:rPr>
              <a:t>Виконання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225" dirty="0">
                <a:latin typeface="Calibri"/>
                <a:cs typeface="Calibri"/>
              </a:rPr>
              <a:t>виробничої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215" dirty="0">
                <a:latin typeface="Calibri"/>
                <a:cs typeface="Calibri"/>
              </a:rPr>
              <a:t>програми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60" dirty="0">
                <a:latin typeface="Calibri"/>
                <a:cs typeface="Calibri"/>
              </a:rPr>
              <a:t>за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14" dirty="0">
                <a:latin typeface="Calibri"/>
                <a:cs typeface="Calibri"/>
              </a:rPr>
              <a:t>2023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229" dirty="0">
                <a:latin typeface="Calibri"/>
                <a:cs typeface="Calibri"/>
              </a:rPr>
              <a:t>рік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200" dirty="0">
                <a:latin typeface="Calibri"/>
                <a:cs typeface="Calibri"/>
              </a:rPr>
              <a:t>в </a:t>
            </a:r>
            <a:r>
              <a:rPr sz="2100" spc="195" dirty="0">
                <a:latin typeface="Calibri"/>
                <a:cs typeface="Calibri"/>
              </a:rPr>
              <a:t>сумі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114" dirty="0">
                <a:latin typeface="Calibri"/>
                <a:cs typeface="Calibri"/>
              </a:rPr>
              <a:t>188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80" dirty="0">
                <a:latin typeface="Calibri"/>
                <a:cs typeface="Calibri"/>
              </a:rPr>
              <a:t>812, </a:t>
            </a:r>
            <a:r>
              <a:rPr sz="2100" spc="114" dirty="0">
                <a:latin typeface="Calibri"/>
                <a:cs typeface="Calibri"/>
              </a:rPr>
              <a:t>6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200" dirty="0">
                <a:latin typeface="Calibri"/>
                <a:cs typeface="Calibri"/>
              </a:rPr>
              <a:t>тис.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70" dirty="0">
                <a:latin typeface="Calibri"/>
                <a:cs typeface="Calibri"/>
              </a:rPr>
              <a:t>грн.</a:t>
            </a:r>
            <a:endParaRPr sz="2100">
              <a:latin typeface="Calibri"/>
              <a:cs typeface="Calibri"/>
            </a:endParaRPr>
          </a:p>
          <a:p>
            <a:pPr marL="81915">
              <a:lnSpc>
                <a:spcPts val="1855"/>
              </a:lnSpc>
            </a:pPr>
            <a:r>
              <a:rPr sz="2100" spc="270" dirty="0">
                <a:latin typeface="Calibri"/>
                <a:cs typeface="Calibri"/>
              </a:rPr>
              <a:t>Поточний</a:t>
            </a:r>
            <a:r>
              <a:rPr sz="2100" spc="95" dirty="0">
                <a:latin typeface="Calibri"/>
                <a:cs typeface="Calibri"/>
              </a:rPr>
              <a:t> </a:t>
            </a:r>
            <a:r>
              <a:rPr sz="2100" spc="165" dirty="0">
                <a:latin typeface="Calibri"/>
                <a:cs typeface="Calibri"/>
              </a:rPr>
              <a:t>(дрібний,</a:t>
            </a:r>
            <a:r>
              <a:rPr sz="2100" spc="100" dirty="0">
                <a:latin typeface="Calibri"/>
                <a:cs typeface="Calibri"/>
              </a:rPr>
              <a:t> </a:t>
            </a:r>
            <a:r>
              <a:rPr sz="2100" spc="160" dirty="0">
                <a:latin typeface="Calibri"/>
                <a:cs typeface="Calibri"/>
              </a:rPr>
              <a:t>середній)</a:t>
            </a:r>
            <a:r>
              <a:rPr sz="2100" spc="100" dirty="0">
                <a:latin typeface="Calibri"/>
                <a:cs typeface="Calibri"/>
              </a:rPr>
              <a:t> </a:t>
            </a:r>
            <a:r>
              <a:rPr sz="2100" spc="204" dirty="0">
                <a:latin typeface="Calibri"/>
                <a:cs typeface="Calibri"/>
              </a:rPr>
              <a:t>ремонт</a:t>
            </a:r>
            <a:r>
              <a:rPr sz="2100" spc="95" dirty="0">
                <a:latin typeface="Calibri"/>
                <a:cs typeface="Calibri"/>
              </a:rPr>
              <a:t> </a:t>
            </a:r>
            <a:r>
              <a:rPr sz="2100" spc="250" dirty="0">
                <a:latin typeface="Calibri"/>
                <a:cs typeface="Calibri"/>
              </a:rPr>
              <a:t>покриття</a:t>
            </a:r>
            <a:endParaRPr sz="2100">
              <a:latin typeface="Calibri"/>
              <a:cs typeface="Calibri"/>
            </a:endParaRPr>
          </a:p>
          <a:p>
            <a:pPr marL="12700" marR="1134745">
              <a:lnSpc>
                <a:spcPts val="2080"/>
              </a:lnSpc>
              <a:spcBef>
                <a:spcPts val="215"/>
              </a:spcBef>
            </a:pPr>
            <a:r>
              <a:rPr sz="2100" spc="215" dirty="0">
                <a:latin typeface="Calibri"/>
                <a:cs typeface="Calibri"/>
              </a:rPr>
              <a:t>балансових</a:t>
            </a:r>
            <a:r>
              <a:rPr sz="2100" spc="95" dirty="0">
                <a:latin typeface="Calibri"/>
                <a:cs typeface="Calibri"/>
              </a:rPr>
              <a:t> </a:t>
            </a:r>
            <a:r>
              <a:rPr sz="2100" spc="220" dirty="0">
                <a:latin typeface="Calibri"/>
                <a:cs typeface="Calibri"/>
              </a:rPr>
              <a:t>вулиць,</a:t>
            </a:r>
            <a:r>
              <a:rPr sz="2100" spc="100" dirty="0">
                <a:latin typeface="Calibri"/>
                <a:cs typeface="Calibri"/>
              </a:rPr>
              <a:t> </a:t>
            </a:r>
            <a:r>
              <a:rPr sz="2100" spc="200" dirty="0">
                <a:latin typeface="Calibri"/>
                <a:cs typeface="Calibri"/>
              </a:rPr>
              <a:t>ліквідація</a:t>
            </a:r>
            <a:r>
              <a:rPr sz="2100" spc="95" dirty="0">
                <a:latin typeface="Calibri"/>
                <a:cs typeface="Calibri"/>
              </a:rPr>
              <a:t> </a:t>
            </a:r>
            <a:r>
              <a:rPr sz="2100" spc="180" dirty="0">
                <a:latin typeface="Calibri"/>
                <a:cs typeface="Calibri"/>
              </a:rPr>
              <a:t>небезпечної </a:t>
            </a:r>
            <a:r>
              <a:rPr sz="2100" spc="204" dirty="0">
                <a:latin typeface="Calibri"/>
                <a:cs typeface="Calibri"/>
              </a:rPr>
              <a:t>ямковості</a:t>
            </a:r>
            <a:r>
              <a:rPr sz="2100" spc="7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114" dirty="0">
                <a:latin typeface="Calibri"/>
                <a:cs typeface="Calibri"/>
              </a:rPr>
              <a:t>48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85" dirty="0">
                <a:latin typeface="Calibri"/>
                <a:cs typeface="Calibri"/>
              </a:rPr>
              <a:t>329,7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200" dirty="0">
                <a:latin typeface="Calibri"/>
                <a:cs typeface="Calibri"/>
              </a:rPr>
              <a:t>тис.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190" dirty="0">
                <a:latin typeface="Calibri"/>
                <a:cs typeface="Calibri"/>
              </a:rPr>
              <a:t>грн.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114" dirty="0">
                <a:latin typeface="Calibri"/>
                <a:cs typeface="Calibri"/>
              </a:rPr>
              <a:t>26</a:t>
            </a:r>
            <a:r>
              <a:rPr sz="2100" spc="70" dirty="0">
                <a:latin typeface="Calibri"/>
                <a:cs typeface="Calibri"/>
              </a:rPr>
              <a:t> </a:t>
            </a:r>
            <a:r>
              <a:rPr sz="2100" spc="85" dirty="0">
                <a:latin typeface="Calibri"/>
                <a:cs typeface="Calibri"/>
              </a:rPr>
              <a:t>713,3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95" dirty="0">
                <a:latin typeface="Calibri"/>
                <a:cs typeface="Calibri"/>
              </a:rPr>
              <a:t>м2;</a:t>
            </a:r>
            <a:endParaRPr sz="2100">
              <a:latin typeface="Calibri"/>
              <a:cs typeface="Calibri"/>
            </a:endParaRPr>
          </a:p>
          <a:p>
            <a:pPr marL="81915">
              <a:lnSpc>
                <a:spcPts val="1855"/>
              </a:lnSpc>
            </a:pPr>
            <a:r>
              <a:rPr sz="2100" spc="270" dirty="0">
                <a:latin typeface="Calibri"/>
                <a:cs typeface="Calibri"/>
              </a:rPr>
              <a:t>Поточний</a:t>
            </a:r>
            <a:r>
              <a:rPr sz="2100" spc="110" dirty="0">
                <a:latin typeface="Calibri"/>
                <a:cs typeface="Calibri"/>
              </a:rPr>
              <a:t> </a:t>
            </a:r>
            <a:r>
              <a:rPr sz="2100" spc="204" dirty="0">
                <a:latin typeface="Calibri"/>
                <a:cs typeface="Calibri"/>
              </a:rPr>
              <a:t>ремонт</a:t>
            </a:r>
            <a:r>
              <a:rPr sz="2100" spc="110" dirty="0">
                <a:latin typeface="Calibri"/>
                <a:cs typeface="Calibri"/>
              </a:rPr>
              <a:t> </a:t>
            </a:r>
            <a:r>
              <a:rPr sz="2100" spc="220" dirty="0">
                <a:latin typeface="Calibri"/>
                <a:cs typeface="Calibri"/>
              </a:rPr>
              <a:t>струменево-</a:t>
            </a:r>
            <a:r>
              <a:rPr sz="2100" spc="204" dirty="0">
                <a:latin typeface="Calibri"/>
                <a:cs typeface="Calibri"/>
              </a:rPr>
              <a:t>інєкційним</a:t>
            </a:r>
            <a:endParaRPr sz="2100">
              <a:latin typeface="Calibri"/>
              <a:cs typeface="Calibri"/>
            </a:endParaRPr>
          </a:p>
          <a:p>
            <a:pPr marL="81915" marR="651510" indent="-69850">
              <a:lnSpc>
                <a:spcPts val="2080"/>
              </a:lnSpc>
              <a:spcBef>
                <a:spcPts val="215"/>
              </a:spcBef>
            </a:pPr>
            <a:r>
              <a:rPr sz="2100" spc="160" dirty="0">
                <a:latin typeface="Calibri"/>
                <a:cs typeface="Calibri"/>
              </a:rPr>
              <a:t>методом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170" dirty="0">
                <a:latin typeface="Calibri"/>
                <a:cs typeface="Calibri"/>
              </a:rPr>
              <a:t>«Магнум»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95" dirty="0">
                <a:latin typeface="Calibri"/>
                <a:cs typeface="Calibri"/>
              </a:rPr>
              <a:t>1857,0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200" dirty="0">
                <a:latin typeface="Calibri"/>
                <a:cs typeface="Calibri"/>
              </a:rPr>
              <a:t>тис.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245" dirty="0">
                <a:latin typeface="Calibri"/>
                <a:cs typeface="Calibri"/>
              </a:rPr>
              <a:t>грн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95" dirty="0">
                <a:latin typeface="Calibri"/>
                <a:cs typeface="Calibri"/>
              </a:rPr>
              <a:t>5005,0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95" dirty="0">
                <a:latin typeface="Calibri"/>
                <a:cs typeface="Calibri"/>
              </a:rPr>
              <a:t>м2; </a:t>
            </a:r>
            <a:r>
              <a:rPr sz="2100" spc="254" dirty="0">
                <a:latin typeface="Calibri"/>
                <a:cs typeface="Calibri"/>
              </a:rPr>
              <a:t>Заливка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290" dirty="0">
                <a:latin typeface="Calibri"/>
                <a:cs typeface="Calibri"/>
              </a:rPr>
              <a:t>тріщин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85" dirty="0">
                <a:latin typeface="Calibri"/>
                <a:cs typeface="Calibri"/>
              </a:rPr>
              <a:t>889,5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200" dirty="0">
                <a:latin typeface="Calibri"/>
                <a:cs typeface="Calibri"/>
              </a:rPr>
              <a:t>тис.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245" dirty="0">
                <a:latin typeface="Calibri"/>
                <a:cs typeface="Calibri"/>
              </a:rPr>
              <a:t>грн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114" dirty="0">
                <a:latin typeface="Calibri"/>
                <a:cs typeface="Calibri"/>
              </a:rPr>
              <a:t>30048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60" dirty="0">
                <a:latin typeface="Calibri"/>
                <a:cs typeface="Calibri"/>
              </a:rPr>
              <a:t>пог.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90" dirty="0">
                <a:latin typeface="Calibri"/>
                <a:cs typeface="Calibri"/>
              </a:rPr>
              <a:t>м.</a:t>
            </a:r>
            <a:endParaRPr sz="2100">
              <a:latin typeface="Calibri"/>
              <a:cs typeface="Calibri"/>
            </a:endParaRPr>
          </a:p>
          <a:p>
            <a:pPr marL="81915">
              <a:lnSpc>
                <a:spcPts val="1855"/>
              </a:lnSpc>
            </a:pPr>
            <a:r>
              <a:rPr sz="2100" spc="265" dirty="0">
                <a:latin typeface="Calibri"/>
                <a:cs typeface="Calibri"/>
              </a:rPr>
              <a:t>Влаштування</a:t>
            </a:r>
            <a:r>
              <a:rPr sz="2100" spc="90" dirty="0">
                <a:latin typeface="Calibri"/>
                <a:cs typeface="Calibri"/>
              </a:rPr>
              <a:t> </a:t>
            </a:r>
            <a:r>
              <a:rPr sz="2100" spc="220" dirty="0">
                <a:latin typeface="Calibri"/>
                <a:cs typeface="Calibri"/>
              </a:rPr>
              <a:t>обмежувальних</a:t>
            </a:r>
            <a:endParaRPr sz="2100">
              <a:latin typeface="Calibri"/>
              <a:cs typeface="Calibri"/>
            </a:endParaRPr>
          </a:p>
          <a:p>
            <a:pPr marL="81915" marR="356235" indent="-69850">
              <a:lnSpc>
                <a:spcPts val="2080"/>
              </a:lnSpc>
              <a:spcBef>
                <a:spcPts val="210"/>
              </a:spcBef>
            </a:pPr>
            <a:r>
              <a:rPr sz="2100" spc="245" dirty="0">
                <a:latin typeface="Calibri"/>
                <a:cs typeface="Calibri"/>
              </a:rPr>
              <a:t>(антипаркувальних)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254" dirty="0">
                <a:latin typeface="Calibri"/>
                <a:cs typeface="Calibri"/>
              </a:rPr>
              <a:t>стовпчиків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85" dirty="0">
                <a:latin typeface="Calibri"/>
                <a:cs typeface="Calibri"/>
              </a:rPr>
              <a:t>655,4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200" dirty="0">
                <a:latin typeface="Calibri"/>
                <a:cs typeface="Calibri"/>
              </a:rPr>
              <a:t>тис.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245" dirty="0">
                <a:latin typeface="Calibri"/>
                <a:cs typeface="Calibri"/>
              </a:rPr>
              <a:t>грн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-50" dirty="0">
                <a:latin typeface="Calibri"/>
                <a:cs typeface="Calibri"/>
              </a:rPr>
              <a:t>– </a:t>
            </a:r>
            <a:r>
              <a:rPr sz="2100" spc="114" dirty="0">
                <a:latin typeface="Calibri"/>
                <a:cs typeface="Calibri"/>
              </a:rPr>
              <a:t>308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240" dirty="0">
                <a:latin typeface="Calibri"/>
                <a:cs typeface="Calibri"/>
              </a:rPr>
              <a:t>шт.</a:t>
            </a:r>
            <a:endParaRPr sz="2100">
              <a:latin typeface="Calibri"/>
              <a:cs typeface="Calibri"/>
            </a:endParaRPr>
          </a:p>
          <a:p>
            <a:pPr marL="81915">
              <a:lnSpc>
                <a:spcPts val="1855"/>
              </a:lnSpc>
            </a:pPr>
            <a:r>
              <a:rPr sz="2100" spc="204" dirty="0">
                <a:latin typeface="Calibri"/>
                <a:cs typeface="Calibri"/>
              </a:rPr>
              <a:t>Ремонт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95" dirty="0">
                <a:latin typeface="Calibri"/>
                <a:cs typeface="Calibri"/>
              </a:rPr>
              <a:t>оглядових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75" dirty="0">
                <a:latin typeface="Calibri"/>
                <a:cs typeface="Calibri"/>
              </a:rPr>
              <a:t>колодязів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85" dirty="0">
                <a:latin typeface="Calibri"/>
                <a:cs typeface="Calibri"/>
              </a:rPr>
              <a:t>і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225" dirty="0">
                <a:latin typeface="Calibri"/>
                <a:cs typeface="Calibri"/>
              </a:rPr>
              <a:t>зливоприймачів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ts val="2075"/>
              </a:lnSpc>
            </a:pPr>
            <a:r>
              <a:rPr sz="2100" spc="95" dirty="0">
                <a:latin typeface="Calibri"/>
                <a:cs typeface="Calibri"/>
              </a:rPr>
              <a:t>1454,9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200" dirty="0">
                <a:latin typeface="Calibri"/>
                <a:cs typeface="Calibri"/>
              </a:rPr>
              <a:t>тис.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90" dirty="0">
                <a:latin typeface="Calibri"/>
                <a:cs typeface="Calibri"/>
              </a:rPr>
              <a:t>грн.</a:t>
            </a:r>
            <a:r>
              <a:rPr sz="2100" spc="80" dirty="0">
                <a:latin typeface="Calibri"/>
                <a:cs typeface="Calibri"/>
              </a:rPr>
              <a:t> –376 </a:t>
            </a:r>
            <a:r>
              <a:rPr sz="2100" spc="-25" dirty="0">
                <a:latin typeface="Calibri"/>
                <a:cs typeface="Calibri"/>
              </a:rPr>
              <a:t>од.</a:t>
            </a:r>
            <a:endParaRPr sz="2100">
              <a:latin typeface="Calibri"/>
              <a:cs typeface="Calibri"/>
            </a:endParaRPr>
          </a:p>
          <a:p>
            <a:pPr marL="12700" marR="5080" indent="69215">
              <a:lnSpc>
                <a:spcPts val="2080"/>
              </a:lnSpc>
              <a:spcBef>
                <a:spcPts val="215"/>
              </a:spcBef>
            </a:pPr>
            <a:r>
              <a:rPr sz="2100" spc="215" dirty="0">
                <a:latin typeface="Calibri"/>
                <a:cs typeface="Calibri"/>
              </a:rPr>
              <a:t>Нанесення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204" dirty="0">
                <a:latin typeface="Calibri"/>
                <a:cs typeface="Calibri"/>
              </a:rPr>
              <a:t>повздовжньої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225" dirty="0">
                <a:latin typeface="Calibri"/>
                <a:cs typeface="Calibri"/>
              </a:rPr>
              <a:t>розмітки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80" dirty="0">
                <a:latin typeface="Calibri"/>
                <a:cs typeface="Calibri"/>
              </a:rPr>
              <a:t>670,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114" dirty="0">
                <a:latin typeface="Calibri"/>
                <a:cs typeface="Calibri"/>
              </a:rPr>
              <a:t>6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200" dirty="0">
                <a:latin typeface="Calibri"/>
                <a:cs typeface="Calibri"/>
              </a:rPr>
              <a:t>тис.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190" dirty="0">
                <a:latin typeface="Calibri"/>
                <a:cs typeface="Calibri"/>
              </a:rPr>
              <a:t>грн.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-50" dirty="0">
                <a:latin typeface="Calibri"/>
                <a:cs typeface="Calibri"/>
              </a:rPr>
              <a:t>– </a:t>
            </a:r>
            <a:r>
              <a:rPr sz="2100" spc="114" dirty="0">
                <a:latin typeface="Calibri"/>
                <a:cs typeface="Calibri"/>
              </a:rPr>
              <a:t>17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114" dirty="0">
                <a:latin typeface="Calibri"/>
                <a:cs typeface="Calibri"/>
              </a:rPr>
              <a:t>620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60" dirty="0">
                <a:latin typeface="Calibri"/>
                <a:cs typeface="Calibri"/>
              </a:rPr>
              <a:t>пог.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90" dirty="0">
                <a:latin typeface="Calibri"/>
                <a:cs typeface="Calibri"/>
              </a:rPr>
              <a:t>м.</a:t>
            </a:r>
            <a:endParaRPr sz="2100">
              <a:latin typeface="Calibri"/>
              <a:cs typeface="Calibri"/>
            </a:endParaRPr>
          </a:p>
          <a:p>
            <a:pPr marL="81915">
              <a:lnSpc>
                <a:spcPts val="1855"/>
              </a:lnSpc>
            </a:pPr>
            <a:r>
              <a:rPr sz="2100" spc="215" dirty="0">
                <a:latin typeface="Calibri"/>
                <a:cs typeface="Calibri"/>
              </a:rPr>
              <a:t>Нанесення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200" dirty="0">
                <a:latin typeface="Calibri"/>
                <a:cs typeface="Calibri"/>
              </a:rPr>
              <a:t>поперечної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225" dirty="0">
                <a:latin typeface="Calibri"/>
                <a:cs typeface="Calibri"/>
              </a:rPr>
              <a:t>розмітки</a:t>
            </a:r>
            <a:r>
              <a:rPr sz="2100" spc="85" dirty="0">
                <a:latin typeface="Calibri"/>
                <a:cs typeface="Calibri"/>
              </a:rPr>
              <a:t> 604,0 </a:t>
            </a:r>
            <a:r>
              <a:rPr sz="2100" spc="200" dirty="0">
                <a:latin typeface="Calibri"/>
                <a:cs typeface="Calibri"/>
              </a:rPr>
              <a:t>тис.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140" dirty="0">
                <a:latin typeface="Calibri"/>
                <a:cs typeface="Calibri"/>
              </a:rPr>
              <a:t>грн.–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ts val="2075"/>
              </a:lnSpc>
            </a:pPr>
            <a:r>
              <a:rPr sz="2100" spc="95" dirty="0">
                <a:latin typeface="Calibri"/>
                <a:cs typeface="Calibri"/>
              </a:rPr>
              <a:t>2309,5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95" dirty="0">
                <a:latin typeface="Calibri"/>
                <a:cs typeface="Calibri"/>
              </a:rPr>
              <a:t>м2;</a:t>
            </a:r>
            <a:endParaRPr sz="2100">
              <a:latin typeface="Calibri"/>
              <a:cs typeface="Calibri"/>
            </a:endParaRPr>
          </a:p>
          <a:p>
            <a:pPr marL="81915">
              <a:lnSpc>
                <a:spcPts val="2075"/>
              </a:lnSpc>
            </a:pPr>
            <a:r>
              <a:rPr sz="2100" spc="250" dirty="0">
                <a:latin typeface="Calibri"/>
                <a:cs typeface="Calibri"/>
              </a:rPr>
              <a:t>Облаштування</a:t>
            </a:r>
            <a:r>
              <a:rPr sz="2100" spc="95" dirty="0">
                <a:latin typeface="Calibri"/>
                <a:cs typeface="Calibri"/>
              </a:rPr>
              <a:t> </a:t>
            </a:r>
            <a:r>
              <a:rPr sz="2100" spc="235" dirty="0">
                <a:latin typeface="Calibri"/>
                <a:cs typeface="Calibri"/>
              </a:rPr>
              <a:t>наземних</a:t>
            </a:r>
            <a:r>
              <a:rPr sz="2100" spc="95" dirty="0">
                <a:latin typeface="Calibri"/>
                <a:cs typeface="Calibri"/>
              </a:rPr>
              <a:t> </a:t>
            </a:r>
            <a:r>
              <a:rPr sz="2100" spc="245" dirty="0">
                <a:latin typeface="Calibri"/>
                <a:cs typeface="Calibri"/>
              </a:rPr>
              <a:t>пішохідних</a:t>
            </a:r>
            <a:r>
              <a:rPr sz="2100" spc="100" dirty="0">
                <a:latin typeface="Calibri"/>
                <a:cs typeface="Calibri"/>
              </a:rPr>
              <a:t> </a:t>
            </a:r>
            <a:r>
              <a:rPr sz="2100" spc="155" dirty="0">
                <a:latin typeface="Calibri"/>
                <a:cs typeface="Calibri"/>
              </a:rPr>
              <a:t>переходів</a:t>
            </a:r>
            <a:endParaRPr sz="2100">
              <a:latin typeface="Calibri"/>
              <a:cs typeface="Calibri"/>
            </a:endParaRPr>
          </a:p>
          <a:p>
            <a:pPr marL="12700" marR="131445">
              <a:lnSpc>
                <a:spcPts val="2080"/>
              </a:lnSpc>
              <a:spcBef>
                <a:spcPts val="215"/>
              </a:spcBef>
            </a:pPr>
            <a:r>
              <a:rPr sz="2100" spc="250" dirty="0">
                <a:latin typeface="Calibri"/>
                <a:cs typeface="Calibri"/>
              </a:rPr>
              <a:t>заниженим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195" dirty="0">
                <a:latin typeface="Calibri"/>
                <a:cs typeface="Calibri"/>
              </a:rPr>
              <a:t>бортовим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204" dirty="0">
                <a:latin typeface="Calibri"/>
                <a:cs typeface="Calibri"/>
              </a:rPr>
              <a:t>каменем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85" dirty="0">
                <a:latin typeface="Calibri"/>
                <a:cs typeface="Calibri"/>
              </a:rPr>
              <a:t>457,9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200" dirty="0">
                <a:latin typeface="Calibri"/>
                <a:cs typeface="Calibri"/>
              </a:rPr>
              <a:t>тис.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245" dirty="0">
                <a:latin typeface="Calibri"/>
                <a:cs typeface="Calibri"/>
              </a:rPr>
              <a:t>грн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90" dirty="0">
                <a:latin typeface="Calibri"/>
                <a:cs typeface="Calibri"/>
              </a:rPr>
              <a:t>25 </a:t>
            </a:r>
            <a:r>
              <a:rPr sz="2100" spc="-25" dirty="0">
                <a:latin typeface="Calibri"/>
                <a:cs typeface="Calibri"/>
              </a:rPr>
              <a:t>од.</a:t>
            </a:r>
            <a:endParaRPr sz="2100">
              <a:latin typeface="Calibri"/>
              <a:cs typeface="Calibri"/>
            </a:endParaRPr>
          </a:p>
          <a:p>
            <a:pPr marL="467995" marR="36195">
              <a:lnSpc>
                <a:spcPts val="2080"/>
              </a:lnSpc>
              <a:spcBef>
                <a:spcPts val="2065"/>
              </a:spcBef>
            </a:pPr>
            <a:r>
              <a:rPr sz="2100" spc="200" dirty="0">
                <a:latin typeface="Calibri"/>
                <a:cs typeface="Calibri"/>
              </a:rPr>
              <a:t>Удосконалення</a:t>
            </a:r>
            <a:r>
              <a:rPr sz="2100" spc="100" dirty="0">
                <a:latin typeface="Calibri"/>
                <a:cs typeface="Calibri"/>
              </a:rPr>
              <a:t> </a:t>
            </a:r>
            <a:r>
              <a:rPr sz="2100" spc="195" dirty="0">
                <a:latin typeface="Calibri"/>
                <a:cs typeface="Calibri"/>
              </a:rPr>
              <a:t>організації</a:t>
            </a:r>
            <a:r>
              <a:rPr sz="2100" spc="100" dirty="0">
                <a:latin typeface="Calibri"/>
                <a:cs typeface="Calibri"/>
              </a:rPr>
              <a:t> </a:t>
            </a:r>
            <a:r>
              <a:rPr sz="2100" spc="185" dirty="0">
                <a:latin typeface="Calibri"/>
                <a:cs typeface="Calibri"/>
              </a:rPr>
              <a:t>дорожнього</a:t>
            </a:r>
            <a:r>
              <a:rPr sz="2100" spc="105" dirty="0">
                <a:latin typeface="Calibri"/>
                <a:cs typeface="Calibri"/>
              </a:rPr>
              <a:t> </a:t>
            </a:r>
            <a:r>
              <a:rPr sz="2100" spc="240" dirty="0">
                <a:latin typeface="Calibri"/>
                <a:cs typeface="Calibri"/>
              </a:rPr>
              <a:t>руху</a:t>
            </a:r>
            <a:r>
              <a:rPr sz="2100" spc="100" dirty="0">
                <a:latin typeface="Calibri"/>
                <a:cs typeface="Calibri"/>
              </a:rPr>
              <a:t> </a:t>
            </a:r>
            <a:r>
              <a:rPr sz="2100" spc="220" dirty="0">
                <a:latin typeface="Calibri"/>
                <a:cs typeface="Calibri"/>
              </a:rPr>
              <a:t>на </a:t>
            </a:r>
            <a:r>
              <a:rPr sz="2100" spc="195" dirty="0">
                <a:latin typeface="Calibri"/>
                <a:cs typeface="Calibri"/>
              </a:rPr>
              <a:t>перехрестях</a:t>
            </a:r>
            <a:r>
              <a:rPr sz="2100" spc="100" dirty="0">
                <a:latin typeface="Calibri"/>
                <a:cs typeface="Calibri"/>
              </a:rPr>
              <a:t> </a:t>
            </a:r>
            <a:r>
              <a:rPr sz="2100" spc="210" dirty="0">
                <a:latin typeface="Calibri"/>
                <a:cs typeface="Calibri"/>
              </a:rPr>
              <a:t>(кільцева</a:t>
            </a:r>
            <a:r>
              <a:rPr sz="2100" spc="105" dirty="0">
                <a:latin typeface="Calibri"/>
                <a:cs typeface="Calibri"/>
              </a:rPr>
              <a:t> </a:t>
            </a:r>
            <a:r>
              <a:rPr sz="2100" spc="165" dirty="0">
                <a:latin typeface="Calibri"/>
                <a:cs typeface="Calibri"/>
              </a:rPr>
              <a:t>розв’язка</a:t>
            </a:r>
            <a:r>
              <a:rPr sz="2100" spc="105" dirty="0">
                <a:latin typeface="Calibri"/>
                <a:cs typeface="Calibri"/>
              </a:rPr>
              <a:t> </a:t>
            </a:r>
            <a:r>
              <a:rPr sz="2100" spc="180" dirty="0">
                <a:latin typeface="Calibri"/>
                <a:cs typeface="Calibri"/>
              </a:rPr>
              <a:t>малого</a:t>
            </a:r>
            <a:r>
              <a:rPr sz="2100" spc="105" dirty="0">
                <a:latin typeface="Calibri"/>
                <a:cs typeface="Calibri"/>
              </a:rPr>
              <a:t> </a:t>
            </a:r>
            <a:r>
              <a:rPr sz="2100" spc="150" dirty="0">
                <a:latin typeface="Calibri"/>
                <a:cs typeface="Calibri"/>
              </a:rPr>
              <a:t>радіусу)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70" dirty="0">
                <a:latin typeface="Calibri"/>
                <a:cs typeface="Calibri"/>
              </a:rPr>
              <a:t> </a:t>
            </a:r>
            <a:r>
              <a:rPr sz="2100" spc="95" dirty="0">
                <a:latin typeface="Calibri"/>
                <a:cs typeface="Calibri"/>
              </a:rPr>
              <a:t>2699,4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200" dirty="0">
                <a:latin typeface="Calibri"/>
                <a:cs typeface="Calibri"/>
              </a:rPr>
              <a:t>тис.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245" dirty="0">
                <a:latin typeface="Calibri"/>
                <a:cs typeface="Calibri"/>
              </a:rPr>
              <a:t>грн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114" dirty="0">
                <a:latin typeface="Calibri"/>
                <a:cs typeface="Calibri"/>
              </a:rPr>
              <a:t>4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од.</a:t>
            </a:r>
            <a:endParaRPr sz="2100">
              <a:latin typeface="Calibri"/>
              <a:cs typeface="Calibri"/>
            </a:endParaRPr>
          </a:p>
          <a:p>
            <a:pPr marL="537845">
              <a:lnSpc>
                <a:spcPts val="1850"/>
              </a:lnSpc>
            </a:pPr>
            <a:r>
              <a:rPr sz="2100" spc="260" dirty="0">
                <a:latin typeface="Calibri"/>
                <a:cs typeface="Calibri"/>
              </a:rPr>
              <a:t>Утримання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155" dirty="0">
                <a:latin typeface="Calibri"/>
                <a:cs typeface="Calibri"/>
              </a:rPr>
              <a:t>доріг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185" dirty="0">
                <a:latin typeface="Calibri"/>
                <a:cs typeface="Calibri"/>
              </a:rPr>
              <a:t>і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220" dirty="0">
                <a:latin typeface="Calibri"/>
                <a:cs typeface="Calibri"/>
              </a:rPr>
              <a:t>тротуарів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235" dirty="0">
                <a:latin typeface="Calibri"/>
                <a:cs typeface="Calibri"/>
              </a:rPr>
              <a:t>у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185" dirty="0">
                <a:latin typeface="Calibri"/>
                <a:cs typeface="Calibri"/>
              </a:rPr>
              <a:t>осінньо-</a:t>
            </a:r>
            <a:r>
              <a:rPr sz="2100" spc="210" dirty="0">
                <a:latin typeface="Calibri"/>
                <a:cs typeface="Calibri"/>
              </a:rPr>
              <a:t>зимовий</a:t>
            </a:r>
            <a:endParaRPr sz="2100">
              <a:latin typeface="Calibri"/>
              <a:cs typeface="Calibri"/>
            </a:endParaRPr>
          </a:p>
          <a:p>
            <a:pPr marL="467995" marR="353695">
              <a:lnSpc>
                <a:spcPts val="2080"/>
              </a:lnSpc>
              <a:spcBef>
                <a:spcPts val="215"/>
              </a:spcBef>
            </a:pPr>
            <a:r>
              <a:rPr sz="2100" spc="150" dirty="0">
                <a:latin typeface="Calibri"/>
                <a:cs typeface="Calibri"/>
              </a:rPr>
              <a:t>період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95" dirty="0">
                <a:latin typeface="Calibri"/>
                <a:cs typeface="Calibri"/>
              </a:rPr>
              <a:t>58761,4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200" dirty="0">
                <a:latin typeface="Calibri"/>
                <a:cs typeface="Calibri"/>
              </a:rPr>
              <a:t>тис.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245" dirty="0">
                <a:latin typeface="Calibri"/>
                <a:cs typeface="Calibri"/>
              </a:rPr>
              <a:t>грн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95" dirty="0">
                <a:latin typeface="Calibri"/>
                <a:cs typeface="Calibri"/>
              </a:rPr>
              <a:t>2047,0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200" dirty="0">
                <a:latin typeface="Calibri"/>
                <a:cs typeface="Calibri"/>
              </a:rPr>
              <a:t>тис.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85" dirty="0">
                <a:latin typeface="Calibri"/>
                <a:cs typeface="Calibri"/>
              </a:rPr>
              <a:t>м2. </a:t>
            </a:r>
            <a:r>
              <a:rPr sz="2100" spc="260" dirty="0">
                <a:latin typeface="Calibri"/>
                <a:cs typeface="Calibri"/>
              </a:rPr>
              <a:t>Утримання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155" dirty="0">
                <a:latin typeface="Calibri"/>
                <a:cs typeface="Calibri"/>
              </a:rPr>
              <a:t>доріг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185" dirty="0">
                <a:latin typeface="Calibri"/>
                <a:cs typeface="Calibri"/>
              </a:rPr>
              <a:t>і</a:t>
            </a:r>
            <a:r>
              <a:rPr sz="2100" spc="90" dirty="0">
                <a:latin typeface="Calibri"/>
                <a:cs typeface="Calibri"/>
              </a:rPr>
              <a:t> </a:t>
            </a:r>
            <a:r>
              <a:rPr sz="2100" spc="220" dirty="0">
                <a:latin typeface="Calibri"/>
                <a:cs typeface="Calibri"/>
              </a:rPr>
              <a:t>тротуарів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235" dirty="0">
                <a:latin typeface="Calibri"/>
                <a:cs typeface="Calibri"/>
              </a:rPr>
              <a:t>у</a:t>
            </a:r>
            <a:r>
              <a:rPr sz="2100" spc="90" dirty="0">
                <a:latin typeface="Calibri"/>
                <a:cs typeface="Calibri"/>
              </a:rPr>
              <a:t> </a:t>
            </a:r>
            <a:r>
              <a:rPr sz="2100" spc="225" dirty="0">
                <a:latin typeface="Calibri"/>
                <a:cs typeface="Calibri"/>
              </a:rPr>
              <a:t>весняно-</a:t>
            </a:r>
            <a:r>
              <a:rPr sz="2100" spc="185" dirty="0">
                <a:latin typeface="Calibri"/>
                <a:cs typeface="Calibri"/>
              </a:rPr>
              <a:t>літній </a:t>
            </a:r>
            <a:r>
              <a:rPr sz="2100" spc="150" dirty="0">
                <a:latin typeface="Calibri"/>
                <a:cs typeface="Calibri"/>
              </a:rPr>
              <a:t>період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95" dirty="0">
                <a:latin typeface="Calibri"/>
                <a:cs typeface="Calibri"/>
              </a:rPr>
              <a:t>53271,9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200" dirty="0">
                <a:latin typeface="Calibri"/>
                <a:cs typeface="Calibri"/>
              </a:rPr>
              <a:t>тис.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245" dirty="0">
                <a:latin typeface="Calibri"/>
                <a:cs typeface="Calibri"/>
              </a:rPr>
              <a:t>грн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95" dirty="0">
                <a:latin typeface="Calibri"/>
                <a:cs typeface="Calibri"/>
              </a:rPr>
              <a:t>2100,45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200" dirty="0">
                <a:latin typeface="Calibri"/>
                <a:cs typeface="Calibri"/>
              </a:rPr>
              <a:t>тис.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85" dirty="0">
                <a:latin typeface="Calibri"/>
                <a:cs typeface="Calibri"/>
              </a:rPr>
              <a:t>м2.</a:t>
            </a:r>
            <a:endParaRPr sz="2100">
              <a:latin typeface="Calibri"/>
              <a:cs typeface="Calibri"/>
            </a:endParaRPr>
          </a:p>
          <a:p>
            <a:pPr marL="537845">
              <a:lnSpc>
                <a:spcPts val="1850"/>
              </a:lnSpc>
            </a:pPr>
            <a:r>
              <a:rPr sz="2100" spc="260" dirty="0">
                <a:latin typeface="Calibri"/>
                <a:cs typeface="Calibri"/>
              </a:rPr>
              <a:t>Утримання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55" dirty="0">
                <a:latin typeface="Calibri"/>
                <a:cs typeface="Calibri"/>
              </a:rPr>
              <a:t>гідроспоруд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95" dirty="0">
                <a:latin typeface="Calibri"/>
                <a:cs typeface="Calibri"/>
              </a:rPr>
              <a:t>4145,1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200" dirty="0">
                <a:latin typeface="Calibri"/>
                <a:cs typeface="Calibri"/>
              </a:rPr>
              <a:t>тис.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245" dirty="0">
                <a:latin typeface="Calibri"/>
                <a:cs typeface="Calibri"/>
              </a:rPr>
              <a:t>грн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60" dirty="0">
                <a:latin typeface="Calibri"/>
                <a:cs typeface="Calibri"/>
              </a:rPr>
              <a:t>68,6</a:t>
            </a:r>
            <a:endParaRPr sz="2100">
              <a:latin typeface="Calibri"/>
              <a:cs typeface="Calibri"/>
            </a:endParaRPr>
          </a:p>
          <a:p>
            <a:pPr marL="467995">
              <a:lnSpc>
                <a:spcPts val="2075"/>
              </a:lnSpc>
            </a:pPr>
            <a:r>
              <a:rPr sz="2100" spc="160" dirty="0">
                <a:latin typeface="Calibri"/>
                <a:cs typeface="Calibri"/>
              </a:rPr>
              <a:t>км.</a:t>
            </a:r>
            <a:endParaRPr sz="2100">
              <a:latin typeface="Calibri"/>
              <a:cs typeface="Calibri"/>
            </a:endParaRPr>
          </a:p>
          <a:p>
            <a:pPr marL="467995" marR="444500" indent="69215">
              <a:lnSpc>
                <a:spcPts val="2080"/>
              </a:lnSpc>
              <a:spcBef>
                <a:spcPts val="215"/>
              </a:spcBef>
            </a:pPr>
            <a:r>
              <a:rPr sz="2100" spc="260" dirty="0">
                <a:latin typeface="Calibri"/>
                <a:cs typeface="Calibri"/>
              </a:rPr>
              <a:t>Утримання</a:t>
            </a:r>
            <a:r>
              <a:rPr sz="2100" spc="90" dirty="0">
                <a:latin typeface="Calibri"/>
                <a:cs typeface="Calibri"/>
              </a:rPr>
              <a:t> </a:t>
            </a:r>
            <a:r>
              <a:rPr sz="2100" spc="215" dirty="0">
                <a:latin typeface="Calibri"/>
                <a:cs typeface="Calibri"/>
              </a:rPr>
              <a:t>підземних</a:t>
            </a:r>
            <a:r>
              <a:rPr sz="2100" spc="90" dirty="0">
                <a:latin typeface="Calibri"/>
                <a:cs typeface="Calibri"/>
              </a:rPr>
              <a:t> </a:t>
            </a:r>
            <a:r>
              <a:rPr sz="2100" spc="165" dirty="0">
                <a:latin typeface="Calibri"/>
                <a:cs typeface="Calibri"/>
              </a:rPr>
              <a:t>переходів</a:t>
            </a:r>
            <a:r>
              <a:rPr sz="2100" spc="9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-</a:t>
            </a:r>
            <a:r>
              <a:rPr sz="2100" spc="90" dirty="0">
                <a:latin typeface="Calibri"/>
                <a:cs typeface="Calibri"/>
              </a:rPr>
              <a:t> </a:t>
            </a:r>
            <a:r>
              <a:rPr sz="2100" spc="95" dirty="0">
                <a:latin typeface="Calibri"/>
                <a:cs typeface="Calibri"/>
              </a:rPr>
              <a:t>5300,0</a:t>
            </a:r>
            <a:r>
              <a:rPr sz="2100" spc="90" dirty="0">
                <a:latin typeface="Calibri"/>
                <a:cs typeface="Calibri"/>
              </a:rPr>
              <a:t> </a:t>
            </a:r>
            <a:r>
              <a:rPr sz="2100" spc="180" dirty="0">
                <a:latin typeface="Calibri"/>
                <a:cs typeface="Calibri"/>
              </a:rPr>
              <a:t>тис. </a:t>
            </a:r>
            <a:r>
              <a:rPr sz="2100" spc="245" dirty="0">
                <a:latin typeface="Calibri"/>
                <a:cs typeface="Calibri"/>
              </a:rPr>
              <a:t>грн</a:t>
            </a:r>
            <a:r>
              <a:rPr sz="2100" spc="7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70" dirty="0">
                <a:latin typeface="Calibri"/>
                <a:cs typeface="Calibri"/>
              </a:rPr>
              <a:t> </a:t>
            </a:r>
            <a:r>
              <a:rPr sz="2100" spc="114" dirty="0">
                <a:latin typeface="Calibri"/>
                <a:cs typeface="Calibri"/>
              </a:rPr>
              <a:t>10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од.</a:t>
            </a:r>
            <a:endParaRPr sz="2100">
              <a:latin typeface="Calibri"/>
              <a:cs typeface="Calibri"/>
            </a:endParaRPr>
          </a:p>
          <a:p>
            <a:pPr marL="467995">
              <a:lnSpc>
                <a:spcPts val="2075"/>
              </a:lnSpc>
            </a:pPr>
            <a:r>
              <a:rPr sz="2100" spc="175" dirty="0">
                <a:latin typeface="Calibri"/>
                <a:cs typeface="Calibri"/>
              </a:rPr>
              <a:t>Договірні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90" dirty="0">
                <a:latin typeface="Calibri"/>
                <a:cs typeface="Calibri"/>
              </a:rPr>
              <a:t>роботи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95" dirty="0">
                <a:latin typeface="Calibri"/>
                <a:cs typeface="Calibri"/>
              </a:rPr>
              <a:t>8715,8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200" dirty="0">
                <a:latin typeface="Calibri"/>
                <a:cs typeface="Calibri"/>
              </a:rPr>
              <a:t>тис.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170" dirty="0">
                <a:latin typeface="Calibri"/>
                <a:cs typeface="Calibri"/>
              </a:rPr>
              <a:t>грн.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2556" rIns="0" bIns="0" rtlCol="0">
            <a:spAutoFit/>
          </a:bodyPr>
          <a:lstStyle/>
          <a:p>
            <a:pPr marL="6922134">
              <a:lnSpc>
                <a:spcPct val="100000"/>
              </a:lnSpc>
              <a:spcBef>
                <a:spcPts val="135"/>
              </a:spcBef>
            </a:pPr>
            <a:r>
              <a:rPr sz="7850" spc="1425" dirty="0">
                <a:latin typeface="Cambria"/>
                <a:cs typeface="Cambria"/>
              </a:rPr>
              <a:t>ОСВІТ</a:t>
            </a:r>
            <a:r>
              <a:rPr sz="7850" spc="480" dirty="0">
                <a:latin typeface="Cambria"/>
                <a:cs typeface="Cambria"/>
              </a:rPr>
              <a:t>А</a:t>
            </a:r>
            <a:endParaRPr sz="785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3048000"/>
            <a:chOff x="0" y="0"/>
            <a:chExt cx="18288000" cy="304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36225" cy="30478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1"/>
              <a:ext cx="18288000" cy="3044825"/>
            </a:xfrm>
            <a:custGeom>
              <a:avLst/>
              <a:gdLst/>
              <a:ahLst/>
              <a:cxnLst/>
              <a:rect l="l" t="t" r="r" b="b"/>
              <a:pathLst>
                <a:path w="18288000" h="3044825">
                  <a:moveTo>
                    <a:pt x="1923503" y="0"/>
                  </a:moveTo>
                  <a:lnTo>
                    <a:pt x="0" y="0"/>
                  </a:lnTo>
                  <a:lnTo>
                    <a:pt x="0" y="3044482"/>
                  </a:lnTo>
                  <a:lnTo>
                    <a:pt x="1923503" y="3044482"/>
                  </a:lnTo>
                  <a:lnTo>
                    <a:pt x="1923503" y="0"/>
                  </a:lnTo>
                  <a:close/>
                </a:path>
                <a:path w="18288000" h="3044825">
                  <a:moveTo>
                    <a:pt x="12531636" y="0"/>
                  </a:moveTo>
                  <a:lnTo>
                    <a:pt x="5009604" y="0"/>
                  </a:lnTo>
                  <a:lnTo>
                    <a:pt x="5009604" y="3044482"/>
                  </a:lnTo>
                  <a:lnTo>
                    <a:pt x="12531636" y="3044482"/>
                  </a:lnTo>
                  <a:lnTo>
                    <a:pt x="12531636" y="0"/>
                  </a:lnTo>
                  <a:close/>
                </a:path>
                <a:path w="18288000" h="3044825">
                  <a:moveTo>
                    <a:pt x="18287988" y="0"/>
                  </a:moveTo>
                  <a:lnTo>
                    <a:pt x="15617736" y="0"/>
                  </a:lnTo>
                  <a:lnTo>
                    <a:pt x="15617736" y="3044482"/>
                  </a:lnTo>
                  <a:lnTo>
                    <a:pt x="18287988" y="3044482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3F3C2E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923515" y="8891385"/>
            <a:ext cx="3086100" cy="1391920"/>
          </a:xfrm>
          <a:custGeom>
            <a:avLst/>
            <a:gdLst/>
            <a:ahLst/>
            <a:cxnLst/>
            <a:rect l="l" t="t" r="r" b="b"/>
            <a:pathLst>
              <a:path w="3086100" h="1391920">
                <a:moveTo>
                  <a:pt x="0" y="1391595"/>
                </a:moveTo>
                <a:lnTo>
                  <a:pt x="3086099" y="1391595"/>
                </a:lnTo>
                <a:lnTo>
                  <a:pt x="3086099" y="0"/>
                </a:lnTo>
                <a:lnTo>
                  <a:pt x="0" y="0"/>
                </a:lnTo>
                <a:lnTo>
                  <a:pt x="0" y="1391595"/>
                </a:lnTo>
                <a:close/>
              </a:path>
            </a:pathLst>
          </a:custGeom>
          <a:solidFill>
            <a:srgbClr val="A08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416744" y="0"/>
            <a:ext cx="6790055" cy="8949055"/>
            <a:chOff x="416744" y="0"/>
            <a:chExt cx="6790055" cy="8949055"/>
          </a:xfrm>
        </p:grpSpPr>
        <p:sp>
          <p:nvSpPr>
            <p:cNvPr id="7" name="object 7"/>
            <p:cNvSpPr/>
            <p:nvPr/>
          </p:nvSpPr>
          <p:spPr>
            <a:xfrm>
              <a:off x="1923515" y="0"/>
              <a:ext cx="3086100" cy="2171700"/>
            </a:xfrm>
            <a:custGeom>
              <a:avLst/>
              <a:gdLst/>
              <a:ahLst/>
              <a:cxnLst/>
              <a:rect l="l" t="t" r="r" b="b"/>
              <a:pathLst>
                <a:path w="3086100" h="2171700">
                  <a:moveTo>
                    <a:pt x="0" y="2171164"/>
                  </a:moveTo>
                  <a:lnTo>
                    <a:pt x="3086099" y="2171164"/>
                  </a:lnTo>
                  <a:lnTo>
                    <a:pt x="3086099" y="0"/>
                  </a:lnTo>
                  <a:lnTo>
                    <a:pt x="0" y="0"/>
                  </a:lnTo>
                  <a:lnTo>
                    <a:pt x="0" y="2171164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3894" y="2171164"/>
              <a:ext cx="6676390" cy="6720840"/>
            </a:xfrm>
            <a:custGeom>
              <a:avLst/>
              <a:gdLst/>
              <a:ahLst/>
              <a:cxnLst/>
              <a:rect l="l" t="t" r="r" b="b"/>
              <a:pathLst>
                <a:path w="6676390" h="6720840">
                  <a:moveTo>
                    <a:pt x="0" y="0"/>
                  </a:moveTo>
                  <a:lnTo>
                    <a:pt x="6675825" y="0"/>
                  </a:lnTo>
                  <a:lnTo>
                    <a:pt x="6675825" y="6720221"/>
                  </a:lnTo>
                  <a:lnTo>
                    <a:pt x="0" y="6720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3894" y="2171218"/>
              <a:ext cx="6675755" cy="6720205"/>
            </a:xfrm>
            <a:custGeom>
              <a:avLst/>
              <a:gdLst/>
              <a:ahLst/>
              <a:cxnLst/>
              <a:rect l="l" t="t" r="r" b="b"/>
              <a:pathLst>
                <a:path w="6675755" h="6720205">
                  <a:moveTo>
                    <a:pt x="0" y="0"/>
                  </a:moveTo>
                  <a:lnTo>
                    <a:pt x="6675684" y="0"/>
                  </a:lnTo>
                  <a:lnTo>
                    <a:pt x="6675684" y="6720079"/>
                  </a:lnTo>
                  <a:lnTo>
                    <a:pt x="0" y="6720079"/>
                  </a:lnTo>
                  <a:lnTo>
                    <a:pt x="0" y="0"/>
                  </a:lnTo>
                  <a:close/>
                </a:path>
              </a:pathLst>
            </a:custGeom>
            <a:ln w="114299">
              <a:solidFill>
                <a:srgbClr val="A08B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08063" y="2671657"/>
            <a:ext cx="6036945" cy="67627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5080" indent="76835">
              <a:lnSpc>
                <a:spcPts val="2330"/>
              </a:lnSpc>
              <a:spcBef>
                <a:spcPts val="565"/>
              </a:spcBef>
            </a:pPr>
            <a:r>
              <a:rPr sz="2300" b="1" spc="155" dirty="0">
                <a:latin typeface="Cambria"/>
                <a:cs typeface="Cambria"/>
              </a:rPr>
              <a:t>Протягом</a:t>
            </a:r>
            <a:r>
              <a:rPr sz="2300" b="1" spc="60" dirty="0">
                <a:latin typeface="Cambria"/>
                <a:cs typeface="Cambria"/>
              </a:rPr>
              <a:t> </a:t>
            </a:r>
            <a:r>
              <a:rPr sz="2300" b="1" spc="-25" dirty="0">
                <a:latin typeface="Cambria"/>
                <a:cs typeface="Cambria"/>
              </a:rPr>
              <a:t>2023</a:t>
            </a:r>
            <a:r>
              <a:rPr sz="2300" b="1" spc="60" dirty="0">
                <a:latin typeface="Cambria"/>
                <a:cs typeface="Cambria"/>
              </a:rPr>
              <a:t> </a:t>
            </a:r>
            <a:r>
              <a:rPr sz="2300" b="1" spc="130" dirty="0">
                <a:latin typeface="Cambria"/>
                <a:cs typeface="Cambria"/>
              </a:rPr>
              <a:t>р.</a:t>
            </a:r>
            <a:r>
              <a:rPr sz="2300" b="1" spc="60" dirty="0">
                <a:latin typeface="Cambria"/>
                <a:cs typeface="Cambria"/>
              </a:rPr>
              <a:t> </a:t>
            </a:r>
            <a:r>
              <a:rPr sz="2300" b="1" spc="114" dirty="0">
                <a:latin typeface="Cambria"/>
                <a:cs typeface="Cambria"/>
              </a:rPr>
              <a:t>проведено</a:t>
            </a:r>
            <a:r>
              <a:rPr sz="2300" b="1" spc="60" dirty="0">
                <a:latin typeface="Cambria"/>
                <a:cs typeface="Cambria"/>
              </a:rPr>
              <a:t> </a:t>
            </a:r>
            <a:r>
              <a:rPr sz="2300" b="1" spc="140" dirty="0">
                <a:latin typeface="Cambria"/>
                <a:cs typeface="Cambria"/>
              </a:rPr>
              <a:t>ремонтні </a:t>
            </a:r>
            <a:r>
              <a:rPr sz="2300" b="1" spc="114" dirty="0">
                <a:latin typeface="Cambria"/>
                <a:cs typeface="Cambria"/>
              </a:rPr>
              <a:t>роботи</a:t>
            </a:r>
            <a:r>
              <a:rPr sz="2300" b="1" spc="50" dirty="0">
                <a:latin typeface="Cambria"/>
                <a:cs typeface="Cambria"/>
              </a:rPr>
              <a:t> </a:t>
            </a:r>
            <a:r>
              <a:rPr sz="2300" b="1" spc="160" dirty="0">
                <a:latin typeface="Cambria"/>
                <a:cs typeface="Cambria"/>
              </a:rPr>
              <a:t>на</a:t>
            </a:r>
            <a:r>
              <a:rPr sz="2300" b="1" spc="55" dirty="0">
                <a:latin typeface="Cambria"/>
                <a:cs typeface="Cambria"/>
              </a:rPr>
              <a:t> </a:t>
            </a:r>
            <a:r>
              <a:rPr sz="2300" b="1" spc="135" dirty="0">
                <a:latin typeface="Cambria"/>
                <a:cs typeface="Cambria"/>
              </a:rPr>
              <a:t>загальну</a:t>
            </a:r>
            <a:r>
              <a:rPr sz="2300" b="1" spc="55" dirty="0">
                <a:latin typeface="Cambria"/>
                <a:cs typeface="Cambria"/>
              </a:rPr>
              <a:t> </a:t>
            </a:r>
            <a:r>
              <a:rPr sz="2300" b="1" spc="190" dirty="0">
                <a:latin typeface="Cambria"/>
                <a:cs typeface="Cambria"/>
              </a:rPr>
              <a:t>суму</a:t>
            </a:r>
            <a:r>
              <a:rPr sz="2300" b="1" spc="55" dirty="0">
                <a:latin typeface="Cambria"/>
                <a:cs typeface="Cambria"/>
              </a:rPr>
              <a:t> </a:t>
            </a:r>
            <a:r>
              <a:rPr sz="2300" b="1" dirty="0">
                <a:latin typeface="Cambria"/>
                <a:cs typeface="Cambria"/>
              </a:rPr>
              <a:t>87</a:t>
            </a:r>
            <a:r>
              <a:rPr sz="2300" b="1" spc="55" dirty="0">
                <a:latin typeface="Cambria"/>
                <a:cs typeface="Cambria"/>
              </a:rPr>
              <a:t> </a:t>
            </a:r>
            <a:r>
              <a:rPr sz="2300" b="1" dirty="0">
                <a:latin typeface="Cambria"/>
                <a:cs typeface="Cambria"/>
              </a:rPr>
              <a:t>691,2</a:t>
            </a:r>
            <a:r>
              <a:rPr sz="2300" b="1" spc="55" dirty="0">
                <a:latin typeface="Cambria"/>
                <a:cs typeface="Cambria"/>
              </a:rPr>
              <a:t> </a:t>
            </a:r>
            <a:r>
              <a:rPr sz="2300" b="1" spc="120" dirty="0">
                <a:latin typeface="Cambria"/>
                <a:cs typeface="Cambria"/>
              </a:rPr>
              <a:t>тис.</a:t>
            </a:r>
            <a:endParaRPr sz="2300">
              <a:latin typeface="Cambria"/>
              <a:cs typeface="Cambri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58888" y="3713724"/>
            <a:ext cx="104775" cy="4238625"/>
            <a:chOff x="958888" y="3713724"/>
            <a:chExt cx="104775" cy="423862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8888" y="3713724"/>
              <a:ext cx="104775" cy="1047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8888" y="4304274"/>
              <a:ext cx="104775" cy="10477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8888" y="4894824"/>
              <a:ext cx="104775" cy="10477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8888" y="5485374"/>
              <a:ext cx="104775" cy="1047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8888" y="6075924"/>
              <a:ext cx="104775" cy="1047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8888" y="6666474"/>
              <a:ext cx="104775" cy="10477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8888" y="7257024"/>
              <a:ext cx="104775" cy="10477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8888" y="7847574"/>
              <a:ext cx="104775" cy="10477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08063" y="3262207"/>
            <a:ext cx="6062980" cy="51054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2540"/>
              </a:lnSpc>
              <a:spcBef>
                <a:spcPts val="130"/>
              </a:spcBef>
            </a:pPr>
            <a:r>
              <a:rPr sz="2300" b="1" spc="125" dirty="0">
                <a:latin typeface="Cambria"/>
                <a:cs typeface="Cambria"/>
              </a:rPr>
              <a:t>грн,</a:t>
            </a:r>
            <a:r>
              <a:rPr sz="2300" b="1" spc="105" dirty="0">
                <a:latin typeface="Cambria"/>
                <a:cs typeface="Cambria"/>
              </a:rPr>
              <a:t> </a:t>
            </a:r>
            <a:r>
              <a:rPr sz="2300" b="1" spc="155" dirty="0">
                <a:latin typeface="Cambria"/>
                <a:cs typeface="Cambria"/>
              </a:rPr>
              <a:t>а</a:t>
            </a:r>
            <a:r>
              <a:rPr sz="2300" b="1" spc="105" dirty="0">
                <a:latin typeface="Cambria"/>
                <a:cs typeface="Cambria"/>
              </a:rPr>
              <a:t> </a:t>
            </a:r>
            <a:r>
              <a:rPr sz="2300" b="1" spc="190" dirty="0">
                <a:latin typeface="Cambria"/>
                <a:cs typeface="Cambria"/>
              </a:rPr>
              <a:t>саме</a:t>
            </a:r>
            <a:r>
              <a:rPr sz="2300" b="1" spc="110" dirty="0">
                <a:latin typeface="Cambria"/>
                <a:cs typeface="Cambria"/>
              </a:rPr>
              <a:t> </a:t>
            </a:r>
            <a:r>
              <a:rPr sz="2300" b="1" spc="135" dirty="0">
                <a:latin typeface="Cambria"/>
                <a:cs typeface="Cambria"/>
              </a:rPr>
              <a:t>ремонт:</a:t>
            </a:r>
            <a:endParaRPr sz="2300">
              <a:latin typeface="Cambria"/>
              <a:cs typeface="Cambria"/>
            </a:endParaRPr>
          </a:p>
          <a:p>
            <a:pPr marL="515620" marR="215900">
              <a:lnSpc>
                <a:spcPts val="2330"/>
              </a:lnSpc>
              <a:spcBef>
                <a:spcPts val="215"/>
              </a:spcBef>
            </a:pPr>
            <a:r>
              <a:rPr sz="2300" spc="250" dirty="0">
                <a:latin typeface="Calibri"/>
                <a:cs typeface="Calibri"/>
              </a:rPr>
              <a:t>покрівлі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180" dirty="0">
                <a:latin typeface="Calibri"/>
                <a:cs typeface="Calibri"/>
              </a:rPr>
              <a:t>проведено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85" dirty="0">
                <a:latin typeface="Calibri"/>
                <a:cs typeface="Calibri"/>
              </a:rPr>
              <a:t>в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135" dirty="0">
                <a:latin typeface="Calibri"/>
                <a:cs typeface="Calibri"/>
              </a:rPr>
              <a:t>7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20" dirty="0">
                <a:latin typeface="Calibri"/>
                <a:cs typeface="Calibri"/>
              </a:rPr>
              <a:t>закладах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60" dirty="0">
                <a:latin typeface="Calibri"/>
                <a:cs typeface="Calibri"/>
              </a:rPr>
              <a:t>на </a:t>
            </a:r>
            <a:r>
              <a:rPr sz="2300" spc="240" dirty="0">
                <a:latin typeface="Calibri"/>
                <a:cs typeface="Calibri"/>
              </a:rPr>
              <a:t>суму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110" dirty="0">
                <a:latin typeface="Calibri"/>
                <a:cs typeface="Calibri"/>
              </a:rPr>
              <a:t>4486,8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20" dirty="0">
                <a:latin typeface="Calibri"/>
                <a:cs typeface="Calibri"/>
              </a:rPr>
              <a:t>тис.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195" dirty="0">
                <a:latin typeface="Calibri"/>
                <a:cs typeface="Calibri"/>
              </a:rPr>
              <a:t>грн;</a:t>
            </a:r>
            <a:endParaRPr sz="2300">
              <a:latin typeface="Calibri"/>
              <a:cs typeface="Calibri"/>
            </a:endParaRPr>
          </a:p>
          <a:p>
            <a:pPr marL="515620">
              <a:lnSpc>
                <a:spcPts val="2095"/>
              </a:lnSpc>
            </a:pPr>
            <a:r>
              <a:rPr sz="2300" spc="185" dirty="0">
                <a:latin typeface="Calibri"/>
                <a:cs typeface="Calibri"/>
              </a:rPr>
              <a:t>фасаду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180" dirty="0">
                <a:latin typeface="Calibri"/>
                <a:cs typeface="Calibri"/>
              </a:rPr>
              <a:t>проведено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85" dirty="0">
                <a:latin typeface="Calibri"/>
                <a:cs typeface="Calibri"/>
              </a:rPr>
              <a:t>в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135" dirty="0">
                <a:latin typeface="Calibri"/>
                <a:cs typeface="Calibri"/>
              </a:rPr>
              <a:t>3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20" dirty="0">
                <a:latin typeface="Calibri"/>
                <a:cs typeface="Calibri"/>
              </a:rPr>
              <a:t>закладах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60" dirty="0">
                <a:latin typeface="Calibri"/>
                <a:cs typeface="Calibri"/>
              </a:rPr>
              <a:t>на</a:t>
            </a:r>
            <a:endParaRPr sz="2300">
              <a:latin typeface="Calibri"/>
              <a:cs typeface="Calibri"/>
            </a:endParaRPr>
          </a:p>
          <a:p>
            <a:pPr marL="515620">
              <a:lnSpc>
                <a:spcPts val="2325"/>
              </a:lnSpc>
            </a:pPr>
            <a:r>
              <a:rPr sz="2300" spc="240" dirty="0">
                <a:latin typeface="Calibri"/>
                <a:cs typeface="Calibri"/>
              </a:rPr>
              <a:t>суму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110" dirty="0">
                <a:latin typeface="Calibri"/>
                <a:cs typeface="Calibri"/>
              </a:rPr>
              <a:t>6464,8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20" dirty="0">
                <a:latin typeface="Calibri"/>
                <a:cs typeface="Calibri"/>
              </a:rPr>
              <a:t>тис.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195" dirty="0">
                <a:latin typeface="Calibri"/>
                <a:cs typeface="Calibri"/>
              </a:rPr>
              <a:t>грн;</a:t>
            </a:r>
            <a:endParaRPr sz="2300">
              <a:latin typeface="Calibri"/>
              <a:cs typeface="Calibri"/>
            </a:endParaRPr>
          </a:p>
          <a:p>
            <a:pPr marL="515620" marR="5080">
              <a:lnSpc>
                <a:spcPts val="2330"/>
              </a:lnSpc>
              <a:spcBef>
                <a:spcPts val="220"/>
              </a:spcBef>
            </a:pPr>
            <a:r>
              <a:rPr sz="2300" spc="300" dirty="0">
                <a:latin typeface="Calibri"/>
                <a:cs typeface="Calibri"/>
              </a:rPr>
              <a:t>укриттів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180" dirty="0">
                <a:latin typeface="Calibri"/>
                <a:cs typeface="Calibri"/>
              </a:rPr>
              <a:t>проведено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85" dirty="0">
                <a:latin typeface="Calibri"/>
                <a:cs typeface="Calibri"/>
              </a:rPr>
              <a:t>в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135" dirty="0">
                <a:latin typeface="Calibri"/>
                <a:cs typeface="Calibri"/>
              </a:rPr>
              <a:t>36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20" dirty="0">
                <a:latin typeface="Calibri"/>
                <a:cs typeface="Calibri"/>
              </a:rPr>
              <a:t>закладах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60" dirty="0">
                <a:latin typeface="Calibri"/>
                <a:cs typeface="Calibri"/>
              </a:rPr>
              <a:t>на </a:t>
            </a:r>
            <a:r>
              <a:rPr sz="2300" spc="240" dirty="0">
                <a:latin typeface="Calibri"/>
                <a:cs typeface="Calibri"/>
              </a:rPr>
              <a:t>суму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114" dirty="0">
                <a:latin typeface="Calibri"/>
                <a:cs typeface="Calibri"/>
              </a:rPr>
              <a:t>38121,5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20" dirty="0">
                <a:latin typeface="Calibri"/>
                <a:cs typeface="Calibri"/>
              </a:rPr>
              <a:t>тис.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195" dirty="0">
                <a:latin typeface="Calibri"/>
                <a:cs typeface="Calibri"/>
              </a:rPr>
              <a:t>грн;</a:t>
            </a:r>
            <a:endParaRPr sz="2300">
              <a:latin typeface="Calibri"/>
              <a:cs typeface="Calibri"/>
            </a:endParaRPr>
          </a:p>
          <a:p>
            <a:pPr marL="515620">
              <a:lnSpc>
                <a:spcPts val="2095"/>
              </a:lnSpc>
            </a:pPr>
            <a:r>
              <a:rPr sz="2300" spc="235" dirty="0">
                <a:latin typeface="Calibri"/>
                <a:cs typeface="Calibri"/>
              </a:rPr>
              <a:t>заміна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65" dirty="0">
                <a:latin typeface="Calibri"/>
                <a:cs typeface="Calibri"/>
              </a:rPr>
              <a:t>вікон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180" dirty="0">
                <a:latin typeface="Calibri"/>
                <a:cs typeface="Calibri"/>
              </a:rPr>
              <a:t>проведено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85" dirty="0">
                <a:latin typeface="Calibri"/>
                <a:cs typeface="Calibri"/>
              </a:rPr>
              <a:t>в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135" dirty="0">
                <a:latin typeface="Calibri"/>
                <a:cs typeface="Calibri"/>
              </a:rPr>
              <a:t>4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10" dirty="0">
                <a:latin typeface="Calibri"/>
                <a:cs typeface="Calibri"/>
              </a:rPr>
              <a:t>закладах</a:t>
            </a:r>
            <a:endParaRPr sz="2300">
              <a:latin typeface="Calibri"/>
              <a:cs typeface="Calibri"/>
            </a:endParaRPr>
          </a:p>
          <a:p>
            <a:pPr marL="515620">
              <a:lnSpc>
                <a:spcPts val="2325"/>
              </a:lnSpc>
            </a:pPr>
            <a:r>
              <a:rPr sz="2300" spc="285" dirty="0">
                <a:latin typeface="Calibri"/>
                <a:cs typeface="Calibri"/>
              </a:rPr>
              <a:t>на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40" dirty="0">
                <a:latin typeface="Calibri"/>
                <a:cs typeface="Calibri"/>
              </a:rPr>
              <a:t>суму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110" dirty="0">
                <a:latin typeface="Calibri"/>
                <a:cs typeface="Calibri"/>
              </a:rPr>
              <a:t>9146,8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20" dirty="0">
                <a:latin typeface="Calibri"/>
                <a:cs typeface="Calibri"/>
              </a:rPr>
              <a:t>тис.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195" dirty="0">
                <a:latin typeface="Calibri"/>
                <a:cs typeface="Calibri"/>
              </a:rPr>
              <a:t>грн;</a:t>
            </a:r>
            <a:endParaRPr sz="2300">
              <a:latin typeface="Calibri"/>
              <a:cs typeface="Calibri"/>
            </a:endParaRPr>
          </a:p>
          <a:p>
            <a:pPr marL="515620" marR="198120">
              <a:lnSpc>
                <a:spcPts val="2330"/>
              </a:lnSpc>
              <a:spcBef>
                <a:spcPts val="220"/>
              </a:spcBef>
            </a:pPr>
            <a:r>
              <a:rPr sz="2300" spc="195" dirty="0">
                <a:latin typeface="Calibri"/>
                <a:cs typeface="Calibri"/>
              </a:rPr>
              <a:t>будівель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180" dirty="0">
                <a:latin typeface="Calibri"/>
                <a:cs typeface="Calibri"/>
              </a:rPr>
              <a:t>проведено</a:t>
            </a:r>
            <a:r>
              <a:rPr sz="2300" spc="105" dirty="0">
                <a:latin typeface="Calibri"/>
                <a:cs typeface="Calibri"/>
              </a:rPr>
              <a:t> </a:t>
            </a:r>
            <a:r>
              <a:rPr sz="2300" spc="285" dirty="0">
                <a:latin typeface="Calibri"/>
                <a:cs typeface="Calibri"/>
              </a:rPr>
              <a:t>в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135" dirty="0">
                <a:latin typeface="Calibri"/>
                <a:cs typeface="Calibri"/>
              </a:rPr>
              <a:t>2</a:t>
            </a:r>
            <a:r>
              <a:rPr sz="2300" spc="105" dirty="0">
                <a:latin typeface="Calibri"/>
                <a:cs typeface="Calibri"/>
              </a:rPr>
              <a:t> </a:t>
            </a:r>
            <a:r>
              <a:rPr sz="2300" spc="220" dirty="0">
                <a:latin typeface="Calibri"/>
                <a:cs typeface="Calibri"/>
              </a:rPr>
              <a:t>закладах</a:t>
            </a:r>
            <a:r>
              <a:rPr sz="2300" spc="105" dirty="0">
                <a:latin typeface="Calibri"/>
                <a:cs typeface="Calibri"/>
              </a:rPr>
              <a:t> </a:t>
            </a:r>
            <a:r>
              <a:rPr sz="2300" spc="260" dirty="0">
                <a:latin typeface="Calibri"/>
                <a:cs typeface="Calibri"/>
              </a:rPr>
              <a:t>на </a:t>
            </a:r>
            <a:r>
              <a:rPr sz="2300" spc="240" dirty="0">
                <a:latin typeface="Calibri"/>
                <a:cs typeface="Calibri"/>
              </a:rPr>
              <a:t>суму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135" dirty="0">
                <a:latin typeface="Calibri"/>
                <a:cs typeface="Calibri"/>
              </a:rPr>
              <a:t>16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105" dirty="0">
                <a:latin typeface="Calibri"/>
                <a:cs typeface="Calibri"/>
              </a:rPr>
              <a:t>920,3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20" dirty="0">
                <a:latin typeface="Calibri"/>
                <a:cs typeface="Calibri"/>
              </a:rPr>
              <a:t>тис.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195" dirty="0">
                <a:latin typeface="Calibri"/>
                <a:cs typeface="Calibri"/>
              </a:rPr>
              <a:t>грн;</a:t>
            </a:r>
            <a:endParaRPr sz="2300">
              <a:latin typeface="Calibri"/>
              <a:cs typeface="Calibri"/>
            </a:endParaRPr>
          </a:p>
          <a:p>
            <a:pPr marL="515620">
              <a:lnSpc>
                <a:spcPts val="2095"/>
              </a:lnSpc>
            </a:pPr>
            <a:r>
              <a:rPr sz="2300" spc="250" dirty="0">
                <a:latin typeface="Calibri"/>
                <a:cs typeface="Calibri"/>
              </a:rPr>
              <a:t>спортивної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45" dirty="0">
                <a:latin typeface="Calibri"/>
                <a:cs typeface="Calibri"/>
              </a:rPr>
              <a:t>зали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85" dirty="0">
                <a:latin typeface="Calibri"/>
                <a:cs typeface="Calibri"/>
              </a:rPr>
              <a:t>в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135" dirty="0">
                <a:latin typeface="Calibri"/>
                <a:cs typeface="Calibri"/>
              </a:rPr>
              <a:t>1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04" dirty="0">
                <a:latin typeface="Calibri"/>
                <a:cs typeface="Calibri"/>
              </a:rPr>
              <a:t>закладі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85" dirty="0">
                <a:latin typeface="Calibri"/>
                <a:cs typeface="Calibri"/>
              </a:rPr>
              <a:t>на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20" dirty="0">
                <a:latin typeface="Calibri"/>
                <a:cs typeface="Calibri"/>
              </a:rPr>
              <a:t>суму</a:t>
            </a:r>
            <a:endParaRPr sz="2300">
              <a:latin typeface="Calibri"/>
              <a:cs typeface="Calibri"/>
            </a:endParaRPr>
          </a:p>
          <a:p>
            <a:pPr marL="515620">
              <a:lnSpc>
                <a:spcPts val="2325"/>
              </a:lnSpc>
            </a:pPr>
            <a:r>
              <a:rPr sz="2300" spc="110" dirty="0">
                <a:latin typeface="Calibri"/>
                <a:cs typeface="Calibri"/>
              </a:rPr>
              <a:t>4867,1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20" dirty="0">
                <a:latin typeface="Calibri"/>
                <a:cs typeface="Calibri"/>
              </a:rPr>
              <a:t>тис.</a:t>
            </a:r>
            <a:r>
              <a:rPr sz="2300" spc="105" dirty="0">
                <a:latin typeface="Calibri"/>
                <a:cs typeface="Calibri"/>
              </a:rPr>
              <a:t> </a:t>
            </a:r>
            <a:r>
              <a:rPr sz="2300" spc="195" dirty="0">
                <a:latin typeface="Calibri"/>
                <a:cs typeface="Calibri"/>
              </a:rPr>
              <a:t>грн;</a:t>
            </a:r>
            <a:endParaRPr sz="2300">
              <a:latin typeface="Calibri"/>
              <a:cs typeface="Calibri"/>
            </a:endParaRPr>
          </a:p>
          <a:p>
            <a:pPr marL="515620" marR="70485">
              <a:lnSpc>
                <a:spcPts val="2330"/>
              </a:lnSpc>
              <a:spcBef>
                <a:spcPts val="219"/>
              </a:spcBef>
            </a:pPr>
            <a:r>
              <a:rPr sz="2300" spc="270" dirty="0">
                <a:latin typeface="Calibri"/>
                <a:cs typeface="Calibri"/>
              </a:rPr>
              <a:t>вентиляційної</a:t>
            </a:r>
            <a:r>
              <a:rPr sz="2300" spc="105" dirty="0">
                <a:latin typeface="Calibri"/>
                <a:cs typeface="Calibri"/>
              </a:rPr>
              <a:t> </a:t>
            </a:r>
            <a:r>
              <a:rPr sz="2300" spc="250" dirty="0">
                <a:latin typeface="Calibri"/>
                <a:cs typeface="Calibri"/>
              </a:rPr>
              <a:t>системи</a:t>
            </a:r>
            <a:r>
              <a:rPr sz="2300" spc="105" dirty="0">
                <a:latin typeface="Calibri"/>
                <a:cs typeface="Calibri"/>
              </a:rPr>
              <a:t> </a:t>
            </a:r>
            <a:r>
              <a:rPr sz="2300" spc="180" dirty="0">
                <a:latin typeface="Calibri"/>
                <a:cs typeface="Calibri"/>
              </a:rPr>
              <a:t>проведено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35" dirty="0">
                <a:latin typeface="Calibri"/>
                <a:cs typeface="Calibri"/>
              </a:rPr>
              <a:t>в </a:t>
            </a:r>
            <a:r>
              <a:rPr sz="2300" spc="135" dirty="0">
                <a:latin typeface="Calibri"/>
                <a:cs typeface="Calibri"/>
              </a:rPr>
              <a:t>4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20" dirty="0">
                <a:latin typeface="Calibri"/>
                <a:cs typeface="Calibri"/>
              </a:rPr>
              <a:t>закладах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85" dirty="0">
                <a:latin typeface="Calibri"/>
                <a:cs typeface="Calibri"/>
              </a:rPr>
              <a:t>на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40" dirty="0">
                <a:latin typeface="Calibri"/>
                <a:cs typeface="Calibri"/>
              </a:rPr>
              <a:t>суму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110" dirty="0">
                <a:latin typeface="Calibri"/>
                <a:cs typeface="Calibri"/>
              </a:rPr>
              <a:t>4971,9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20" dirty="0">
                <a:latin typeface="Calibri"/>
                <a:cs typeface="Calibri"/>
              </a:rPr>
              <a:t>тис.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195" dirty="0">
                <a:latin typeface="Calibri"/>
                <a:cs typeface="Calibri"/>
              </a:rPr>
              <a:t>грн; </a:t>
            </a:r>
            <a:r>
              <a:rPr sz="2300" spc="285" dirty="0">
                <a:latin typeface="Calibri"/>
                <a:cs typeface="Calibri"/>
              </a:rPr>
              <a:t>приміщень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180" dirty="0">
                <a:latin typeface="Calibri"/>
                <a:cs typeface="Calibri"/>
              </a:rPr>
              <a:t>проведено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65" dirty="0">
                <a:latin typeface="Calibri"/>
                <a:cs typeface="Calibri"/>
              </a:rPr>
              <a:t>у</a:t>
            </a:r>
            <a:r>
              <a:rPr sz="2300" spc="105" dirty="0">
                <a:latin typeface="Calibri"/>
                <a:cs typeface="Calibri"/>
              </a:rPr>
              <a:t> </a:t>
            </a:r>
            <a:r>
              <a:rPr sz="2300" spc="135" dirty="0">
                <a:latin typeface="Calibri"/>
                <a:cs typeface="Calibri"/>
              </a:rPr>
              <a:t>3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10" dirty="0">
                <a:latin typeface="Calibri"/>
                <a:cs typeface="Calibri"/>
              </a:rPr>
              <a:t>закладах </a:t>
            </a:r>
            <a:r>
              <a:rPr sz="2300" spc="285" dirty="0">
                <a:latin typeface="Calibri"/>
                <a:cs typeface="Calibri"/>
              </a:rPr>
              <a:t>на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40" dirty="0">
                <a:latin typeface="Calibri"/>
                <a:cs typeface="Calibri"/>
              </a:rPr>
              <a:t>суму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110" dirty="0">
                <a:latin typeface="Calibri"/>
                <a:cs typeface="Calibri"/>
              </a:rPr>
              <a:t>2712,0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20" dirty="0">
                <a:latin typeface="Calibri"/>
                <a:cs typeface="Calibri"/>
              </a:rPr>
              <a:t>тис.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185" dirty="0">
                <a:latin typeface="Calibri"/>
                <a:cs typeface="Calibri"/>
              </a:rPr>
              <a:t>грн.</a:t>
            </a:r>
            <a:endParaRPr sz="23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0724719" y="0"/>
            <a:ext cx="6790055" cy="10283190"/>
            <a:chOff x="10724719" y="0"/>
            <a:chExt cx="6790055" cy="10283190"/>
          </a:xfrm>
        </p:grpSpPr>
        <p:sp>
          <p:nvSpPr>
            <p:cNvPr id="22" name="object 22"/>
            <p:cNvSpPr/>
            <p:nvPr/>
          </p:nvSpPr>
          <p:spPr>
            <a:xfrm>
              <a:off x="12531637" y="11"/>
              <a:ext cx="3086100" cy="10283190"/>
            </a:xfrm>
            <a:custGeom>
              <a:avLst/>
              <a:gdLst/>
              <a:ahLst/>
              <a:cxnLst/>
              <a:rect l="l" t="t" r="r" b="b"/>
              <a:pathLst>
                <a:path w="3086100" h="10283190">
                  <a:moveTo>
                    <a:pt x="3086100" y="8891384"/>
                  </a:moveTo>
                  <a:lnTo>
                    <a:pt x="0" y="8891384"/>
                  </a:lnTo>
                  <a:lnTo>
                    <a:pt x="0" y="10282974"/>
                  </a:lnTo>
                  <a:lnTo>
                    <a:pt x="3086100" y="10282974"/>
                  </a:lnTo>
                  <a:lnTo>
                    <a:pt x="3086100" y="8891384"/>
                  </a:lnTo>
                  <a:close/>
                </a:path>
                <a:path w="3086100" h="10283190">
                  <a:moveTo>
                    <a:pt x="3086100" y="0"/>
                  </a:moveTo>
                  <a:lnTo>
                    <a:pt x="0" y="0"/>
                  </a:lnTo>
                  <a:lnTo>
                    <a:pt x="0" y="2171154"/>
                  </a:lnTo>
                  <a:lnTo>
                    <a:pt x="3086100" y="2171154"/>
                  </a:lnTo>
                  <a:lnTo>
                    <a:pt x="3086100" y="0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781870" y="2171164"/>
              <a:ext cx="6676390" cy="6720840"/>
            </a:xfrm>
            <a:custGeom>
              <a:avLst/>
              <a:gdLst/>
              <a:ahLst/>
              <a:cxnLst/>
              <a:rect l="l" t="t" r="r" b="b"/>
              <a:pathLst>
                <a:path w="6676390" h="6720840">
                  <a:moveTo>
                    <a:pt x="0" y="0"/>
                  </a:moveTo>
                  <a:lnTo>
                    <a:pt x="6675825" y="0"/>
                  </a:lnTo>
                  <a:lnTo>
                    <a:pt x="6675825" y="6720221"/>
                  </a:lnTo>
                  <a:lnTo>
                    <a:pt x="0" y="6720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781869" y="2171218"/>
              <a:ext cx="6675755" cy="6720205"/>
            </a:xfrm>
            <a:custGeom>
              <a:avLst/>
              <a:gdLst/>
              <a:ahLst/>
              <a:cxnLst/>
              <a:rect l="l" t="t" r="r" b="b"/>
              <a:pathLst>
                <a:path w="6675755" h="6720205">
                  <a:moveTo>
                    <a:pt x="0" y="0"/>
                  </a:moveTo>
                  <a:lnTo>
                    <a:pt x="6675684" y="0"/>
                  </a:lnTo>
                  <a:lnTo>
                    <a:pt x="6675684" y="6720079"/>
                  </a:lnTo>
                  <a:lnTo>
                    <a:pt x="0" y="6720079"/>
                  </a:lnTo>
                  <a:lnTo>
                    <a:pt x="0" y="0"/>
                  </a:lnTo>
                  <a:close/>
                </a:path>
              </a:pathLst>
            </a:custGeom>
            <a:ln w="114299">
              <a:solidFill>
                <a:srgbClr val="A08B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1169341" y="3262207"/>
            <a:ext cx="6102350" cy="421957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5080" indent="76835">
              <a:lnSpc>
                <a:spcPts val="2330"/>
              </a:lnSpc>
              <a:spcBef>
                <a:spcPts val="565"/>
              </a:spcBef>
            </a:pPr>
            <a:r>
              <a:rPr sz="2300" spc="185" dirty="0">
                <a:latin typeface="Calibri"/>
                <a:cs typeface="Calibri"/>
              </a:rPr>
              <a:t>Для</a:t>
            </a:r>
            <a:r>
              <a:rPr sz="2300" spc="110" dirty="0">
                <a:latin typeface="Calibri"/>
                <a:cs typeface="Calibri"/>
              </a:rPr>
              <a:t> </a:t>
            </a:r>
            <a:r>
              <a:rPr sz="2300" spc="290" dirty="0">
                <a:latin typeface="Calibri"/>
                <a:cs typeface="Calibri"/>
              </a:rPr>
              <a:t>найпростіших</a:t>
            </a:r>
            <a:r>
              <a:rPr sz="2300" spc="110" dirty="0">
                <a:latin typeface="Calibri"/>
                <a:cs typeface="Calibri"/>
              </a:rPr>
              <a:t> </a:t>
            </a:r>
            <a:r>
              <a:rPr sz="2300" spc="300" dirty="0">
                <a:latin typeface="Calibri"/>
                <a:cs typeface="Calibri"/>
              </a:rPr>
              <a:t>укриттів</a:t>
            </a:r>
            <a:r>
              <a:rPr sz="2300" spc="110" dirty="0">
                <a:latin typeface="Calibri"/>
                <a:cs typeface="Calibri"/>
              </a:rPr>
              <a:t> </a:t>
            </a:r>
            <a:r>
              <a:rPr sz="2300" spc="204" dirty="0">
                <a:latin typeface="Calibri"/>
                <a:cs typeface="Calibri"/>
              </a:rPr>
              <a:t>закладів </a:t>
            </a:r>
            <a:r>
              <a:rPr sz="2300" spc="250" dirty="0">
                <a:latin typeface="Calibri"/>
                <a:cs typeface="Calibri"/>
              </a:rPr>
              <a:t>освіти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190" dirty="0">
                <a:latin typeface="Calibri"/>
                <a:cs typeface="Calibri"/>
              </a:rPr>
              <a:t>було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15" dirty="0">
                <a:latin typeface="Calibri"/>
                <a:cs typeface="Calibri"/>
              </a:rPr>
              <a:t>придбано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29" dirty="0">
                <a:latin typeface="Calibri"/>
                <a:cs typeface="Calibri"/>
              </a:rPr>
              <a:t>матеріалів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65" dirty="0">
                <a:latin typeface="Calibri"/>
                <a:cs typeface="Calibri"/>
              </a:rPr>
              <a:t>та </a:t>
            </a:r>
            <a:r>
              <a:rPr sz="2300" spc="225" dirty="0">
                <a:latin typeface="Calibri"/>
                <a:cs typeface="Calibri"/>
              </a:rPr>
              <a:t>обладнання</a:t>
            </a:r>
            <a:r>
              <a:rPr sz="2300" spc="85" dirty="0">
                <a:latin typeface="Calibri"/>
                <a:cs typeface="Calibri"/>
              </a:rPr>
              <a:t> </a:t>
            </a:r>
            <a:r>
              <a:rPr sz="2300" spc="225" dirty="0">
                <a:latin typeface="Calibri"/>
                <a:cs typeface="Calibri"/>
              </a:rPr>
              <a:t>(біотуалети</a:t>
            </a:r>
            <a:r>
              <a:rPr sz="2300" spc="85" dirty="0">
                <a:latin typeface="Calibri"/>
                <a:cs typeface="Calibri"/>
              </a:rPr>
              <a:t> </a:t>
            </a:r>
            <a:r>
              <a:rPr sz="2300" spc="290" dirty="0">
                <a:latin typeface="Calibri"/>
                <a:cs typeface="Calibri"/>
              </a:rPr>
              <a:t>та</a:t>
            </a:r>
            <a:r>
              <a:rPr sz="2300" spc="85" dirty="0">
                <a:latin typeface="Calibri"/>
                <a:cs typeface="Calibri"/>
              </a:rPr>
              <a:t> </a:t>
            </a:r>
            <a:r>
              <a:rPr sz="2300" spc="225" dirty="0">
                <a:latin typeface="Calibri"/>
                <a:cs typeface="Calibri"/>
              </a:rPr>
              <a:t>дезінфікуючі </a:t>
            </a:r>
            <a:r>
              <a:rPr sz="2300" spc="155" dirty="0">
                <a:latin typeface="Calibri"/>
                <a:cs typeface="Calibri"/>
              </a:rPr>
              <a:t>засоби,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185" dirty="0">
                <a:latin typeface="Calibri"/>
                <a:cs typeface="Calibri"/>
              </a:rPr>
              <a:t>пледи,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25" dirty="0">
                <a:latin typeface="Calibri"/>
                <a:cs typeface="Calibri"/>
              </a:rPr>
              <a:t>термопоти,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185" dirty="0">
                <a:latin typeface="Calibri"/>
                <a:cs typeface="Calibri"/>
              </a:rPr>
              <a:t>термоси, </a:t>
            </a:r>
            <a:r>
              <a:rPr sz="2300" spc="275" dirty="0">
                <a:latin typeface="Calibri"/>
                <a:cs typeface="Calibri"/>
              </a:rPr>
              <a:t>рукомийники,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54" dirty="0">
                <a:latin typeface="Calibri"/>
                <a:cs typeface="Calibri"/>
              </a:rPr>
              <a:t>баки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180" dirty="0">
                <a:latin typeface="Calibri"/>
                <a:cs typeface="Calibri"/>
              </a:rPr>
              <a:t>для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160" dirty="0">
                <a:latin typeface="Calibri"/>
                <a:cs typeface="Calibri"/>
              </a:rPr>
              <a:t>води,</a:t>
            </a:r>
            <a:r>
              <a:rPr sz="2300" spc="105" dirty="0">
                <a:latin typeface="Calibri"/>
                <a:cs typeface="Calibri"/>
              </a:rPr>
              <a:t> </a:t>
            </a:r>
            <a:r>
              <a:rPr sz="2300" spc="315" dirty="0">
                <a:latin typeface="Calibri"/>
                <a:cs typeface="Calibri"/>
              </a:rPr>
              <a:t>питна </a:t>
            </a:r>
            <a:r>
              <a:rPr sz="2300" spc="130" dirty="0">
                <a:latin typeface="Calibri"/>
                <a:cs typeface="Calibri"/>
              </a:rPr>
              <a:t>вода,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75" dirty="0">
                <a:latin typeface="Calibri"/>
                <a:cs typeface="Calibri"/>
              </a:rPr>
              <a:t>каністри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180" dirty="0">
                <a:latin typeface="Calibri"/>
                <a:cs typeface="Calibri"/>
              </a:rPr>
              <a:t>для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20" dirty="0">
                <a:latin typeface="Calibri"/>
                <a:cs typeface="Calibri"/>
              </a:rPr>
              <a:t>нафтопродуктів, </a:t>
            </a:r>
            <a:r>
              <a:rPr sz="2300" spc="290" dirty="0">
                <a:latin typeface="Calibri"/>
                <a:cs typeface="Calibri"/>
              </a:rPr>
              <a:t>каримати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90" dirty="0">
                <a:latin typeface="Calibri"/>
                <a:cs typeface="Calibri"/>
              </a:rPr>
              <a:t>та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60" dirty="0">
                <a:latin typeface="Calibri"/>
                <a:cs typeface="Calibri"/>
              </a:rPr>
              <a:t>мати)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85" dirty="0">
                <a:latin typeface="Calibri"/>
                <a:cs typeface="Calibri"/>
              </a:rPr>
              <a:t>на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50" dirty="0">
                <a:latin typeface="Calibri"/>
                <a:cs typeface="Calibri"/>
              </a:rPr>
              <a:t>загальну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40" dirty="0">
                <a:latin typeface="Calibri"/>
                <a:cs typeface="Calibri"/>
              </a:rPr>
              <a:t>суму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85" dirty="0">
                <a:latin typeface="Calibri"/>
                <a:cs typeface="Calibri"/>
              </a:rPr>
              <a:t>4 </a:t>
            </a:r>
            <a:r>
              <a:rPr sz="2300" spc="305" dirty="0">
                <a:latin typeface="Calibri"/>
                <a:cs typeface="Calibri"/>
              </a:rPr>
              <a:t>млн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105" dirty="0">
                <a:latin typeface="Calibri"/>
                <a:cs typeface="Calibri"/>
              </a:rPr>
              <a:t>878,1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20" dirty="0">
                <a:latin typeface="Calibri"/>
                <a:cs typeface="Calibri"/>
              </a:rPr>
              <a:t>тис.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185" dirty="0">
                <a:latin typeface="Calibri"/>
                <a:cs typeface="Calibri"/>
              </a:rPr>
              <a:t>грн.</a:t>
            </a:r>
            <a:endParaRPr sz="2300">
              <a:latin typeface="Calibri"/>
              <a:cs typeface="Calibri"/>
            </a:endParaRPr>
          </a:p>
          <a:p>
            <a:pPr marL="12700" marR="255904">
              <a:lnSpc>
                <a:spcPts val="2320"/>
              </a:lnSpc>
              <a:spcBef>
                <a:spcPts val="2295"/>
              </a:spcBef>
            </a:pPr>
            <a:r>
              <a:rPr sz="2300" b="1" spc="100" dirty="0">
                <a:latin typeface="Cambria"/>
                <a:cs typeface="Cambria"/>
              </a:rPr>
              <a:t>Для</a:t>
            </a:r>
            <a:r>
              <a:rPr sz="2300" b="1" spc="105" dirty="0">
                <a:latin typeface="Cambria"/>
                <a:cs typeface="Cambria"/>
              </a:rPr>
              <a:t> </a:t>
            </a:r>
            <a:r>
              <a:rPr sz="2300" b="1" spc="125" dirty="0">
                <a:latin typeface="Cambria"/>
                <a:cs typeface="Cambria"/>
              </a:rPr>
              <a:t>закладів</a:t>
            </a:r>
            <a:r>
              <a:rPr sz="2300" b="1" spc="105" dirty="0">
                <a:latin typeface="Cambria"/>
                <a:cs typeface="Cambria"/>
              </a:rPr>
              <a:t> </a:t>
            </a:r>
            <a:r>
              <a:rPr sz="2300" b="1" spc="125" dirty="0">
                <a:latin typeface="Cambria"/>
                <a:cs typeface="Cambria"/>
              </a:rPr>
              <a:t>освіти</a:t>
            </a:r>
            <a:r>
              <a:rPr sz="2300" b="1" spc="105" dirty="0">
                <a:latin typeface="Cambria"/>
                <a:cs typeface="Cambria"/>
              </a:rPr>
              <a:t> </a:t>
            </a:r>
            <a:r>
              <a:rPr sz="2300" b="1" spc="170" dirty="0">
                <a:latin typeface="Cambria"/>
                <a:cs typeface="Cambria"/>
              </a:rPr>
              <a:t>всіх</a:t>
            </a:r>
            <a:r>
              <a:rPr sz="2300" b="1" spc="110" dirty="0">
                <a:latin typeface="Cambria"/>
                <a:cs typeface="Cambria"/>
              </a:rPr>
              <a:t> </a:t>
            </a:r>
            <a:r>
              <a:rPr sz="2300" b="1" spc="125" dirty="0">
                <a:latin typeface="Cambria"/>
                <a:cs typeface="Cambria"/>
              </a:rPr>
              <a:t>типів придбано</a:t>
            </a:r>
            <a:r>
              <a:rPr sz="2300" b="1" spc="105" dirty="0">
                <a:latin typeface="Cambria"/>
                <a:cs typeface="Cambria"/>
              </a:rPr>
              <a:t> </a:t>
            </a:r>
            <a:r>
              <a:rPr sz="2300" b="1" spc="250" dirty="0">
                <a:latin typeface="Cambria"/>
                <a:cs typeface="Cambria"/>
              </a:rPr>
              <a:t>миючих</a:t>
            </a:r>
            <a:r>
              <a:rPr sz="2300" b="1" spc="110" dirty="0">
                <a:latin typeface="Cambria"/>
                <a:cs typeface="Cambria"/>
              </a:rPr>
              <a:t> </a:t>
            </a:r>
            <a:r>
              <a:rPr sz="2300" b="1" spc="135" dirty="0">
                <a:latin typeface="Cambria"/>
                <a:cs typeface="Cambria"/>
              </a:rPr>
              <a:t>та</a:t>
            </a:r>
            <a:r>
              <a:rPr sz="2300" b="1" spc="110" dirty="0">
                <a:latin typeface="Cambria"/>
                <a:cs typeface="Cambria"/>
              </a:rPr>
              <a:t> </a:t>
            </a:r>
            <a:r>
              <a:rPr sz="2300" b="1" spc="140" dirty="0">
                <a:latin typeface="Cambria"/>
                <a:cs typeface="Cambria"/>
              </a:rPr>
              <a:t>дезінфікуючих </a:t>
            </a:r>
            <a:r>
              <a:rPr sz="2300" b="1" spc="125" dirty="0">
                <a:latin typeface="Cambria"/>
                <a:cs typeface="Cambria"/>
              </a:rPr>
              <a:t>засобів, </a:t>
            </a:r>
            <a:r>
              <a:rPr sz="2300" b="1" spc="135" dirty="0">
                <a:latin typeface="Cambria"/>
                <a:cs typeface="Cambria"/>
              </a:rPr>
              <a:t>господарських</a:t>
            </a:r>
            <a:r>
              <a:rPr sz="2300" b="1" spc="130" dirty="0">
                <a:latin typeface="Cambria"/>
                <a:cs typeface="Cambria"/>
              </a:rPr>
              <a:t> </a:t>
            </a:r>
            <a:r>
              <a:rPr sz="2300" b="1" spc="110" dirty="0">
                <a:latin typeface="Cambria"/>
                <a:cs typeface="Cambria"/>
              </a:rPr>
              <a:t>та </a:t>
            </a:r>
            <a:r>
              <a:rPr sz="2300" b="1" spc="145" dirty="0">
                <a:latin typeface="Cambria"/>
                <a:cs typeface="Cambria"/>
              </a:rPr>
              <a:t>канцелярських</a:t>
            </a:r>
            <a:r>
              <a:rPr sz="2300" b="1" spc="120" dirty="0">
                <a:latin typeface="Cambria"/>
                <a:cs typeface="Cambria"/>
              </a:rPr>
              <a:t> </a:t>
            </a:r>
            <a:r>
              <a:rPr sz="2300" b="1" spc="125" dirty="0">
                <a:latin typeface="Cambria"/>
                <a:cs typeface="Cambria"/>
              </a:rPr>
              <a:t>товарів</a:t>
            </a:r>
            <a:r>
              <a:rPr sz="2300" b="1" spc="120" dirty="0">
                <a:latin typeface="Cambria"/>
                <a:cs typeface="Cambria"/>
              </a:rPr>
              <a:t> </a:t>
            </a:r>
            <a:r>
              <a:rPr sz="2300" b="1" spc="160" dirty="0">
                <a:latin typeface="Cambria"/>
                <a:cs typeface="Cambria"/>
              </a:rPr>
              <a:t>на</a:t>
            </a:r>
            <a:r>
              <a:rPr sz="2300" b="1" spc="120" dirty="0">
                <a:latin typeface="Cambria"/>
                <a:cs typeface="Cambria"/>
              </a:rPr>
              <a:t> </a:t>
            </a:r>
            <a:r>
              <a:rPr sz="2300" b="1" spc="125" dirty="0">
                <a:latin typeface="Cambria"/>
                <a:cs typeface="Cambria"/>
              </a:rPr>
              <a:t>загальну </a:t>
            </a:r>
            <a:r>
              <a:rPr sz="2300" b="1" spc="190" dirty="0">
                <a:latin typeface="Cambria"/>
                <a:cs typeface="Cambria"/>
              </a:rPr>
              <a:t>суму</a:t>
            </a:r>
            <a:r>
              <a:rPr sz="2300" b="1" spc="40" dirty="0">
                <a:latin typeface="Cambria"/>
                <a:cs typeface="Cambria"/>
              </a:rPr>
              <a:t> </a:t>
            </a:r>
            <a:r>
              <a:rPr sz="2300" b="1" spc="-10" dirty="0">
                <a:latin typeface="Cambria"/>
                <a:cs typeface="Cambria"/>
              </a:rPr>
              <a:t>7215,3</a:t>
            </a:r>
            <a:r>
              <a:rPr sz="2300" b="1" spc="45" dirty="0">
                <a:latin typeface="Cambria"/>
                <a:cs typeface="Cambria"/>
              </a:rPr>
              <a:t> </a:t>
            </a:r>
            <a:r>
              <a:rPr sz="2300" b="1" spc="140" dirty="0">
                <a:latin typeface="Cambria"/>
                <a:cs typeface="Cambria"/>
              </a:rPr>
              <a:t>тис.</a:t>
            </a:r>
            <a:r>
              <a:rPr sz="2300" b="1" spc="45" dirty="0">
                <a:latin typeface="Cambria"/>
                <a:cs typeface="Cambria"/>
              </a:rPr>
              <a:t> </a:t>
            </a:r>
            <a:r>
              <a:rPr sz="2300" b="1" spc="105" dirty="0">
                <a:latin typeface="Cambria"/>
                <a:cs typeface="Cambria"/>
              </a:rPr>
              <a:t>грн.</a:t>
            </a:r>
            <a:endParaRPr sz="2300">
              <a:latin typeface="Cambria"/>
              <a:cs typeface="Cambria"/>
            </a:endParaRPr>
          </a:p>
        </p:txBody>
      </p:sp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75887" y="7830335"/>
            <a:ext cx="1904999" cy="245666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774" y="0"/>
            <a:ext cx="6753224" cy="471177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91738" y="4753764"/>
            <a:ext cx="4295774" cy="553323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400050" cy="10287000"/>
          </a:xfrm>
          <a:custGeom>
            <a:avLst/>
            <a:gdLst/>
            <a:ahLst/>
            <a:cxnLst/>
            <a:rect l="l" t="t" r="r" b="b"/>
            <a:pathLst>
              <a:path w="400050" h="10287000">
                <a:moveTo>
                  <a:pt x="0" y="10286998"/>
                </a:moveTo>
                <a:lnTo>
                  <a:pt x="0" y="0"/>
                </a:lnTo>
                <a:lnTo>
                  <a:pt x="399774" y="0"/>
                </a:lnTo>
                <a:lnTo>
                  <a:pt x="399774" y="10286998"/>
                </a:lnTo>
                <a:lnTo>
                  <a:pt x="0" y="10286998"/>
                </a:lnTo>
                <a:close/>
              </a:path>
            </a:pathLst>
          </a:custGeom>
          <a:solidFill>
            <a:srgbClr val="A08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67340" y="205557"/>
            <a:ext cx="1116330" cy="1648460"/>
          </a:xfrm>
          <a:custGeom>
            <a:avLst/>
            <a:gdLst/>
            <a:ahLst/>
            <a:cxnLst/>
            <a:rect l="l" t="t" r="r" b="b"/>
            <a:pathLst>
              <a:path w="1116329" h="1648460">
                <a:moveTo>
                  <a:pt x="55596" y="453311"/>
                </a:moveTo>
                <a:lnTo>
                  <a:pt x="21690" y="447899"/>
                </a:lnTo>
                <a:lnTo>
                  <a:pt x="0" y="422196"/>
                </a:lnTo>
                <a:lnTo>
                  <a:pt x="3507" y="384813"/>
                </a:lnTo>
                <a:lnTo>
                  <a:pt x="23761" y="347204"/>
                </a:lnTo>
                <a:lnTo>
                  <a:pt x="58057" y="305862"/>
                </a:lnTo>
                <a:lnTo>
                  <a:pt x="101361" y="265650"/>
                </a:lnTo>
                <a:lnTo>
                  <a:pt x="148638" y="231428"/>
                </a:lnTo>
                <a:lnTo>
                  <a:pt x="194852" y="208057"/>
                </a:lnTo>
                <a:lnTo>
                  <a:pt x="180927" y="195958"/>
                </a:lnTo>
                <a:lnTo>
                  <a:pt x="168270" y="177396"/>
                </a:lnTo>
                <a:lnTo>
                  <a:pt x="159071" y="154116"/>
                </a:lnTo>
                <a:lnTo>
                  <a:pt x="155517" y="127863"/>
                </a:lnTo>
                <a:lnTo>
                  <a:pt x="165761" y="75347"/>
                </a:lnTo>
                <a:lnTo>
                  <a:pt x="193212" y="35009"/>
                </a:lnTo>
                <a:lnTo>
                  <a:pt x="232956" y="9132"/>
                </a:lnTo>
                <a:lnTo>
                  <a:pt x="280075" y="0"/>
                </a:lnTo>
                <a:lnTo>
                  <a:pt x="326317" y="9343"/>
                </a:lnTo>
                <a:lnTo>
                  <a:pt x="362534" y="33167"/>
                </a:lnTo>
                <a:lnTo>
                  <a:pt x="386151" y="65161"/>
                </a:lnTo>
                <a:lnTo>
                  <a:pt x="386329" y="65872"/>
                </a:lnTo>
                <a:lnTo>
                  <a:pt x="278032" y="65872"/>
                </a:lnTo>
                <a:lnTo>
                  <a:pt x="256866" y="70213"/>
                </a:lnTo>
                <a:lnTo>
                  <a:pt x="239466" y="82034"/>
                </a:lnTo>
                <a:lnTo>
                  <a:pt x="227673" y="99533"/>
                </a:lnTo>
                <a:lnTo>
                  <a:pt x="223333" y="120905"/>
                </a:lnTo>
                <a:lnTo>
                  <a:pt x="227674" y="142160"/>
                </a:lnTo>
                <a:lnTo>
                  <a:pt x="239467" y="159597"/>
                </a:lnTo>
                <a:lnTo>
                  <a:pt x="256868" y="171396"/>
                </a:lnTo>
                <a:lnTo>
                  <a:pt x="278032" y="175734"/>
                </a:lnTo>
                <a:lnTo>
                  <a:pt x="1115926" y="175734"/>
                </a:lnTo>
                <a:lnTo>
                  <a:pt x="1115926" y="267191"/>
                </a:lnTo>
                <a:lnTo>
                  <a:pt x="449295" y="267191"/>
                </a:lnTo>
                <a:lnTo>
                  <a:pt x="449249" y="278022"/>
                </a:lnTo>
                <a:lnTo>
                  <a:pt x="296879" y="278022"/>
                </a:lnTo>
                <a:lnTo>
                  <a:pt x="230037" y="300742"/>
                </a:lnTo>
                <a:lnTo>
                  <a:pt x="179627" y="329570"/>
                </a:lnTo>
                <a:lnTo>
                  <a:pt x="141823" y="362217"/>
                </a:lnTo>
                <a:lnTo>
                  <a:pt x="112801" y="396396"/>
                </a:lnTo>
                <a:lnTo>
                  <a:pt x="88733" y="429820"/>
                </a:lnTo>
                <a:lnTo>
                  <a:pt x="55596" y="453311"/>
                </a:lnTo>
                <a:close/>
              </a:path>
              <a:path w="1116329" h="1648460">
                <a:moveTo>
                  <a:pt x="1115926" y="168574"/>
                </a:moveTo>
                <a:lnTo>
                  <a:pt x="642484" y="168574"/>
                </a:lnTo>
                <a:lnTo>
                  <a:pt x="642484" y="124182"/>
                </a:lnTo>
                <a:lnTo>
                  <a:pt x="1115926" y="55442"/>
                </a:lnTo>
                <a:lnTo>
                  <a:pt x="1115926" y="168574"/>
                </a:lnTo>
                <a:close/>
              </a:path>
              <a:path w="1116329" h="1648460">
                <a:moveTo>
                  <a:pt x="1115926" y="175734"/>
                </a:moveTo>
                <a:lnTo>
                  <a:pt x="278032" y="175734"/>
                </a:lnTo>
                <a:lnTo>
                  <a:pt x="299489" y="171396"/>
                </a:lnTo>
                <a:lnTo>
                  <a:pt x="316932" y="159597"/>
                </a:lnTo>
                <a:lnTo>
                  <a:pt x="328651" y="142159"/>
                </a:lnTo>
                <a:lnTo>
                  <a:pt x="332937" y="120905"/>
                </a:lnTo>
                <a:lnTo>
                  <a:pt x="328651" y="99532"/>
                </a:lnTo>
                <a:lnTo>
                  <a:pt x="316932" y="82034"/>
                </a:lnTo>
                <a:lnTo>
                  <a:pt x="299489" y="70213"/>
                </a:lnTo>
                <a:lnTo>
                  <a:pt x="278032" y="65872"/>
                </a:lnTo>
                <a:lnTo>
                  <a:pt x="386329" y="65872"/>
                </a:lnTo>
                <a:lnTo>
                  <a:pt x="394596" y="99017"/>
                </a:lnTo>
                <a:lnTo>
                  <a:pt x="450113" y="99017"/>
                </a:lnTo>
                <a:lnTo>
                  <a:pt x="450113" y="168574"/>
                </a:lnTo>
                <a:lnTo>
                  <a:pt x="1115926" y="168574"/>
                </a:lnTo>
                <a:lnTo>
                  <a:pt x="1115926" y="175734"/>
                </a:lnTo>
                <a:close/>
              </a:path>
              <a:path w="1116329" h="1648460">
                <a:moveTo>
                  <a:pt x="1115926" y="379916"/>
                </a:moveTo>
                <a:lnTo>
                  <a:pt x="642484" y="308312"/>
                </a:lnTo>
                <a:lnTo>
                  <a:pt x="642484" y="267191"/>
                </a:lnTo>
                <a:lnTo>
                  <a:pt x="1115926" y="267191"/>
                </a:lnTo>
                <a:lnTo>
                  <a:pt x="1115926" y="379916"/>
                </a:lnTo>
                <a:close/>
              </a:path>
              <a:path w="1116329" h="1648460">
                <a:moveTo>
                  <a:pt x="582456" y="1647883"/>
                </a:moveTo>
                <a:lnTo>
                  <a:pt x="159199" y="1647883"/>
                </a:lnTo>
                <a:lnTo>
                  <a:pt x="129961" y="1641282"/>
                </a:lnTo>
                <a:lnTo>
                  <a:pt x="111977" y="1624996"/>
                </a:lnTo>
                <a:lnTo>
                  <a:pt x="102906" y="1604298"/>
                </a:lnTo>
                <a:lnTo>
                  <a:pt x="100403" y="1584463"/>
                </a:lnTo>
                <a:lnTo>
                  <a:pt x="100403" y="624590"/>
                </a:lnTo>
                <a:lnTo>
                  <a:pt x="106711" y="566487"/>
                </a:lnTo>
                <a:lnTo>
                  <a:pt x="123789" y="515808"/>
                </a:lnTo>
                <a:lnTo>
                  <a:pt x="148867" y="472499"/>
                </a:lnTo>
                <a:lnTo>
                  <a:pt x="179174" y="436504"/>
                </a:lnTo>
                <a:lnTo>
                  <a:pt x="211939" y="407769"/>
                </a:lnTo>
                <a:lnTo>
                  <a:pt x="244392" y="386239"/>
                </a:lnTo>
                <a:lnTo>
                  <a:pt x="297279" y="364570"/>
                </a:lnTo>
                <a:lnTo>
                  <a:pt x="296879" y="278022"/>
                </a:lnTo>
                <a:lnTo>
                  <a:pt x="449249" y="278022"/>
                </a:lnTo>
                <a:lnTo>
                  <a:pt x="448885" y="364570"/>
                </a:lnTo>
                <a:lnTo>
                  <a:pt x="472452" y="371858"/>
                </a:lnTo>
                <a:lnTo>
                  <a:pt x="533224" y="407770"/>
                </a:lnTo>
                <a:lnTo>
                  <a:pt x="565147" y="436505"/>
                </a:lnTo>
                <a:lnTo>
                  <a:pt x="594572" y="472500"/>
                </a:lnTo>
                <a:lnTo>
                  <a:pt x="618860" y="515808"/>
                </a:lnTo>
                <a:lnTo>
                  <a:pt x="635370" y="566487"/>
                </a:lnTo>
                <a:lnTo>
                  <a:pt x="641460" y="624590"/>
                </a:lnTo>
                <a:lnTo>
                  <a:pt x="641460" y="1584463"/>
                </a:lnTo>
                <a:lnTo>
                  <a:pt x="638953" y="1604298"/>
                </a:lnTo>
                <a:lnTo>
                  <a:pt x="629859" y="1624996"/>
                </a:lnTo>
                <a:lnTo>
                  <a:pt x="611814" y="1641282"/>
                </a:lnTo>
                <a:lnTo>
                  <a:pt x="582456" y="16478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73163" y="2321995"/>
            <a:ext cx="7899400" cy="2280285"/>
          </a:xfrm>
          <a:custGeom>
            <a:avLst/>
            <a:gdLst/>
            <a:ahLst/>
            <a:cxnLst/>
            <a:rect l="l" t="t" r="r" b="b"/>
            <a:pathLst>
              <a:path w="7899400" h="2280285">
                <a:moveTo>
                  <a:pt x="7413535" y="2279733"/>
                </a:moveTo>
                <a:lnTo>
                  <a:pt x="485773" y="2279733"/>
                </a:lnTo>
                <a:lnTo>
                  <a:pt x="437762" y="2277356"/>
                </a:lnTo>
                <a:lnTo>
                  <a:pt x="390562" y="2270313"/>
                </a:lnTo>
                <a:lnTo>
                  <a:pt x="344494" y="2258735"/>
                </a:lnTo>
                <a:lnTo>
                  <a:pt x="299877" y="2242756"/>
                </a:lnTo>
                <a:lnTo>
                  <a:pt x="257028" y="2222506"/>
                </a:lnTo>
                <a:lnTo>
                  <a:pt x="216266" y="2198117"/>
                </a:lnTo>
                <a:lnTo>
                  <a:pt x="177911" y="2169722"/>
                </a:lnTo>
                <a:lnTo>
                  <a:pt x="142280" y="2137453"/>
                </a:lnTo>
                <a:lnTo>
                  <a:pt x="110011" y="2101822"/>
                </a:lnTo>
                <a:lnTo>
                  <a:pt x="81616" y="2063466"/>
                </a:lnTo>
                <a:lnTo>
                  <a:pt x="57227" y="2022705"/>
                </a:lnTo>
                <a:lnTo>
                  <a:pt x="36977" y="1979856"/>
                </a:lnTo>
                <a:lnTo>
                  <a:pt x="20997" y="1935238"/>
                </a:lnTo>
                <a:lnTo>
                  <a:pt x="9420" y="1889171"/>
                </a:lnTo>
                <a:lnTo>
                  <a:pt x="2377" y="1841971"/>
                </a:lnTo>
                <a:lnTo>
                  <a:pt x="0" y="1793958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6" y="216266"/>
                </a:lnTo>
                <a:lnTo>
                  <a:pt x="110011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7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7413534" y="0"/>
                </a:lnTo>
                <a:lnTo>
                  <a:pt x="7461547" y="2377"/>
                </a:lnTo>
                <a:lnTo>
                  <a:pt x="7508747" y="9420"/>
                </a:lnTo>
                <a:lnTo>
                  <a:pt x="7554815" y="20997"/>
                </a:lnTo>
                <a:lnTo>
                  <a:pt x="7599432" y="36977"/>
                </a:lnTo>
                <a:lnTo>
                  <a:pt x="7642281" y="57227"/>
                </a:lnTo>
                <a:lnTo>
                  <a:pt x="7683043" y="81615"/>
                </a:lnTo>
                <a:lnTo>
                  <a:pt x="7721398" y="110010"/>
                </a:lnTo>
                <a:lnTo>
                  <a:pt x="7757029" y="142280"/>
                </a:lnTo>
                <a:lnTo>
                  <a:pt x="7789299" y="177911"/>
                </a:lnTo>
                <a:lnTo>
                  <a:pt x="7817694" y="216266"/>
                </a:lnTo>
                <a:lnTo>
                  <a:pt x="7842082" y="257028"/>
                </a:lnTo>
                <a:lnTo>
                  <a:pt x="7862332" y="299876"/>
                </a:lnTo>
                <a:lnTo>
                  <a:pt x="7878312" y="344494"/>
                </a:lnTo>
                <a:lnTo>
                  <a:pt x="7889889" y="390562"/>
                </a:lnTo>
                <a:lnTo>
                  <a:pt x="7896932" y="437762"/>
                </a:lnTo>
                <a:lnTo>
                  <a:pt x="7898920" y="477915"/>
                </a:lnTo>
                <a:lnTo>
                  <a:pt x="7898920" y="1801817"/>
                </a:lnTo>
                <a:lnTo>
                  <a:pt x="7896932" y="1841971"/>
                </a:lnTo>
                <a:lnTo>
                  <a:pt x="7889889" y="1889171"/>
                </a:lnTo>
                <a:lnTo>
                  <a:pt x="7878312" y="1935238"/>
                </a:lnTo>
                <a:lnTo>
                  <a:pt x="7862332" y="1979856"/>
                </a:lnTo>
                <a:lnTo>
                  <a:pt x="7842082" y="2022705"/>
                </a:lnTo>
                <a:lnTo>
                  <a:pt x="7817694" y="2063466"/>
                </a:lnTo>
                <a:lnTo>
                  <a:pt x="7789299" y="2101822"/>
                </a:lnTo>
                <a:lnTo>
                  <a:pt x="7757029" y="2137453"/>
                </a:lnTo>
                <a:lnTo>
                  <a:pt x="7721398" y="2169722"/>
                </a:lnTo>
                <a:lnTo>
                  <a:pt x="7683043" y="2198117"/>
                </a:lnTo>
                <a:lnTo>
                  <a:pt x="7642281" y="2222506"/>
                </a:lnTo>
                <a:lnTo>
                  <a:pt x="7599432" y="2242756"/>
                </a:lnTo>
                <a:lnTo>
                  <a:pt x="7554815" y="2258735"/>
                </a:lnTo>
                <a:lnTo>
                  <a:pt x="7508747" y="2270313"/>
                </a:lnTo>
                <a:lnTo>
                  <a:pt x="7461547" y="2277356"/>
                </a:lnTo>
                <a:lnTo>
                  <a:pt x="7413535" y="2279733"/>
                </a:lnTo>
                <a:close/>
              </a:path>
            </a:pathLst>
          </a:custGeom>
          <a:solidFill>
            <a:srgbClr val="A08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118041" y="80937"/>
            <a:ext cx="6802755" cy="179705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890"/>
              </a:spcBef>
            </a:pPr>
            <a:r>
              <a:rPr sz="5150" spc="1380" dirty="0">
                <a:solidFill>
                  <a:srgbClr val="000000"/>
                </a:solidFill>
              </a:rPr>
              <a:t>ПРОТИПОЖЕЖН</a:t>
            </a:r>
            <a:r>
              <a:rPr sz="5150" spc="765" dirty="0">
                <a:solidFill>
                  <a:srgbClr val="000000"/>
                </a:solidFill>
              </a:rPr>
              <a:t>А</a:t>
            </a:r>
            <a:endParaRPr sz="5150"/>
          </a:p>
          <a:p>
            <a:pPr marR="5080" algn="r">
              <a:lnSpc>
                <a:spcPct val="100000"/>
              </a:lnSpc>
              <a:spcBef>
                <a:spcPts val="795"/>
              </a:spcBef>
            </a:pPr>
            <a:r>
              <a:rPr sz="5150" spc="830" dirty="0">
                <a:solidFill>
                  <a:srgbClr val="000000"/>
                </a:solidFill>
              </a:rPr>
              <a:t>БЕЗПЕК</a:t>
            </a:r>
            <a:r>
              <a:rPr sz="5150" spc="215" dirty="0">
                <a:solidFill>
                  <a:srgbClr val="000000"/>
                </a:solidFill>
              </a:rPr>
              <a:t>А</a:t>
            </a:r>
            <a:endParaRPr sz="5150"/>
          </a:p>
        </p:txBody>
      </p:sp>
      <p:sp>
        <p:nvSpPr>
          <p:cNvPr id="8" name="object 8"/>
          <p:cNvSpPr txBox="1"/>
          <p:nvPr/>
        </p:nvSpPr>
        <p:spPr>
          <a:xfrm>
            <a:off x="7452229" y="2557453"/>
            <a:ext cx="7741284" cy="1892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6705" marR="227965" indent="-71120">
              <a:lnSpc>
                <a:spcPct val="109400"/>
              </a:lnSpc>
              <a:spcBef>
                <a:spcPts val="100"/>
              </a:spcBef>
            </a:pPr>
            <a:r>
              <a:rPr sz="1600" b="1" spc="285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600" b="1" spc="-19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275" dirty="0">
                <a:solidFill>
                  <a:srgbClr val="FFFFFF"/>
                </a:solidFill>
                <a:latin typeface="Courier New"/>
                <a:cs typeface="Courier New"/>
              </a:rPr>
              <a:t>ОРГАНІЗАЦІЮ</a:t>
            </a:r>
            <a:r>
              <a:rPr sz="1600" b="1" spc="-19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370" dirty="0">
                <a:solidFill>
                  <a:srgbClr val="FFFFFF"/>
                </a:solidFill>
                <a:latin typeface="Courier New"/>
                <a:cs typeface="Courier New"/>
              </a:rPr>
              <a:t>ПРОТИПОЖЕЖНОЇ</a:t>
            </a:r>
            <a:r>
              <a:rPr sz="16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250" dirty="0">
                <a:solidFill>
                  <a:srgbClr val="FFFFFF"/>
                </a:solidFill>
                <a:latin typeface="Courier New"/>
                <a:cs typeface="Courier New"/>
              </a:rPr>
              <a:t>БЕЗПЕКИ</a:t>
            </a:r>
            <a:r>
              <a:rPr sz="1600" b="1" spc="-19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105" dirty="0">
                <a:solidFill>
                  <a:srgbClr val="FFFFFF"/>
                </a:solidFill>
                <a:latin typeface="Courier New"/>
                <a:cs typeface="Courier New"/>
              </a:rPr>
              <a:t>В</a:t>
            </a:r>
            <a:r>
              <a:rPr sz="16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295" dirty="0">
                <a:solidFill>
                  <a:srgbClr val="FFFFFF"/>
                </a:solidFill>
                <a:latin typeface="Courier New"/>
                <a:cs typeface="Courier New"/>
              </a:rPr>
              <a:t>ЗАКЛАДАХ </a:t>
            </a:r>
            <a:r>
              <a:rPr sz="1600" b="1" spc="225" dirty="0">
                <a:solidFill>
                  <a:srgbClr val="FFFFFF"/>
                </a:solidFill>
                <a:latin typeface="Courier New"/>
                <a:cs typeface="Courier New"/>
              </a:rPr>
              <a:t>ОСВІТИ</a:t>
            </a:r>
            <a:r>
              <a:rPr sz="1600" b="1" spc="-2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105" dirty="0">
                <a:solidFill>
                  <a:srgbClr val="FFFFFF"/>
                </a:solidFill>
                <a:latin typeface="Courier New"/>
                <a:cs typeface="Courier New"/>
              </a:rPr>
              <a:t>В</a:t>
            </a:r>
            <a:r>
              <a:rPr sz="160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90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sz="1600" b="1" spc="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204" dirty="0">
                <a:solidFill>
                  <a:srgbClr val="FFFFFF"/>
                </a:solidFill>
                <a:latin typeface="Courier New"/>
                <a:cs typeface="Courier New"/>
              </a:rPr>
              <a:t>РОЦІ</a:t>
            </a:r>
            <a:r>
              <a:rPr sz="160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345" dirty="0">
                <a:solidFill>
                  <a:srgbClr val="FFFFFF"/>
                </a:solidFill>
                <a:latin typeface="Courier New"/>
                <a:cs typeface="Courier New"/>
              </a:rPr>
              <a:t>ПРОФІНАНСОВАНО</a:t>
            </a:r>
            <a:r>
              <a:rPr sz="16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19</a:t>
            </a:r>
            <a:r>
              <a:rPr sz="1600" b="1" spc="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35" dirty="0">
                <a:solidFill>
                  <a:srgbClr val="FFFFFF"/>
                </a:solidFill>
                <a:latin typeface="Tahoma"/>
                <a:cs typeface="Tahoma"/>
              </a:rPr>
              <a:t>412</a:t>
            </a:r>
            <a:r>
              <a:rPr sz="1600" b="1" spc="-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12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600" b="1" spc="-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r>
              <a:rPr sz="1600" b="1" spc="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200" dirty="0">
                <a:solidFill>
                  <a:srgbClr val="FFFFFF"/>
                </a:solidFill>
                <a:latin typeface="Courier New"/>
                <a:cs typeface="Courier New"/>
              </a:rPr>
              <a:t>ТИС</a:t>
            </a:r>
            <a:r>
              <a:rPr sz="1600" b="1" spc="20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600" b="1" spc="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165" dirty="0">
                <a:solidFill>
                  <a:srgbClr val="FFFFFF"/>
                </a:solidFill>
                <a:latin typeface="Courier New"/>
                <a:cs typeface="Courier New"/>
              </a:rPr>
              <a:t>ГРН</a:t>
            </a:r>
            <a:endParaRPr sz="1600">
              <a:latin typeface="Courier New"/>
              <a:cs typeface="Courier New"/>
            </a:endParaRPr>
          </a:p>
          <a:p>
            <a:pPr marL="931544" marR="52705" indent="-800735">
              <a:lnSpc>
                <a:spcPct val="109400"/>
              </a:lnSpc>
            </a:pPr>
            <a:r>
              <a:rPr sz="1600" b="1" spc="340" dirty="0">
                <a:solidFill>
                  <a:srgbClr val="FFFFFF"/>
                </a:solidFill>
                <a:latin typeface="Courier New"/>
                <a:cs typeface="Courier New"/>
              </a:rPr>
              <a:t>ЗАКЛАДИ</a:t>
            </a:r>
            <a:r>
              <a:rPr sz="160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225" dirty="0">
                <a:solidFill>
                  <a:srgbClr val="FFFFFF"/>
                </a:solidFill>
                <a:latin typeface="Courier New"/>
                <a:cs typeface="Courier New"/>
              </a:rPr>
              <a:t>ОСВІТИ</a:t>
            </a:r>
            <a:r>
              <a:rPr sz="160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345" dirty="0">
                <a:solidFill>
                  <a:srgbClr val="FFFFFF"/>
                </a:solidFill>
                <a:latin typeface="Courier New"/>
                <a:cs typeface="Courier New"/>
              </a:rPr>
              <a:t>РАЙОНУ</a:t>
            </a:r>
            <a:r>
              <a:rPr sz="16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105" dirty="0">
                <a:solidFill>
                  <a:srgbClr val="FFFFFF"/>
                </a:solidFill>
                <a:latin typeface="Courier New"/>
                <a:cs typeface="Courier New"/>
              </a:rPr>
              <a:t>В</a:t>
            </a:r>
            <a:r>
              <a:rPr sz="160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420" dirty="0">
                <a:solidFill>
                  <a:srgbClr val="FFFFFF"/>
                </a:solidFill>
                <a:latin typeface="Courier New"/>
                <a:cs typeface="Courier New"/>
              </a:rPr>
              <a:t>ПОВНОМУ</a:t>
            </a:r>
            <a:r>
              <a:rPr sz="16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190" dirty="0">
                <a:solidFill>
                  <a:srgbClr val="FFFFFF"/>
                </a:solidFill>
                <a:latin typeface="Courier New"/>
                <a:cs typeface="Courier New"/>
              </a:rPr>
              <a:t>ОБСЯЗІ</a:t>
            </a:r>
            <a:r>
              <a:rPr sz="160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195" dirty="0">
                <a:solidFill>
                  <a:srgbClr val="FFFFFF"/>
                </a:solidFill>
                <a:latin typeface="Courier New"/>
                <a:cs typeface="Courier New"/>
              </a:rPr>
              <a:t>ЗАБЕЗПЕЧЕНІ </a:t>
            </a:r>
            <a:r>
              <a:rPr sz="1600" b="1" spc="350" dirty="0">
                <a:solidFill>
                  <a:srgbClr val="FFFFFF"/>
                </a:solidFill>
                <a:latin typeface="Courier New"/>
                <a:cs typeface="Courier New"/>
              </a:rPr>
              <a:t>НЕОБХІДНОЮ</a:t>
            </a:r>
            <a:r>
              <a:rPr sz="1600" b="1" spc="-19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225" dirty="0">
                <a:solidFill>
                  <a:srgbClr val="FFFFFF"/>
                </a:solidFill>
                <a:latin typeface="Courier New"/>
                <a:cs typeface="Courier New"/>
              </a:rPr>
              <a:t>КІЛЬКІСТЮ</a:t>
            </a:r>
            <a:r>
              <a:rPr sz="16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340" dirty="0">
                <a:solidFill>
                  <a:srgbClr val="FFFFFF"/>
                </a:solidFill>
                <a:latin typeface="Courier New"/>
                <a:cs typeface="Courier New"/>
              </a:rPr>
              <a:t>ПЕРВИННИХ</a:t>
            </a:r>
            <a:r>
              <a:rPr sz="160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200" dirty="0">
                <a:solidFill>
                  <a:srgbClr val="FFFFFF"/>
                </a:solidFill>
                <a:latin typeface="Courier New"/>
                <a:cs typeface="Courier New"/>
              </a:rPr>
              <a:t>ЗАСОБІВ</a:t>
            </a:r>
            <a:endParaRPr sz="1600">
              <a:latin typeface="Courier New"/>
              <a:cs typeface="Courier New"/>
            </a:endParaRPr>
          </a:p>
          <a:p>
            <a:pPr marL="157480" marR="5080" indent="-145415">
              <a:lnSpc>
                <a:spcPct val="109400"/>
              </a:lnSpc>
            </a:pPr>
            <a:r>
              <a:rPr sz="1600" b="1" spc="320" dirty="0">
                <a:solidFill>
                  <a:srgbClr val="FFFFFF"/>
                </a:solidFill>
                <a:latin typeface="Courier New"/>
                <a:cs typeface="Courier New"/>
              </a:rPr>
              <a:t>ПОЖЕЖОГАСІННЯ</a:t>
            </a:r>
            <a:r>
              <a:rPr sz="1600" b="1" spc="32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600" b="1" spc="3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310" dirty="0">
                <a:solidFill>
                  <a:srgbClr val="FFFFFF"/>
                </a:solidFill>
                <a:latin typeface="Courier New"/>
                <a:cs typeface="Courier New"/>
              </a:rPr>
              <a:t>ПРОВЕДЕНО</a:t>
            </a:r>
            <a:r>
              <a:rPr sz="16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250" dirty="0">
                <a:solidFill>
                  <a:srgbClr val="FFFFFF"/>
                </a:solidFill>
                <a:latin typeface="Courier New"/>
                <a:cs typeface="Courier New"/>
              </a:rPr>
              <a:t>ПЕРЕЗАРЯДКУ</a:t>
            </a:r>
            <a:r>
              <a:rPr sz="16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245" dirty="0">
                <a:solidFill>
                  <a:srgbClr val="FFFFFF"/>
                </a:solidFill>
                <a:latin typeface="Courier New"/>
                <a:cs typeface="Courier New"/>
              </a:rPr>
              <a:t>ВОГНЕГАСНИКІВ </a:t>
            </a:r>
            <a:r>
              <a:rPr sz="1600" b="1" spc="135" dirty="0">
                <a:solidFill>
                  <a:srgbClr val="FFFFFF"/>
                </a:solidFill>
                <a:latin typeface="Courier New"/>
                <a:cs typeface="Courier New"/>
              </a:rPr>
              <a:t>ТА</a:t>
            </a:r>
            <a:r>
              <a:rPr sz="160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175" dirty="0">
                <a:solidFill>
                  <a:srgbClr val="FFFFFF"/>
                </a:solidFill>
                <a:latin typeface="Courier New"/>
                <a:cs typeface="Courier New"/>
              </a:rPr>
              <a:t>ПЕРЕВІРКУ</a:t>
            </a:r>
            <a:r>
              <a:rPr sz="16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Courier New"/>
                <a:cs typeface="Courier New"/>
              </a:rPr>
              <a:t>ДІЇ</a:t>
            </a:r>
            <a:r>
              <a:rPr sz="16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280" dirty="0">
                <a:solidFill>
                  <a:srgbClr val="FFFFFF"/>
                </a:solidFill>
                <a:latin typeface="Courier New"/>
                <a:cs typeface="Courier New"/>
              </a:rPr>
              <a:t>ВОГНЕЗАХИСНОЇ</a:t>
            </a:r>
            <a:r>
              <a:rPr sz="16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350" dirty="0">
                <a:solidFill>
                  <a:srgbClr val="FFFFFF"/>
                </a:solidFill>
                <a:latin typeface="Courier New"/>
                <a:cs typeface="Courier New"/>
              </a:rPr>
              <a:t>РЕЧОВИНИ</a:t>
            </a:r>
            <a:r>
              <a:rPr sz="16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285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60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330" dirty="0">
                <a:solidFill>
                  <a:srgbClr val="FFFFFF"/>
                </a:solidFill>
                <a:latin typeface="Courier New"/>
                <a:cs typeface="Courier New"/>
              </a:rPr>
              <a:t>СУМУ</a:t>
            </a:r>
            <a:r>
              <a:rPr sz="16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b="1" spc="45" dirty="0">
                <a:solidFill>
                  <a:srgbClr val="FFFFFF"/>
                </a:solidFill>
                <a:latin typeface="Tahoma"/>
                <a:cs typeface="Tahoma"/>
              </a:rPr>
              <a:t>226</a:t>
            </a:r>
            <a:endParaRPr sz="16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1600" b="1" spc="85" dirty="0">
                <a:solidFill>
                  <a:srgbClr val="FFFFFF"/>
                </a:solidFill>
                <a:latin typeface="Tahoma"/>
                <a:cs typeface="Tahoma"/>
              </a:rPr>
              <a:t>979</a:t>
            </a:r>
            <a:r>
              <a:rPr sz="1600" b="1" spc="-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12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600" b="1" spc="-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1600" b="1" spc="2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140" dirty="0">
                <a:solidFill>
                  <a:srgbClr val="FFFFFF"/>
                </a:solidFill>
                <a:latin typeface="Courier New"/>
                <a:cs typeface="Courier New"/>
              </a:rPr>
              <a:t>ГРН</a:t>
            </a:r>
            <a:r>
              <a:rPr sz="1600" b="1" spc="14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0" y="5741059"/>
            <a:ext cx="12411075" cy="3514725"/>
          </a:xfrm>
          <a:prstGeom prst="rect">
            <a:avLst/>
          </a:prstGeom>
          <a:solidFill>
            <a:srgbClr val="3F3C2E">
              <a:alpha val="25999"/>
            </a:srgbClr>
          </a:solidFill>
        </p:spPr>
        <p:txBody>
          <a:bodyPr vert="horz" wrap="square" lIns="0" tIns="508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endParaRPr sz="1700">
              <a:latin typeface="Times New Roman"/>
              <a:cs typeface="Times New Roman"/>
            </a:endParaRPr>
          </a:p>
          <a:p>
            <a:pPr marL="208915" algn="ctr">
              <a:lnSpc>
                <a:spcPct val="100000"/>
              </a:lnSpc>
            </a:pPr>
            <a:r>
              <a:rPr sz="1700" b="1" spc="70" dirty="0">
                <a:latin typeface="Courier New"/>
                <a:cs typeface="Courier New"/>
              </a:rPr>
              <a:t>УСІ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375" dirty="0">
                <a:latin typeface="Courier New"/>
                <a:cs typeface="Courier New"/>
              </a:rPr>
              <a:t>ЗАКЛАДИ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250" dirty="0">
                <a:latin typeface="Courier New"/>
                <a:cs typeface="Courier New"/>
              </a:rPr>
              <a:t>ОСВІТИ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385" dirty="0">
                <a:latin typeface="Courier New"/>
                <a:cs typeface="Courier New"/>
              </a:rPr>
              <a:t>РАЙОНУ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340" dirty="0">
                <a:latin typeface="Courier New"/>
                <a:cs typeface="Courier New"/>
              </a:rPr>
              <a:t>ОБЛАДНАНІ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500" dirty="0">
                <a:latin typeface="Courier New"/>
                <a:cs typeface="Courier New"/>
              </a:rPr>
              <a:t>АВТОНОМНОЮ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555" dirty="0">
                <a:latin typeface="Courier New"/>
                <a:cs typeface="Courier New"/>
              </a:rPr>
              <a:t>ПОЖЕЖНОЮ</a:t>
            </a:r>
            <a:endParaRPr sz="1700">
              <a:latin typeface="Courier New"/>
              <a:cs typeface="Courier New"/>
            </a:endParaRPr>
          </a:p>
          <a:p>
            <a:pPr marL="782320" marR="565785" indent="-635" algn="ctr">
              <a:lnSpc>
                <a:spcPct val="113999"/>
              </a:lnSpc>
            </a:pPr>
            <a:r>
              <a:rPr sz="1700" b="1" spc="310" dirty="0">
                <a:latin typeface="Courier New"/>
                <a:cs typeface="Courier New"/>
              </a:rPr>
              <a:t>СИГНАЛІЗАЦІЄЮ</a:t>
            </a:r>
            <a:r>
              <a:rPr sz="1700" b="1" spc="310" dirty="0">
                <a:latin typeface="Tahoma"/>
                <a:cs typeface="Tahoma"/>
              </a:rPr>
              <a:t>,</a:t>
            </a:r>
            <a:r>
              <a:rPr sz="1700" b="1" spc="320" dirty="0">
                <a:latin typeface="Tahoma"/>
                <a:cs typeface="Tahoma"/>
              </a:rPr>
              <a:t> </a:t>
            </a:r>
            <a:r>
              <a:rPr sz="1700" b="1" spc="265" dirty="0">
                <a:latin typeface="Courier New"/>
                <a:cs typeface="Courier New"/>
              </a:rPr>
              <a:t>ЯКА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305" dirty="0">
                <a:latin typeface="Courier New"/>
                <a:cs typeface="Courier New"/>
              </a:rPr>
              <a:t>ОБСЛУГОВУЄТЬСЯ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375" dirty="0">
                <a:latin typeface="Courier New"/>
                <a:cs typeface="Courier New"/>
              </a:rPr>
              <a:t>Й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325" dirty="0">
                <a:latin typeface="Courier New"/>
                <a:cs typeface="Courier New"/>
              </a:rPr>
              <a:t>ВИВЕДЕНА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315" dirty="0">
                <a:latin typeface="Courier New"/>
                <a:cs typeface="Courier New"/>
              </a:rPr>
              <a:t>НА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285" dirty="0">
                <a:latin typeface="Courier New"/>
                <a:cs typeface="Courier New"/>
              </a:rPr>
              <a:t>ПУЛЬТ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310" dirty="0">
                <a:latin typeface="Courier New"/>
                <a:cs typeface="Courier New"/>
              </a:rPr>
              <a:t>СПОСТЕРЕЖЕННЯ </a:t>
            </a:r>
            <a:r>
              <a:rPr sz="1700" b="1" spc="275" dirty="0">
                <a:latin typeface="Courier New"/>
                <a:cs typeface="Courier New"/>
              </a:rPr>
              <a:t>ТОВ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spc="-350" dirty="0">
                <a:latin typeface="Tahoma"/>
                <a:cs typeface="Tahoma"/>
              </a:rPr>
              <a:t>«</a:t>
            </a:r>
            <a:r>
              <a:rPr sz="1700" b="1" spc="-295" dirty="0">
                <a:latin typeface="Tahoma"/>
                <a:cs typeface="Tahoma"/>
              </a:rPr>
              <a:t> </a:t>
            </a:r>
            <a:r>
              <a:rPr sz="1700" b="1" spc="365" dirty="0">
                <a:latin typeface="Courier New"/>
                <a:cs typeface="Courier New"/>
              </a:rPr>
              <a:t>ОХОРОНА</a:t>
            </a:r>
            <a:r>
              <a:rPr sz="1700" b="1" spc="365" dirty="0">
                <a:latin typeface="Tahoma"/>
                <a:cs typeface="Tahoma"/>
              </a:rPr>
              <a:t>-</a:t>
            </a:r>
            <a:r>
              <a:rPr sz="1700" b="1" spc="-290" dirty="0">
                <a:latin typeface="Tahoma"/>
                <a:cs typeface="Tahoma"/>
              </a:rPr>
              <a:t> </a:t>
            </a:r>
            <a:r>
              <a:rPr sz="1700" b="1" spc="365" dirty="0">
                <a:latin typeface="Courier New"/>
                <a:cs typeface="Courier New"/>
              </a:rPr>
              <a:t>СИСТЕМИ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spc="210" dirty="0">
                <a:latin typeface="Courier New"/>
                <a:cs typeface="Courier New"/>
              </a:rPr>
              <a:t>БЕЗПЕКИ</a:t>
            </a:r>
            <a:r>
              <a:rPr sz="1700" b="1" spc="210" dirty="0">
                <a:latin typeface="Tahoma"/>
                <a:cs typeface="Tahoma"/>
              </a:rPr>
              <a:t>».</a:t>
            </a:r>
            <a:r>
              <a:rPr sz="1700" b="1" spc="315" dirty="0">
                <a:latin typeface="Tahoma"/>
                <a:cs typeface="Tahoma"/>
              </a:rPr>
              <a:t> </a:t>
            </a:r>
            <a:r>
              <a:rPr sz="1700" b="1" spc="370" dirty="0">
                <a:latin typeface="Courier New"/>
                <a:cs typeface="Courier New"/>
              </a:rPr>
              <a:t>МОДЕРНІЗОВАНО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290" dirty="0">
                <a:latin typeface="Courier New"/>
                <a:cs typeface="Courier New"/>
              </a:rPr>
              <a:t>АПС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spc="100" dirty="0">
                <a:latin typeface="Courier New"/>
                <a:cs typeface="Courier New"/>
              </a:rPr>
              <a:t>У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spc="365" dirty="0">
                <a:latin typeface="Courier New"/>
                <a:cs typeface="Courier New"/>
              </a:rPr>
              <a:t>ЗДО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725" dirty="0">
                <a:latin typeface="Courier New"/>
                <a:cs typeface="Courier New"/>
              </a:rPr>
              <a:t>№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spc="100" dirty="0">
                <a:latin typeface="Tahoma"/>
                <a:cs typeface="Tahoma"/>
              </a:rPr>
              <a:t>679</a:t>
            </a:r>
            <a:r>
              <a:rPr sz="1700" b="1" spc="-290" dirty="0">
                <a:latin typeface="Tahoma"/>
                <a:cs typeface="Tahoma"/>
              </a:rPr>
              <a:t> </a:t>
            </a:r>
            <a:r>
              <a:rPr sz="1700" b="1" dirty="0">
                <a:latin typeface="Tahoma"/>
                <a:cs typeface="Tahoma"/>
              </a:rPr>
              <a:t>,</a:t>
            </a:r>
            <a:r>
              <a:rPr sz="1700" b="1" spc="315" dirty="0">
                <a:latin typeface="Tahoma"/>
                <a:cs typeface="Tahoma"/>
              </a:rPr>
              <a:t> </a:t>
            </a:r>
            <a:r>
              <a:rPr sz="1700" b="1" spc="290" dirty="0">
                <a:latin typeface="Courier New"/>
                <a:cs typeface="Courier New"/>
              </a:rPr>
              <a:t>ЗЗСО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spc="675" dirty="0">
                <a:latin typeface="Courier New"/>
                <a:cs typeface="Courier New"/>
              </a:rPr>
              <a:t>№ </a:t>
            </a:r>
            <a:r>
              <a:rPr sz="1700" b="1" spc="60" dirty="0">
                <a:latin typeface="Tahoma"/>
                <a:cs typeface="Tahoma"/>
              </a:rPr>
              <a:t>243</a:t>
            </a:r>
            <a:r>
              <a:rPr sz="1700" b="1" spc="-295" dirty="0">
                <a:latin typeface="Tahoma"/>
                <a:cs typeface="Tahoma"/>
              </a:rPr>
              <a:t> </a:t>
            </a:r>
            <a:r>
              <a:rPr sz="1700" b="1" dirty="0">
                <a:latin typeface="Tahoma"/>
                <a:cs typeface="Tahoma"/>
              </a:rPr>
              <a:t>,</a:t>
            </a:r>
            <a:r>
              <a:rPr sz="1700" b="1" spc="25" dirty="0">
                <a:latin typeface="Tahoma"/>
                <a:cs typeface="Tahoma"/>
              </a:rPr>
              <a:t> </a:t>
            </a:r>
            <a:r>
              <a:rPr sz="1700" b="1" spc="55" dirty="0">
                <a:latin typeface="Tahoma"/>
                <a:cs typeface="Tahoma"/>
              </a:rPr>
              <a:t>45</a:t>
            </a:r>
            <a:r>
              <a:rPr sz="1700" b="1" spc="-295" dirty="0">
                <a:latin typeface="Tahoma"/>
                <a:cs typeface="Tahoma"/>
              </a:rPr>
              <a:t> </a:t>
            </a:r>
            <a:r>
              <a:rPr sz="1700" b="1" dirty="0">
                <a:latin typeface="Tahoma"/>
                <a:cs typeface="Tahoma"/>
              </a:rPr>
              <a:t>,</a:t>
            </a:r>
            <a:r>
              <a:rPr sz="1700" b="1" spc="245" dirty="0">
                <a:latin typeface="Tahoma"/>
                <a:cs typeface="Tahoma"/>
              </a:rPr>
              <a:t> </a:t>
            </a:r>
            <a:r>
              <a:rPr sz="1700" b="1" spc="100" dirty="0">
                <a:latin typeface="Tahoma"/>
                <a:cs typeface="Tahoma"/>
              </a:rPr>
              <a:t>68</a:t>
            </a:r>
            <a:r>
              <a:rPr sz="1700" b="1" spc="-295" dirty="0">
                <a:latin typeface="Tahoma"/>
                <a:cs typeface="Tahoma"/>
              </a:rPr>
              <a:t> </a:t>
            </a:r>
            <a:r>
              <a:rPr sz="1700" b="1" dirty="0">
                <a:latin typeface="Tahoma"/>
                <a:cs typeface="Tahoma"/>
              </a:rPr>
              <a:t>,</a:t>
            </a:r>
            <a:r>
              <a:rPr sz="1700" b="1" spc="250" dirty="0">
                <a:latin typeface="Tahoma"/>
                <a:cs typeface="Tahoma"/>
              </a:rPr>
              <a:t> </a:t>
            </a:r>
            <a:r>
              <a:rPr sz="1700" b="1" spc="60" dirty="0">
                <a:latin typeface="Tahoma"/>
                <a:cs typeface="Tahoma"/>
              </a:rPr>
              <a:t>257</a:t>
            </a:r>
            <a:r>
              <a:rPr sz="1700" b="1" spc="-295" dirty="0">
                <a:latin typeface="Tahoma"/>
                <a:cs typeface="Tahoma"/>
              </a:rPr>
              <a:t> </a:t>
            </a:r>
            <a:r>
              <a:rPr sz="1700" b="1" dirty="0">
                <a:latin typeface="Tahoma"/>
                <a:cs typeface="Tahoma"/>
              </a:rPr>
              <a:t>,</a:t>
            </a:r>
            <a:r>
              <a:rPr sz="1700" b="1" spc="250" dirty="0">
                <a:latin typeface="Tahoma"/>
                <a:cs typeface="Tahoma"/>
              </a:rPr>
              <a:t> </a:t>
            </a:r>
            <a:r>
              <a:rPr sz="1700" b="1" spc="-50" dirty="0">
                <a:latin typeface="Tahoma"/>
                <a:cs typeface="Tahoma"/>
              </a:rPr>
              <a:t>271</a:t>
            </a:r>
            <a:r>
              <a:rPr sz="1700" b="1" spc="-295" dirty="0">
                <a:latin typeface="Tahoma"/>
                <a:cs typeface="Tahoma"/>
              </a:rPr>
              <a:t> </a:t>
            </a:r>
            <a:r>
              <a:rPr sz="1700" b="1" dirty="0">
                <a:latin typeface="Tahoma"/>
                <a:cs typeface="Tahoma"/>
              </a:rPr>
              <a:t>,</a:t>
            </a:r>
            <a:r>
              <a:rPr sz="1700" b="1" spc="254" dirty="0">
                <a:latin typeface="Tahoma"/>
                <a:cs typeface="Tahoma"/>
              </a:rPr>
              <a:t> </a:t>
            </a:r>
            <a:r>
              <a:rPr sz="1700" b="1" spc="-70" dirty="0">
                <a:latin typeface="Tahoma"/>
                <a:cs typeface="Tahoma"/>
              </a:rPr>
              <a:t>123</a:t>
            </a:r>
            <a:r>
              <a:rPr sz="1700" b="1" spc="-295" dirty="0">
                <a:latin typeface="Tahoma"/>
                <a:cs typeface="Tahoma"/>
              </a:rPr>
              <a:t> </a:t>
            </a:r>
            <a:r>
              <a:rPr sz="1700" b="1" dirty="0">
                <a:latin typeface="Tahoma"/>
                <a:cs typeface="Tahoma"/>
              </a:rPr>
              <a:t>,</a:t>
            </a:r>
            <a:r>
              <a:rPr sz="1700" b="1" spc="250" dirty="0">
                <a:latin typeface="Tahoma"/>
                <a:cs typeface="Tahoma"/>
              </a:rPr>
              <a:t> </a:t>
            </a:r>
            <a:r>
              <a:rPr sz="1700" b="1" spc="85" dirty="0">
                <a:latin typeface="Tahoma"/>
                <a:cs typeface="Tahoma"/>
              </a:rPr>
              <a:t>262</a:t>
            </a:r>
            <a:r>
              <a:rPr sz="1700" b="1" spc="-295" dirty="0">
                <a:latin typeface="Tahoma"/>
                <a:cs typeface="Tahoma"/>
              </a:rPr>
              <a:t> </a:t>
            </a:r>
            <a:r>
              <a:rPr sz="1700" b="1" dirty="0">
                <a:latin typeface="Tahoma"/>
                <a:cs typeface="Tahoma"/>
              </a:rPr>
              <a:t>,</a:t>
            </a:r>
            <a:r>
              <a:rPr sz="1700" b="1" spc="250" dirty="0">
                <a:latin typeface="Tahoma"/>
                <a:cs typeface="Tahoma"/>
              </a:rPr>
              <a:t> </a:t>
            </a:r>
            <a:r>
              <a:rPr sz="1700" b="1" spc="-150" dirty="0">
                <a:latin typeface="Tahoma"/>
                <a:cs typeface="Tahoma"/>
              </a:rPr>
              <a:t>3</a:t>
            </a:r>
            <a:r>
              <a:rPr sz="1700" b="1" spc="-295" dirty="0">
                <a:latin typeface="Tahoma"/>
                <a:cs typeface="Tahoma"/>
              </a:rPr>
              <a:t> </a:t>
            </a:r>
            <a:r>
              <a:rPr sz="1700" b="1" dirty="0">
                <a:latin typeface="Tahoma"/>
                <a:cs typeface="Tahoma"/>
              </a:rPr>
              <a:t>,</a:t>
            </a:r>
            <a:r>
              <a:rPr sz="1700" b="1" spc="254" dirty="0">
                <a:latin typeface="Tahoma"/>
                <a:cs typeface="Tahoma"/>
              </a:rPr>
              <a:t> </a:t>
            </a:r>
            <a:r>
              <a:rPr sz="1700" b="1" dirty="0">
                <a:latin typeface="Tahoma"/>
                <a:cs typeface="Tahoma"/>
              </a:rPr>
              <a:t>34</a:t>
            </a:r>
            <a:r>
              <a:rPr sz="1700" b="1" spc="-295" dirty="0">
                <a:latin typeface="Tahoma"/>
                <a:cs typeface="Tahoma"/>
              </a:rPr>
              <a:t> </a:t>
            </a:r>
            <a:r>
              <a:rPr sz="1700" b="1" dirty="0">
                <a:latin typeface="Tahoma"/>
                <a:cs typeface="Tahoma"/>
              </a:rPr>
              <a:t>;</a:t>
            </a:r>
            <a:r>
              <a:rPr sz="1700" b="1" spc="250" dirty="0">
                <a:latin typeface="Tahoma"/>
                <a:cs typeface="Tahoma"/>
              </a:rPr>
              <a:t> </a:t>
            </a:r>
            <a:r>
              <a:rPr sz="1700" b="1" spc="65" dirty="0">
                <a:latin typeface="Courier New"/>
                <a:cs typeface="Courier New"/>
              </a:rPr>
              <a:t>ІН</a:t>
            </a:r>
            <a:r>
              <a:rPr sz="1700" b="1" spc="65" dirty="0">
                <a:latin typeface="Tahoma"/>
                <a:cs typeface="Tahoma"/>
              </a:rPr>
              <a:t>.</a:t>
            </a:r>
            <a:r>
              <a:rPr sz="1700" b="1" spc="250" dirty="0">
                <a:latin typeface="Tahoma"/>
                <a:cs typeface="Tahoma"/>
              </a:rPr>
              <a:t> </a:t>
            </a:r>
            <a:r>
              <a:rPr sz="1700" b="1" spc="725" dirty="0">
                <a:latin typeface="Courier New"/>
                <a:cs typeface="Courier New"/>
              </a:rPr>
              <a:t>№</a:t>
            </a:r>
            <a:r>
              <a:rPr sz="1700" b="1" spc="-254" dirty="0">
                <a:latin typeface="Courier New"/>
                <a:cs typeface="Courier New"/>
              </a:rPr>
              <a:t> </a:t>
            </a:r>
            <a:r>
              <a:rPr sz="1700" b="1" spc="-105" dirty="0">
                <a:latin typeface="Tahoma"/>
                <a:cs typeface="Tahoma"/>
              </a:rPr>
              <a:t>19</a:t>
            </a:r>
            <a:r>
              <a:rPr sz="1700" b="1" spc="-295" dirty="0">
                <a:latin typeface="Tahoma"/>
                <a:cs typeface="Tahoma"/>
              </a:rPr>
              <a:t> </a:t>
            </a:r>
            <a:r>
              <a:rPr sz="1700" b="1" dirty="0">
                <a:latin typeface="Tahoma"/>
                <a:cs typeface="Tahoma"/>
              </a:rPr>
              <a:t>,</a:t>
            </a:r>
            <a:r>
              <a:rPr sz="1700" b="1" spc="250" dirty="0">
                <a:latin typeface="Tahoma"/>
                <a:cs typeface="Tahoma"/>
              </a:rPr>
              <a:t> </a:t>
            </a:r>
            <a:r>
              <a:rPr sz="1700" b="1" spc="540" dirty="0">
                <a:latin typeface="Courier New"/>
                <a:cs typeface="Courier New"/>
              </a:rPr>
              <a:t>СШ</a:t>
            </a:r>
            <a:r>
              <a:rPr sz="1700" b="1" spc="-254" dirty="0">
                <a:latin typeface="Courier New"/>
                <a:cs typeface="Courier New"/>
              </a:rPr>
              <a:t> </a:t>
            </a:r>
            <a:r>
              <a:rPr sz="1700" b="1" spc="-350" dirty="0">
                <a:latin typeface="Tahoma"/>
                <a:cs typeface="Tahoma"/>
              </a:rPr>
              <a:t>«</a:t>
            </a:r>
            <a:r>
              <a:rPr sz="1700" b="1" spc="-295" dirty="0">
                <a:latin typeface="Tahoma"/>
                <a:cs typeface="Tahoma"/>
              </a:rPr>
              <a:t> </a:t>
            </a:r>
            <a:r>
              <a:rPr sz="1700" b="1" spc="295" dirty="0">
                <a:latin typeface="Courier New"/>
                <a:cs typeface="Courier New"/>
              </a:rPr>
              <a:t>МАЛЯТКО</a:t>
            </a:r>
            <a:r>
              <a:rPr sz="1700" b="1" spc="295" dirty="0">
                <a:latin typeface="Tahoma"/>
                <a:cs typeface="Tahoma"/>
              </a:rPr>
              <a:t>».</a:t>
            </a:r>
            <a:r>
              <a:rPr sz="1700" b="1" spc="250" dirty="0">
                <a:latin typeface="Tahoma"/>
                <a:cs typeface="Tahoma"/>
              </a:rPr>
              <a:t> </a:t>
            </a:r>
            <a:r>
              <a:rPr sz="1700" b="1" spc="310" dirty="0">
                <a:latin typeface="Courier New"/>
                <a:cs typeface="Courier New"/>
              </a:rPr>
              <a:t>ЗАГАЛЬНА</a:t>
            </a:r>
            <a:r>
              <a:rPr sz="1700" b="1" spc="-254" dirty="0">
                <a:latin typeface="Courier New"/>
                <a:cs typeface="Courier New"/>
              </a:rPr>
              <a:t> </a:t>
            </a:r>
            <a:r>
              <a:rPr sz="1700" b="1" spc="375" dirty="0">
                <a:latin typeface="Courier New"/>
                <a:cs typeface="Courier New"/>
              </a:rPr>
              <a:t>СУМА</a:t>
            </a:r>
            <a:r>
              <a:rPr sz="1700" b="1" spc="-254" dirty="0">
                <a:latin typeface="Courier New"/>
                <a:cs typeface="Courier New"/>
              </a:rPr>
              <a:t> </a:t>
            </a:r>
            <a:r>
              <a:rPr sz="1700" b="1" spc="290" dirty="0">
                <a:latin typeface="Courier New"/>
                <a:cs typeface="Courier New"/>
              </a:rPr>
              <a:t>НА </a:t>
            </a:r>
            <a:r>
              <a:rPr sz="1700" b="1" spc="320" dirty="0">
                <a:latin typeface="Courier New"/>
                <a:cs typeface="Courier New"/>
              </a:rPr>
              <a:t>ВСТАНОВЛЕННЯ</a:t>
            </a:r>
            <a:r>
              <a:rPr sz="1700" b="1" spc="320" dirty="0">
                <a:latin typeface="Tahoma"/>
                <a:cs typeface="Tahoma"/>
              </a:rPr>
              <a:t>,</a:t>
            </a:r>
            <a:r>
              <a:rPr sz="1700" b="1" spc="335" dirty="0">
                <a:latin typeface="Tahoma"/>
                <a:cs typeface="Tahoma"/>
              </a:rPr>
              <a:t> </a:t>
            </a:r>
            <a:r>
              <a:rPr sz="1700" b="1" spc="484" dirty="0">
                <a:latin typeface="Courier New"/>
                <a:cs typeface="Courier New"/>
              </a:rPr>
              <a:t>МОНТАЖ</a:t>
            </a:r>
            <a:r>
              <a:rPr sz="1700" b="1" spc="-190" dirty="0">
                <a:latin typeface="Courier New"/>
                <a:cs typeface="Courier New"/>
              </a:rPr>
              <a:t> </a:t>
            </a:r>
            <a:r>
              <a:rPr sz="1700" b="1" spc="155" dirty="0">
                <a:latin typeface="Courier New"/>
                <a:cs typeface="Courier New"/>
              </a:rPr>
              <a:t>ТА</a:t>
            </a:r>
            <a:r>
              <a:rPr sz="1700" b="1" spc="-190" dirty="0">
                <a:latin typeface="Courier New"/>
                <a:cs typeface="Courier New"/>
              </a:rPr>
              <a:t> </a:t>
            </a:r>
            <a:r>
              <a:rPr sz="1700" b="1" spc="350" dirty="0">
                <a:latin typeface="Courier New"/>
                <a:cs typeface="Courier New"/>
              </a:rPr>
              <a:t>ОБСЛУГОВУВАННЯ</a:t>
            </a:r>
            <a:r>
              <a:rPr sz="1700" b="1" spc="-185" dirty="0">
                <a:latin typeface="Courier New"/>
                <a:cs typeface="Courier New"/>
              </a:rPr>
              <a:t> </a:t>
            </a:r>
            <a:r>
              <a:rPr sz="1700" b="1" spc="290" dirty="0">
                <a:latin typeface="Courier New"/>
                <a:cs typeface="Courier New"/>
              </a:rPr>
              <a:t>АПС</a:t>
            </a:r>
            <a:r>
              <a:rPr sz="1700" b="1" spc="-190" dirty="0">
                <a:latin typeface="Courier New"/>
                <a:cs typeface="Courier New"/>
              </a:rPr>
              <a:t> </a:t>
            </a:r>
            <a:r>
              <a:rPr sz="1700" b="1" spc="220" dirty="0">
                <a:latin typeface="Courier New"/>
                <a:cs typeface="Courier New"/>
              </a:rPr>
              <a:t>ЗА</a:t>
            </a:r>
            <a:r>
              <a:rPr sz="1700" b="1" spc="-190" dirty="0">
                <a:latin typeface="Courier New"/>
                <a:cs typeface="Courier New"/>
              </a:rPr>
              <a:t> </a:t>
            </a:r>
            <a:r>
              <a:rPr sz="1700" b="1" spc="110" dirty="0">
                <a:latin typeface="Tahoma"/>
                <a:cs typeface="Tahoma"/>
              </a:rPr>
              <a:t>2023</a:t>
            </a:r>
            <a:r>
              <a:rPr sz="1700" b="1" spc="335" dirty="0">
                <a:latin typeface="Tahoma"/>
                <a:cs typeface="Tahoma"/>
              </a:rPr>
              <a:t> </a:t>
            </a:r>
            <a:r>
              <a:rPr sz="1700" b="1" spc="65" dirty="0">
                <a:latin typeface="Courier New"/>
                <a:cs typeface="Courier New"/>
              </a:rPr>
              <a:t>Р</a:t>
            </a:r>
            <a:r>
              <a:rPr sz="1700" b="1" spc="65" dirty="0">
                <a:latin typeface="Tahoma"/>
                <a:cs typeface="Tahoma"/>
              </a:rPr>
              <a:t>.</a:t>
            </a:r>
            <a:r>
              <a:rPr sz="1700" b="1" spc="340" dirty="0">
                <a:latin typeface="Tahoma"/>
                <a:cs typeface="Tahoma"/>
              </a:rPr>
              <a:t> </a:t>
            </a:r>
            <a:r>
              <a:rPr sz="1700" b="1" spc="325" dirty="0">
                <a:latin typeface="Courier New"/>
                <a:cs typeface="Courier New"/>
              </a:rPr>
              <a:t>СТАНОВИТЬ</a:t>
            </a:r>
            <a:r>
              <a:rPr sz="1700" b="1" spc="-190" dirty="0">
                <a:latin typeface="Courier New"/>
                <a:cs typeface="Courier New"/>
              </a:rPr>
              <a:t> </a:t>
            </a:r>
            <a:r>
              <a:rPr sz="1700" b="1" dirty="0">
                <a:latin typeface="Tahoma"/>
                <a:cs typeface="Tahoma"/>
              </a:rPr>
              <a:t>6561</a:t>
            </a:r>
            <a:r>
              <a:rPr sz="1700" b="1" spc="-290" dirty="0">
                <a:latin typeface="Tahoma"/>
                <a:cs typeface="Tahoma"/>
              </a:rPr>
              <a:t> </a:t>
            </a:r>
            <a:r>
              <a:rPr sz="1700" b="1" spc="-135" dirty="0">
                <a:latin typeface="Tahoma"/>
                <a:cs typeface="Tahoma"/>
              </a:rPr>
              <a:t>,</a:t>
            </a:r>
            <a:r>
              <a:rPr sz="1700" b="1" spc="-285" dirty="0">
                <a:latin typeface="Tahoma"/>
                <a:cs typeface="Tahoma"/>
              </a:rPr>
              <a:t> </a:t>
            </a:r>
            <a:r>
              <a:rPr sz="1700" b="1" spc="55" dirty="0">
                <a:latin typeface="Tahoma"/>
                <a:cs typeface="Tahoma"/>
              </a:rPr>
              <a:t>0 </a:t>
            </a:r>
            <a:r>
              <a:rPr sz="1700" b="1" spc="220" dirty="0">
                <a:latin typeface="Courier New"/>
                <a:cs typeface="Courier New"/>
              </a:rPr>
              <a:t>ТИС</a:t>
            </a:r>
            <a:r>
              <a:rPr sz="1700" b="1" spc="220" dirty="0">
                <a:latin typeface="Tahoma"/>
                <a:cs typeface="Tahoma"/>
              </a:rPr>
              <a:t>.</a:t>
            </a:r>
            <a:r>
              <a:rPr sz="1700" b="1" spc="320" dirty="0">
                <a:latin typeface="Tahoma"/>
                <a:cs typeface="Tahoma"/>
              </a:rPr>
              <a:t> </a:t>
            </a:r>
            <a:r>
              <a:rPr sz="1700" b="1" spc="165" dirty="0">
                <a:latin typeface="Courier New"/>
                <a:cs typeface="Courier New"/>
              </a:rPr>
              <a:t>ГРН</a:t>
            </a:r>
            <a:r>
              <a:rPr sz="1700" b="1" spc="165" dirty="0">
                <a:latin typeface="Tahoma"/>
                <a:cs typeface="Tahoma"/>
              </a:rPr>
              <a:t>.</a:t>
            </a:r>
            <a:endParaRPr sz="17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70"/>
              </a:spcBef>
            </a:pPr>
            <a:endParaRPr sz="1700">
              <a:latin typeface="Tahoma"/>
              <a:cs typeface="Tahoma"/>
            </a:endParaRPr>
          </a:p>
          <a:p>
            <a:pPr marL="697230" marR="480059" indent="76835" algn="ctr">
              <a:lnSpc>
                <a:spcPct val="113999"/>
              </a:lnSpc>
              <a:spcBef>
                <a:spcPts val="5"/>
              </a:spcBef>
            </a:pPr>
            <a:r>
              <a:rPr sz="1700" b="1" spc="265" dirty="0">
                <a:latin typeface="Courier New"/>
                <a:cs typeface="Courier New"/>
              </a:rPr>
              <a:t>ВІДПОВІДАЛЬНІ</a:t>
            </a:r>
            <a:r>
              <a:rPr sz="1700" b="1" spc="-185" dirty="0">
                <a:latin typeface="Courier New"/>
                <a:cs typeface="Courier New"/>
              </a:rPr>
              <a:t> </a:t>
            </a:r>
            <a:r>
              <a:rPr sz="1700" b="1" spc="395" dirty="0">
                <a:latin typeface="Courier New"/>
                <a:cs typeface="Courier New"/>
              </a:rPr>
              <a:t>ОСОБИ</a:t>
            </a:r>
            <a:r>
              <a:rPr sz="1700" b="1" spc="-185" dirty="0">
                <a:latin typeface="Courier New"/>
                <a:cs typeface="Courier New"/>
              </a:rPr>
              <a:t> </a:t>
            </a:r>
            <a:r>
              <a:rPr sz="1700" b="1" spc="135" dirty="0">
                <a:latin typeface="Courier New"/>
                <a:cs typeface="Courier New"/>
              </a:rPr>
              <a:t>ВСІХ</a:t>
            </a:r>
            <a:r>
              <a:rPr sz="1700" b="1" spc="-185" dirty="0">
                <a:latin typeface="Courier New"/>
                <a:cs typeface="Courier New"/>
              </a:rPr>
              <a:t> </a:t>
            </a:r>
            <a:r>
              <a:rPr sz="1700" b="1" spc="275" dirty="0">
                <a:latin typeface="Courier New"/>
                <a:cs typeface="Courier New"/>
              </a:rPr>
              <a:t>ЗАКЛАДІВ</a:t>
            </a:r>
            <a:r>
              <a:rPr sz="1700" b="1" spc="-180" dirty="0">
                <a:latin typeface="Courier New"/>
                <a:cs typeface="Courier New"/>
              </a:rPr>
              <a:t> </a:t>
            </a:r>
            <a:r>
              <a:rPr sz="1700" b="1" spc="250" dirty="0">
                <a:latin typeface="Courier New"/>
                <a:cs typeface="Courier New"/>
              </a:rPr>
              <a:t>ОСВІТИ</a:t>
            </a:r>
            <a:r>
              <a:rPr sz="1700" b="1" spc="-185" dirty="0">
                <a:latin typeface="Courier New"/>
                <a:cs typeface="Courier New"/>
              </a:rPr>
              <a:t> </a:t>
            </a:r>
            <a:r>
              <a:rPr sz="1700" b="1" spc="525" dirty="0">
                <a:latin typeface="Courier New"/>
                <a:cs typeface="Courier New"/>
              </a:rPr>
              <a:t>ПРОЙШЛИ</a:t>
            </a:r>
            <a:r>
              <a:rPr sz="1700" b="1" spc="-185" dirty="0">
                <a:latin typeface="Courier New"/>
                <a:cs typeface="Courier New"/>
              </a:rPr>
              <a:t> </a:t>
            </a:r>
            <a:r>
              <a:rPr sz="1700" b="1" spc="265" dirty="0">
                <a:latin typeface="Courier New"/>
                <a:cs typeface="Courier New"/>
              </a:rPr>
              <a:t>СПЕЦІАЛЬНЕ</a:t>
            </a:r>
            <a:r>
              <a:rPr sz="1700" b="1" spc="-180" dirty="0">
                <a:latin typeface="Courier New"/>
                <a:cs typeface="Courier New"/>
              </a:rPr>
              <a:t> </a:t>
            </a:r>
            <a:r>
              <a:rPr sz="1700" b="1" spc="365" dirty="0">
                <a:latin typeface="Courier New"/>
                <a:cs typeface="Courier New"/>
              </a:rPr>
              <a:t>НАВЧАННЯ </a:t>
            </a:r>
            <a:r>
              <a:rPr sz="1700" b="1" spc="155" dirty="0">
                <a:latin typeface="Courier New"/>
                <a:cs typeface="Courier New"/>
              </a:rPr>
              <a:t>ТА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200" dirty="0">
                <a:latin typeface="Courier New"/>
                <a:cs typeface="Courier New"/>
              </a:rPr>
              <a:t>ПЕРЕВІРКУ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330" dirty="0">
                <a:latin typeface="Courier New"/>
                <a:cs typeface="Courier New"/>
              </a:rPr>
              <a:t>ЗНАНЬ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80" dirty="0">
                <a:latin typeface="Courier New"/>
                <a:cs typeface="Courier New"/>
              </a:rPr>
              <a:t>З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280" dirty="0">
                <a:latin typeface="Courier New"/>
                <a:cs typeface="Courier New"/>
              </a:rPr>
              <a:t>ЕЛЕКТРОБЕЗПЕКИ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100" dirty="0">
                <a:latin typeface="Courier New"/>
                <a:cs typeface="Courier New"/>
              </a:rPr>
              <a:t>У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275" dirty="0">
                <a:latin typeface="Courier New"/>
                <a:cs typeface="Courier New"/>
              </a:rPr>
              <a:t>ТОВ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-350" dirty="0">
                <a:latin typeface="Tahoma"/>
                <a:cs typeface="Tahoma"/>
              </a:rPr>
              <a:t>«</a:t>
            </a:r>
            <a:r>
              <a:rPr sz="1700" b="1" spc="-290" dirty="0">
                <a:latin typeface="Tahoma"/>
                <a:cs typeface="Tahoma"/>
              </a:rPr>
              <a:t> </a:t>
            </a:r>
            <a:r>
              <a:rPr sz="1700" b="1" spc="409" dirty="0">
                <a:latin typeface="Courier New"/>
                <a:cs typeface="Courier New"/>
              </a:rPr>
              <a:t>НАВЧАЛЬНИЙ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320" dirty="0">
                <a:latin typeface="Courier New"/>
                <a:cs typeface="Courier New"/>
              </a:rPr>
              <a:t>КОМБІНАТ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-350" dirty="0">
                <a:latin typeface="Tahoma"/>
                <a:cs typeface="Tahoma"/>
              </a:rPr>
              <a:t>«</a:t>
            </a:r>
            <a:r>
              <a:rPr sz="1700" b="1" spc="-290" dirty="0">
                <a:latin typeface="Tahoma"/>
                <a:cs typeface="Tahoma"/>
              </a:rPr>
              <a:t> </a:t>
            </a:r>
            <a:r>
              <a:rPr sz="1700" b="1" spc="190" dirty="0">
                <a:latin typeface="Courier New"/>
                <a:cs typeface="Courier New"/>
              </a:rPr>
              <a:t>ВЕКТОР</a:t>
            </a:r>
            <a:r>
              <a:rPr sz="1700" b="1" spc="190" dirty="0">
                <a:latin typeface="Tahoma"/>
                <a:cs typeface="Tahoma"/>
              </a:rPr>
              <a:t>» </a:t>
            </a:r>
            <a:r>
              <a:rPr sz="1700" b="1" spc="315" dirty="0">
                <a:latin typeface="Courier New"/>
                <a:cs typeface="Courier New"/>
              </a:rPr>
              <a:t>НА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spc="365" dirty="0">
                <a:latin typeface="Courier New"/>
                <a:cs typeface="Courier New"/>
              </a:rPr>
              <a:t>СУМУ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spc="160" dirty="0">
                <a:latin typeface="Tahoma"/>
                <a:cs typeface="Tahoma"/>
              </a:rPr>
              <a:t>80</a:t>
            </a:r>
            <a:r>
              <a:rPr sz="1700" b="1" spc="320" dirty="0">
                <a:latin typeface="Tahoma"/>
                <a:cs typeface="Tahoma"/>
              </a:rPr>
              <a:t> </a:t>
            </a:r>
            <a:r>
              <a:rPr sz="1700" b="1" spc="220" dirty="0">
                <a:latin typeface="Courier New"/>
                <a:cs typeface="Courier New"/>
              </a:rPr>
              <a:t>ТИС</a:t>
            </a:r>
            <a:r>
              <a:rPr sz="1700" b="1" spc="220" dirty="0">
                <a:latin typeface="Tahoma"/>
                <a:cs typeface="Tahoma"/>
              </a:rPr>
              <a:t>.</a:t>
            </a:r>
            <a:r>
              <a:rPr sz="1700" b="1" spc="315" dirty="0">
                <a:latin typeface="Tahoma"/>
                <a:cs typeface="Tahoma"/>
              </a:rPr>
              <a:t> </a:t>
            </a:r>
            <a:r>
              <a:rPr sz="1700" b="1" spc="165" dirty="0">
                <a:latin typeface="Courier New"/>
                <a:cs typeface="Courier New"/>
              </a:rPr>
              <a:t>ГРН</a:t>
            </a:r>
            <a:r>
              <a:rPr sz="1700" b="1" spc="165" dirty="0">
                <a:latin typeface="Tahoma"/>
                <a:cs typeface="Tahoma"/>
              </a:rPr>
              <a:t>.</a:t>
            </a:r>
            <a:endParaRPr sz="17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16924" y="8904144"/>
            <a:ext cx="3086100" cy="1379220"/>
          </a:xfrm>
          <a:custGeom>
            <a:avLst/>
            <a:gdLst/>
            <a:ahLst/>
            <a:cxnLst/>
            <a:rect l="l" t="t" r="r" b="b"/>
            <a:pathLst>
              <a:path w="3086100" h="1379220">
                <a:moveTo>
                  <a:pt x="0" y="1378836"/>
                </a:moveTo>
                <a:lnTo>
                  <a:pt x="3086099" y="1378836"/>
                </a:lnTo>
                <a:lnTo>
                  <a:pt x="3086099" y="0"/>
                </a:lnTo>
                <a:lnTo>
                  <a:pt x="0" y="0"/>
                </a:lnTo>
                <a:lnTo>
                  <a:pt x="0" y="1378836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1"/>
            <a:ext cx="18288000" cy="2820670"/>
          </a:xfrm>
          <a:custGeom>
            <a:avLst/>
            <a:gdLst/>
            <a:ahLst/>
            <a:cxnLst/>
            <a:rect l="l" t="t" r="r" b="b"/>
            <a:pathLst>
              <a:path w="18288000" h="2820670">
                <a:moveTo>
                  <a:pt x="18287988" y="1028700"/>
                </a:moveTo>
                <a:lnTo>
                  <a:pt x="15703017" y="1028700"/>
                </a:lnTo>
                <a:lnTo>
                  <a:pt x="15703017" y="0"/>
                </a:lnTo>
                <a:lnTo>
                  <a:pt x="12616917" y="0"/>
                </a:lnTo>
                <a:lnTo>
                  <a:pt x="12616917" y="1028700"/>
                </a:lnTo>
                <a:lnTo>
                  <a:pt x="0" y="1028700"/>
                </a:lnTo>
                <a:lnTo>
                  <a:pt x="0" y="1737639"/>
                </a:lnTo>
                <a:lnTo>
                  <a:pt x="12616917" y="1737639"/>
                </a:lnTo>
                <a:lnTo>
                  <a:pt x="12616917" y="2820428"/>
                </a:lnTo>
                <a:lnTo>
                  <a:pt x="15703017" y="2820428"/>
                </a:lnTo>
                <a:lnTo>
                  <a:pt x="15703017" y="1737639"/>
                </a:lnTo>
                <a:lnTo>
                  <a:pt x="18287988" y="1737639"/>
                </a:lnTo>
                <a:lnTo>
                  <a:pt x="18287988" y="1028700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66453"/>
            <a:ext cx="9686546" cy="51053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0822061" y="2820468"/>
            <a:ext cx="6675755" cy="6083935"/>
          </a:xfrm>
          <a:custGeom>
            <a:avLst/>
            <a:gdLst/>
            <a:ahLst/>
            <a:cxnLst/>
            <a:rect l="l" t="t" r="r" b="b"/>
            <a:pathLst>
              <a:path w="6675755" h="6083934">
                <a:moveTo>
                  <a:pt x="0" y="0"/>
                </a:moveTo>
                <a:lnTo>
                  <a:pt x="6675684" y="0"/>
                </a:lnTo>
                <a:lnTo>
                  <a:pt x="6675684" y="6083581"/>
                </a:lnTo>
                <a:lnTo>
                  <a:pt x="0" y="6083581"/>
                </a:lnTo>
                <a:lnTo>
                  <a:pt x="0" y="0"/>
                </a:lnTo>
                <a:close/>
              </a:path>
            </a:pathLst>
          </a:custGeom>
          <a:ln w="114299">
            <a:solidFill>
              <a:srgbClr val="3F3C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19" y="154840"/>
            <a:ext cx="1904999" cy="24574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80602" y="4328005"/>
            <a:ext cx="97385" cy="9738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80602" y="4620162"/>
            <a:ext cx="97385" cy="9738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80602" y="6080946"/>
            <a:ext cx="97385" cy="9738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80602" y="6665259"/>
            <a:ext cx="97385" cy="9738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1029848" y="3283559"/>
            <a:ext cx="6181725" cy="505523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104139">
              <a:lnSpc>
                <a:spcPts val="2300"/>
              </a:lnSpc>
              <a:spcBef>
                <a:spcPts val="590"/>
              </a:spcBef>
            </a:pPr>
            <a:r>
              <a:rPr sz="2300" spc="165" dirty="0">
                <a:latin typeface="Cambria"/>
                <a:cs typeface="Cambria"/>
              </a:rPr>
              <a:t>Планові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spc="180" dirty="0">
                <a:latin typeface="Cambria"/>
                <a:cs typeface="Cambria"/>
              </a:rPr>
              <a:t>показники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spc="135" dirty="0">
                <a:latin typeface="Cambria"/>
                <a:cs typeface="Cambria"/>
              </a:rPr>
              <a:t>видаткової</a:t>
            </a:r>
            <a:r>
              <a:rPr sz="2300" spc="130" dirty="0">
                <a:latin typeface="Cambria"/>
                <a:cs typeface="Cambria"/>
              </a:rPr>
              <a:t> </a:t>
            </a:r>
            <a:r>
              <a:rPr sz="2300" spc="180" dirty="0">
                <a:latin typeface="Cambria"/>
                <a:cs typeface="Cambria"/>
              </a:rPr>
              <a:t>частини </a:t>
            </a:r>
            <a:r>
              <a:rPr sz="2300" spc="204" dirty="0">
                <a:latin typeface="Cambria"/>
                <a:cs typeface="Cambria"/>
              </a:rPr>
              <a:t>на</a:t>
            </a:r>
            <a:r>
              <a:rPr sz="2300" spc="12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2023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spc="140" dirty="0">
                <a:latin typeface="Cambria"/>
                <a:cs typeface="Cambria"/>
              </a:rPr>
              <a:t>рік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(з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spc="170" dirty="0">
                <a:latin typeface="Cambria"/>
                <a:cs typeface="Cambria"/>
              </a:rPr>
              <a:t>урахування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spc="100" dirty="0">
                <a:latin typeface="Cambria"/>
                <a:cs typeface="Cambria"/>
              </a:rPr>
              <a:t>змін) </a:t>
            </a:r>
            <a:r>
              <a:rPr sz="2300" spc="150" dirty="0">
                <a:latin typeface="Cambria"/>
                <a:cs typeface="Cambria"/>
              </a:rPr>
              <a:t>затверджено</a:t>
            </a:r>
            <a:r>
              <a:rPr sz="2300" spc="45" dirty="0">
                <a:latin typeface="Cambria"/>
                <a:cs typeface="Cambria"/>
              </a:rPr>
              <a:t> </a:t>
            </a:r>
            <a:r>
              <a:rPr sz="2300" spc="150" dirty="0">
                <a:latin typeface="Cambria"/>
                <a:cs typeface="Cambria"/>
              </a:rPr>
              <a:t>у</a:t>
            </a:r>
            <a:r>
              <a:rPr sz="2300" spc="45" dirty="0">
                <a:latin typeface="Cambria"/>
                <a:cs typeface="Cambria"/>
              </a:rPr>
              <a:t> </a:t>
            </a:r>
            <a:r>
              <a:rPr sz="2300" spc="160" dirty="0">
                <a:latin typeface="Cambria"/>
                <a:cs typeface="Cambria"/>
              </a:rPr>
              <a:t>сумі</a:t>
            </a:r>
            <a:r>
              <a:rPr sz="2300" spc="45" dirty="0">
                <a:latin typeface="Cambria"/>
                <a:cs typeface="Cambria"/>
              </a:rPr>
              <a:t> </a:t>
            </a:r>
            <a:r>
              <a:rPr sz="2300" b="1" dirty="0">
                <a:latin typeface="Cambria"/>
                <a:cs typeface="Cambria"/>
              </a:rPr>
              <a:t>2</a:t>
            </a:r>
            <a:r>
              <a:rPr sz="2300" b="1" spc="45" dirty="0">
                <a:latin typeface="Cambria"/>
                <a:cs typeface="Cambria"/>
              </a:rPr>
              <a:t> </a:t>
            </a:r>
            <a:r>
              <a:rPr sz="2300" b="1" spc="-10" dirty="0">
                <a:latin typeface="Cambria"/>
                <a:cs typeface="Cambria"/>
              </a:rPr>
              <a:t>228</a:t>
            </a:r>
            <a:r>
              <a:rPr sz="2300" b="1" spc="45" dirty="0">
                <a:latin typeface="Cambria"/>
                <a:cs typeface="Cambria"/>
              </a:rPr>
              <a:t> </a:t>
            </a:r>
            <a:r>
              <a:rPr sz="2300" b="1" dirty="0">
                <a:latin typeface="Cambria"/>
                <a:cs typeface="Cambria"/>
              </a:rPr>
              <a:t>433,5</a:t>
            </a:r>
            <a:r>
              <a:rPr sz="2300" b="1" spc="45" dirty="0">
                <a:latin typeface="Cambria"/>
                <a:cs typeface="Cambria"/>
              </a:rPr>
              <a:t> </a:t>
            </a:r>
            <a:r>
              <a:rPr sz="2300" b="1" spc="140" dirty="0">
                <a:latin typeface="Cambria"/>
                <a:cs typeface="Cambria"/>
              </a:rPr>
              <a:t>тис.</a:t>
            </a:r>
            <a:r>
              <a:rPr sz="2300" b="1" spc="45" dirty="0">
                <a:latin typeface="Cambria"/>
                <a:cs typeface="Cambria"/>
              </a:rPr>
              <a:t> </a:t>
            </a:r>
            <a:r>
              <a:rPr sz="2300" b="1" spc="85" dirty="0">
                <a:latin typeface="Cambria"/>
                <a:cs typeface="Cambria"/>
              </a:rPr>
              <a:t>грн:</a:t>
            </a:r>
            <a:endParaRPr sz="2300">
              <a:latin typeface="Cambria"/>
              <a:cs typeface="Cambria"/>
            </a:endParaRPr>
          </a:p>
          <a:p>
            <a:pPr marL="592455">
              <a:lnSpc>
                <a:spcPts val="2070"/>
              </a:lnSpc>
            </a:pPr>
            <a:r>
              <a:rPr sz="2300" spc="165" dirty="0">
                <a:latin typeface="Cambria"/>
                <a:cs typeface="Cambria"/>
              </a:rPr>
              <a:t>загальний</a:t>
            </a:r>
            <a:r>
              <a:rPr sz="2300" spc="145" dirty="0">
                <a:latin typeface="Cambria"/>
                <a:cs typeface="Cambria"/>
              </a:rPr>
              <a:t> </a:t>
            </a:r>
            <a:r>
              <a:rPr sz="2300" spc="120" dirty="0">
                <a:latin typeface="Cambria"/>
                <a:cs typeface="Cambria"/>
              </a:rPr>
              <a:t>фонд</a:t>
            </a:r>
            <a:r>
              <a:rPr sz="2300" spc="15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1</a:t>
            </a:r>
            <a:r>
              <a:rPr sz="2300" spc="15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695</a:t>
            </a:r>
            <a:r>
              <a:rPr sz="2300" spc="15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435,3</a:t>
            </a:r>
            <a:r>
              <a:rPr sz="2300" spc="150" dirty="0">
                <a:latin typeface="Cambria"/>
                <a:cs typeface="Cambria"/>
              </a:rPr>
              <a:t> </a:t>
            </a:r>
            <a:r>
              <a:rPr sz="2300" spc="135" dirty="0">
                <a:latin typeface="Cambria"/>
                <a:cs typeface="Cambria"/>
              </a:rPr>
              <a:t>тис.</a:t>
            </a:r>
            <a:r>
              <a:rPr sz="2300" spc="150" dirty="0">
                <a:latin typeface="Cambria"/>
                <a:cs typeface="Cambria"/>
              </a:rPr>
              <a:t> </a:t>
            </a:r>
            <a:r>
              <a:rPr sz="2300" spc="114" dirty="0">
                <a:latin typeface="Cambria"/>
                <a:cs typeface="Cambria"/>
              </a:rPr>
              <a:t>грн</a:t>
            </a:r>
            <a:endParaRPr sz="2300">
              <a:latin typeface="Cambria"/>
              <a:cs typeface="Cambria"/>
            </a:endParaRPr>
          </a:p>
          <a:p>
            <a:pPr marL="515620" marR="614045">
              <a:lnSpc>
                <a:spcPts val="2300"/>
              </a:lnSpc>
              <a:spcBef>
                <a:spcPts val="229"/>
              </a:spcBef>
            </a:pPr>
            <a:r>
              <a:rPr sz="2300" spc="185" dirty="0">
                <a:latin typeface="Cambria"/>
                <a:cs typeface="Cambria"/>
              </a:rPr>
              <a:t>спеціальний</a:t>
            </a:r>
            <a:r>
              <a:rPr sz="2300" spc="150" dirty="0">
                <a:latin typeface="Cambria"/>
                <a:cs typeface="Cambria"/>
              </a:rPr>
              <a:t> </a:t>
            </a:r>
            <a:r>
              <a:rPr sz="2300" spc="120" dirty="0">
                <a:latin typeface="Cambria"/>
                <a:cs typeface="Cambria"/>
              </a:rPr>
              <a:t>фонд</a:t>
            </a:r>
            <a:r>
              <a:rPr sz="2300" spc="15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–</a:t>
            </a:r>
            <a:r>
              <a:rPr sz="2300" spc="15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532</a:t>
            </a:r>
            <a:r>
              <a:rPr sz="2300" spc="15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998,2</a:t>
            </a:r>
            <a:r>
              <a:rPr sz="2300" spc="155" dirty="0">
                <a:latin typeface="Cambria"/>
                <a:cs typeface="Cambria"/>
              </a:rPr>
              <a:t> </a:t>
            </a:r>
            <a:r>
              <a:rPr sz="2300" spc="114" dirty="0">
                <a:latin typeface="Cambria"/>
                <a:cs typeface="Cambria"/>
              </a:rPr>
              <a:t>тис. </a:t>
            </a:r>
            <a:r>
              <a:rPr sz="2300" spc="110" dirty="0">
                <a:latin typeface="Cambria"/>
                <a:cs typeface="Cambria"/>
              </a:rPr>
              <a:t>грн.</a:t>
            </a:r>
            <a:endParaRPr sz="2300">
              <a:latin typeface="Cambria"/>
              <a:cs typeface="Cambria"/>
            </a:endParaRPr>
          </a:p>
          <a:p>
            <a:pPr marL="89535">
              <a:lnSpc>
                <a:spcPts val="2530"/>
              </a:lnSpc>
              <a:spcBef>
                <a:spcPts val="1839"/>
              </a:spcBef>
            </a:pPr>
            <a:r>
              <a:rPr sz="2300" spc="170" dirty="0">
                <a:latin typeface="Cambria"/>
                <a:cs typeface="Cambria"/>
              </a:rPr>
              <a:t>Виконання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70" dirty="0">
                <a:latin typeface="Cambria"/>
                <a:cs typeface="Cambria"/>
              </a:rPr>
              <a:t>показників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25" dirty="0">
                <a:latin typeface="Cambria"/>
                <a:cs typeface="Cambria"/>
              </a:rPr>
              <a:t>за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2023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40" dirty="0">
                <a:latin typeface="Cambria"/>
                <a:cs typeface="Cambria"/>
              </a:rPr>
              <a:t>рік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b="1" dirty="0">
                <a:latin typeface="Cambria"/>
                <a:cs typeface="Cambria"/>
              </a:rPr>
              <a:t>2</a:t>
            </a:r>
            <a:r>
              <a:rPr sz="2300" b="1" spc="110" dirty="0">
                <a:latin typeface="Cambria"/>
                <a:cs typeface="Cambria"/>
              </a:rPr>
              <a:t> </a:t>
            </a:r>
            <a:r>
              <a:rPr sz="2300" b="1" spc="-25" dirty="0">
                <a:latin typeface="Cambria"/>
                <a:cs typeface="Cambria"/>
              </a:rPr>
              <a:t>021</a:t>
            </a:r>
            <a:endParaRPr sz="2300">
              <a:latin typeface="Cambria"/>
              <a:cs typeface="Cambria"/>
            </a:endParaRPr>
          </a:p>
          <a:p>
            <a:pPr marL="12700">
              <a:lnSpc>
                <a:spcPts val="2300"/>
              </a:lnSpc>
            </a:pPr>
            <a:r>
              <a:rPr sz="2300" b="1" dirty="0">
                <a:latin typeface="Cambria"/>
                <a:cs typeface="Cambria"/>
              </a:rPr>
              <a:t>572,9</a:t>
            </a:r>
            <a:r>
              <a:rPr sz="2300" b="1" spc="20" dirty="0">
                <a:latin typeface="Cambria"/>
                <a:cs typeface="Cambria"/>
              </a:rPr>
              <a:t> </a:t>
            </a:r>
            <a:r>
              <a:rPr sz="2300" b="1" spc="140" dirty="0">
                <a:latin typeface="Cambria"/>
                <a:cs typeface="Cambria"/>
              </a:rPr>
              <a:t>тис.</a:t>
            </a:r>
            <a:r>
              <a:rPr sz="2300" b="1" spc="20" dirty="0">
                <a:latin typeface="Cambria"/>
                <a:cs typeface="Cambria"/>
              </a:rPr>
              <a:t> </a:t>
            </a:r>
            <a:r>
              <a:rPr sz="2300" b="1" spc="85" dirty="0">
                <a:latin typeface="Cambria"/>
                <a:cs typeface="Cambria"/>
              </a:rPr>
              <a:t>грн:</a:t>
            </a:r>
            <a:endParaRPr sz="2300">
              <a:latin typeface="Cambria"/>
              <a:cs typeface="Cambria"/>
            </a:endParaRPr>
          </a:p>
          <a:p>
            <a:pPr marL="515620" marR="645160" indent="76835">
              <a:lnSpc>
                <a:spcPts val="2300"/>
              </a:lnSpc>
              <a:spcBef>
                <a:spcPts val="229"/>
              </a:spcBef>
            </a:pPr>
            <a:r>
              <a:rPr sz="2300" spc="165" dirty="0">
                <a:latin typeface="Cambria"/>
                <a:cs typeface="Cambria"/>
              </a:rPr>
              <a:t>загальний</a:t>
            </a:r>
            <a:r>
              <a:rPr sz="2300" spc="150" dirty="0">
                <a:latin typeface="Cambria"/>
                <a:cs typeface="Cambria"/>
              </a:rPr>
              <a:t> </a:t>
            </a:r>
            <a:r>
              <a:rPr sz="2300" spc="120" dirty="0">
                <a:latin typeface="Cambria"/>
                <a:cs typeface="Cambria"/>
              </a:rPr>
              <a:t>фонд</a:t>
            </a:r>
            <a:r>
              <a:rPr sz="2300" spc="15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–</a:t>
            </a:r>
            <a:r>
              <a:rPr sz="2300" spc="15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1</a:t>
            </a:r>
            <a:r>
              <a:rPr sz="2300" spc="15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621</a:t>
            </a:r>
            <a:r>
              <a:rPr sz="2300" spc="15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701,5</a:t>
            </a:r>
            <a:r>
              <a:rPr sz="2300" spc="150" dirty="0">
                <a:latin typeface="Cambria"/>
                <a:cs typeface="Cambria"/>
              </a:rPr>
              <a:t> </a:t>
            </a:r>
            <a:r>
              <a:rPr sz="2300" spc="114" dirty="0">
                <a:latin typeface="Cambria"/>
                <a:cs typeface="Cambria"/>
              </a:rPr>
              <a:t>тис. </a:t>
            </a:r>
            <a:r>
              <a:rPr sz="2300" spc="110" dirty="0">
                <a:latin typeface="Cambria"/>
                <a:cs typeface="Cambria"/>
              </a:rPr>
              <a:t>грн,</a:t>
            </a:r>
            <a:endParaRPr sz="2300">
              <a:latin typeface="Cambria"/>
              <a:cs typeface="Cambria"/>
            </a:endParaRPr>
          </a:p>
          <a:p>
            <a:pPr marL="515620">
              <a:lnSpc>
                <a:spcPts val="2300"/>
              </a:lnSpc>
            </a:pPr>
            <a:r>
              <a:rPr sz="2300" spc="185" dirty="0">
                <a:latin typeface="Cambria"/>
                <a:cs typeface="Cambria"/>
              </a:rPr>
              <a:t>спеціальний</a:t>
            </a:r>
            <a:r>
              <a:rPr sz="2300" spc="150" dirty="0">
                <a:latin typeface="Cambria"/>
                <a:cs typeface="Cambria"/>
              </a:rPr>
              <a:t> </a:t>
            </a:r>
            <a:r>
              <a:rPr sz="2300" spc="120" dirty="0">
                <a:latin typeface="Cambria"/>
                <a:cs typeface="Cambria"/>
              </a:rPr>
              <a:t>фонд</a:t>
            </a:r>
            <a:r>
              <a:rPr sz="2300" spc="15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–399</a:t>
            </a:r>
            <a:r>
              <a:rPr sz="2300" spc="15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871,4</a:t>
            </a:r>
            <a:r>
              <a:rPr sz="2300" spc="155" dirty="0">
                <a:latin typeface="Cambria"/>
                <a:cs typeface="Cambria"/>
              </a:rPr>
              <a:t> </a:t>
            </a:r>
            <a:r>
              <a:rPr sz="2300" spc="135" dirty="0">
                <a:latin typeface="Cambria"/>
                <a:cs typeface="Cambria"/>
              </a:rPr>
              <a:t>тис.</a:t>
            </a:r>
            <a:r>
              <a:rPr sz="2300" spc="155" dirty="0">
                <a:latin typeface="Cambria"/>
                <a:cs typeface="Cambria"/>
              </a:rPr>
              <a:t> </a:t>
            </a:r>
            <a:r>
              <a:rPr sz="2300" spc="110" dirty="0">
                <a:latin typeface="Cambria"/>
                <a:cs typeface="Cambria"/>
              </a:rPr>
              <a:t>грн.</a:t>
            </a:r>
            <a:endParaRPr sz="2300">
              <a:latin typeface="Cambria"/>
              <a:cs typeface="Cambria"/>
            </a:endParaRPr>
          </a:p>
          <a:p>
            <a:pPr marL="12700" marR="5080">
              <a:lnSpc>
                <a:spcPts val="2300"/>
              </a:lnSpc>
              <a:spcBef>
                <a:spcPts val="2300"/>
              </a:spcBef>
            </a:pPr>
            <a:r>
              <a:rPr sz="2300" spc="190" dirty="0">
                <a:latin typeface="Cambria"/>
                <a:cs typeface="Cambria"/>
              </a:rPr>
              <a:t>Річний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80" dirty="0">
                <a:latin typeface="Cambria"/>
                <a:cs typeface="Cambria"/>
              </a:rPr>
              <a:t>обсяг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45" dirty="0">
                <a:latin typeface="Cambria"/>
                <a:cs typeface="Cambria"/>
              </a:rPr>
              <a:t>видатків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30" dirty="0">
                <a:latin typeface="Cambria"/>
                <a:cs typeface="Cambria"/>
              </a:rPr>
              <a:t>загального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14" dirty="0">
                <a:latin typeface="Cambria"/>
                <a:cs typeface="Cambria"/>
              </a:rPr>
              <a:t>фонду </a:t>
            </a:r>
            <a:r>
              <a:rPr sz="2300" spc="155" dirty="0">
                <a:latin typeface="Cambria"/>
                <a:cs typeface="Cambria"/>
              </a:rPr>
              <a:t>порівняно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80" dirty="0">
                <a:latin typeface="Cambria"/>
                <a:cs typeface="Cambria"/>
              </a:rPr>
              <a:t>з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55" dirty="0">
                <a:latin typeface="Cambria"/>
                <a:cs typeface="Cambria"/>
              </a:rPr>
              <a:t>відповідним</a:t>
            </a:r>
            <a:r>
              <a:rPr sz="2300" spc="120" dirty="0">
                <a:latin typeface="Cambria"/>
                <a:cs typeface="Cambria"/>
              </a:rPr>
              <a:t> </a:t>
            </a:r>
            <a:r>
              <a:rPr sz="2300" spc="170" dirty="0">
                <a:latin typeface="Cambria"/>
                <a:cs typeface="Cambria"/>
              </a:rPr>
              <a:t>показником </a:t>
            </a:r>
            <a:r>
              <a:rPr sz="2300" spc="160" dirty="0">
                <a:latin typeface="Cambria"/>
                <a:cs typeface="Cambria"/>
              </a:rPr>
              <a:t>минулого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spc="145" dirty="0">
                <a:latin typeface="Cambria"/>
                <a:cs typeface="Cambria"/>
              </a:rPr>
              <a:t>року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spc="150" dirty="0">
                <a:latin typeface="Cambria"/>
                <a:cs typeface="Cambria"/>
              </a:rPr>
              <a:t>збільшився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spc="204" dirty="0">
                <a:latin typeface="Cambria"/>
                <a:cs typeface="Cambria"/>
              </a:rPr>
              <a:t>на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83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841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spc="114" dirty="0">
                <a:latin typeface="Cambria"/>
                <a:cs typeface="Cambria"/>
              </a:rPr>
              <a:t>тис. </a:t>
            </a:r>
            <a:r>
              <a:rPr sz="2300" spc="130" dirty="0">
                <a:latin typeface="Cambria"/>
                <a:cs typeface="Cambria"/>
              </a:rPr>
              <a:t>грн.</a:t>
            </a:r>
            <a:r>
              <a:rPr sz="2300" spc="100" dirty="0">
                <a:latin typeface="Cambria"/>
                <a:cs typeface="Cambria"/>
              </a:rPr>
              <a:t> </a:t>
            </a:r>
            <a:r>
              <a:rPr sz="2300" spc="-10" dirty="0">
                <a:latin typeface="Cambria"/>
                <a:cs typeface="Cambria"/>
              </a:rPr>
              <a:t>(105,5%).</a:t>
            </a:r>
            <a:endParaRPr sz="230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6495" y="2758827"/>
            <a:ext cx="9096375" cy="75628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50"/>
              </a:spcBef>
              <a:tabLst>
                <a:tab pos="1533525" algn="l"/>
                <a:tab pos="3710304" algn="l"/>
                <a:tab pos="5385435" algn="l"/>
                <a:tab pos="5686425" algn="l"/>
                <a:tab pos="6664959" algn="l"/>
              </a:tabLst>
            </a:pPr>
            <a:r>
              <a:rPr sz="2100" b="1" spc="305" dirty="0">
                <a:solidFill>
                  <a:srgbClr val="3F3C2E"/>
                </a:solidFill>
                <a:latin typeface="Cambria"/>
                <a:cs typeface="Cambria"/>
              </a:rPr>
              <a:t>Видатки</a:t>
            </a:r>
            <a:r>
              <a:rPr sz="2100" b="1" dirty="0">
                <a:solidFill>
                  <a:srgbClr val="3F3C2E"/>
                </a:solidFill>
                <a:latin typeface="Cambria"/>
                <a:cs typeface="Cambria"/>
              </a:rPr>
              <a:t>	</a:t>
            </a:r>
            <a:r>
              <a:rPr sz="2100" b="1" spc="330" dirty="0">
                <a:solidFill>
                  <a:srgbClr val="3F3C2E"/>
                </a:solidFill>
                <a:latin typeface="Cambria"/>
                <a:cs typeface="Cambria"/>
              </a:rPr>
              <a:t>Подільської</a:t>
            </a:r>
            <a:r>
              <a:rPr sz="2100" b="1" dirty="0">
                <a:solidFill>
                  <a:srgbClr val="3F3C2E"/>
                </a:solidFill>
                <a:latin typeface="Cambria"/>
                <a:cs typeface="Cambria"/>
              </a:rPr>
              <a:t>	</a:t>
            </a:r>
            <a:r>
              <a:rPr sz="2100" b="1" spc="325" dirty="0">
                <a:solidFill>
                  <a:srgbClr val="3F3C2E"/>
                </a:solidFill>
                <a:latin typeface="Cambria"/>
                <a:cs typeface="Cambria"/>
              </a:rPr>
              <a:t>районної</a:t>
            </a:r>
            <a:r>
              <a:rPr sz="2100" b="1" dirty="0">
                <a:solidFill>
                  <a:srgbClr val="3F3C2E"/>
                </a:solidFill>
                <a:latin typeface="Cambria"/>
                <a:cs typeface="Cambria"/>
              </a:rPr>
              <a:t>	</a:t>
            </a:r>
            <a:r>
              <a:rPr sz="2100" b="1" spc="75" dirty="0">
                <a:solidFill>
                  <a:srgbClr val="3F3C2E"/>
                </a:solidFill>
                <a:latin typeface="Cambria"/>
                <a:cs typeface="Cambria"/>
              </a:rPr>
              <a:t>в</a:t>
            </a:r>
            <a:r>
              <a:rPr sz="2100" b="1" dirty="0">
                <a:solidFill>
                  <a:srgbClr val="3F3C2E"/>
                </a:solidFill>
                <a:latin typeface="Cambria"/>
                <a:cs typeface="Cambria"/>
              </a:rPr>
              <a:t>	</a:t>
            </a:r>
            <a:r>
              <a:rPr sz="2100" b="1" spc="320" dirty="0">
                <a:solidFill>
                  <a:srgbClr val="3F3C2E"/>
                </a:solidFill>
                <a:latin typeface="Cambria"/>
                <a:cs typeface="Cambria"/>
              </a:rPr>
              <a:t>місті</a:t>
            </a:r>
            <a:r>
              <a:rPr sz="2100" b="1" dirty="0">
                <a:solidFill>
                  <a:srgbClr val="3F3C2E"/>
                </a:solidFill>
                <a:latin typeface="Cambria"/>
                <a:cs typeface="Cambria"/>
              </a:rPr>
              <a:t>	</a:t>
            </a:r>
            <a:r>
              <a:rPr sz="2100" b="1" spc="290" dirty="0">
                <a:solidFill>
                  <a:srgbClr val="3F3C2E"/>
                </a:solidFill>
                <a:latin typeface="Cambria"/>
                <a:cs typeface="Cambria"/>
              </a:rPr>
              <a:t>Києві</a:t>
            </a:r>
            <a:endParaRPr sz="21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  <a:spcBef>
                <a:spcPts val="355"/>
              </a:spcBef>
              <a:tabLst>
                <a:tab pos="1907539" algn="l"/>
                <a:tab pos="4366260" algn="l"/>
                <a:tab pos="4836160" algn="l"/>
                <a:tab pos="6513830" algn="l"/>
                <a:tab pos="7440930" algn="l"/>
                <a:tab pos="8370570" algn="l"/>
              </a:tabLst>
            </a:pPr>
            <a:r>
              <a:rPr sz="2100" b="1" spc="340" dirty="0">
                <a:solidFill>
                  <a:srgbClr val="3F3C2E"/>
                </a:solidFill>
                <a:latin typeface="Cambria"/>
                <a:cs typeface="Cambria"/>
              </a:rPr>
              <a:t>державної</a:t>
            </a:r>
            <a:r>
              <a:rPr sz="2100" b="1" dirty="0">
                <a:solidFill>
                  <a:srgbClr val="3F3C2E"/>
                </a:solidFill>
                <a:latin typeface="Cambria"/>
                <a:cs typeface="Cambria"/>
              </a:rPr>
              <a:t>	</a:t>
            </a:r>
            <a:r>
              <a:rPr sz="2100" b="1" spc="345" dirty="0">
                <a:solidFill>
                  <a:srgbClr val="3F3C2E"/>
                </a:solidFill>
                <a:latin typeface="Cambria"/>
                <a:cs typeface="Cambria"/>
              </a:rPr>
              <a:t>адміністрації</a:t>
            </a:r>
            <a:r>
              <a:rPr sz="2100" b="1" dirty="0">
                <a:solidFill>
                  <a:srgbClr val="3F3C2E"/>
                </a:solidFill>
                <a:latin typeface="Cambria"/>
                <a:cs typeface="Cambria"/>
              </a:rPr>
              <a:t>	</a:t>
            </a:r>
            <a:r>
              <a:rPr sz="2100" b="1" spc="215" dirty="0">
                <a:solidFill>
                  <a:srgbClr val="3F3C2E"/>
                </a:solidFill>
                <a:latin typeface="Cambria"/>
                <a:cs typeface="Cambria"/>
              </a:rPr>
              <a:t>за</a:t>
            </a:r>
            <a:r>
              <a:rPr sz="2100" b="1" dirty="0">
                <a:solidFill>
                  <a:srgbClr val="3F3C2E"/>
                </a:solidFill>
                <a:latin typeface="Cambria"/>
                <a:cs typeface="Cambria"/>
              </a:rPr>
              <a:t>	</a:t>
            </a:r>
            <a:r>
              <a:rPr sz="2100" b="1" spc="110" dirty="0">
                <a:solidFill>
                  <a:srgbClr val="3F3C2E"/>
                </a:solidFill>
                <a:latin typeface="Cambria"/>
                <a:cs typeface="Cambria"/>
              </a:rPr>
              <a:t>2022</a:t>
            </a:r>
            <a:r>
              <a:rPr sz="2100" b="1" spc="-204" dirty="0">
                <a:solidFill>
                  <a:srgbClr val="3F3C2E"/>
                </a:solidFill>
                <a:latin typeface="Cambria"/>
                <a:cs typeface="Cambria"/>
              </a:rPr>
              <a:t> </a:t>
            </a:r>
            <a:r>
              <a:rPr sz="2100" b="1" spc="-65" dirty="0">
                <a:solidFill>
                  <a:srgbClr val="3F3C2E"/>
                </a:solidFill>
                <a:latin typeface="Cambria"/>
                <a:cs typeface="Cambria"/>
              </a:rPr>
              <a:t>-</a:t>
            </a:r>
            <a:r>
              <a:rPr sz="2100" b="1" spc="-200" dirty="0">
                <a:solidFill>
                  <a:srgbClr val="3F3C2E"/>
                </a:solidFill>
                <a:latin typeface="Cambria"/>
                <a:cs typeface="Cambria"/>
              </a:rPr>
              <a:t> </a:t>
            </a:r>
            <a:r>
              <a:rPr sz="2100" b="1" spc="90" dirty="0">
                <a:solidFill>
                  <a:srgbClr val="3F3C2E"/>
                </a:solidFill>
                <a:latin typeface="Cambria"/>
                <a:cs typeface="Cambria"/>
              </a:rPr>
              <a:t>2023</a:t>
            </a:r>
            <a:r>
              <a:rPr sz="2100" b="1" dirty="0">
                <a:solidFill>
                  <a:srgbClr val="3F3C2E"/>
                </a:solidFill>
                <a:latin typeface="Cambria"/>
                <a:cs typeface="Cambria"/>
              </a:rPr>
              <a:t>	</a:t>
            </a:r>
            <a:r>
              <a:rPr sz="2100" b="1" spc="280" dirty="0">
                <a:solidFill>
                  <a:srgbClr val="3F3C2E"/>
                </a:solidFill>
                <a:latin typeface="Cambria"/>
                <a:cs typeface="Cambria"/>
              </a:rPr>
              <a:t>роки</a:t>
            </a:r>
            <a:r>
              <a:rPr sz="2100" b="1" dirty="0">
                <a:solidFill>
                  <a:srgbClr val="3F3C2E"/>
                </a:solidFill>
                <a:latin typeface="Cambria"/>
                <a:cs typeface="Cambria"/>
              </a:rPr>
              <a:t>	</a:t>
            </a:r>
            <a:r>
              <a:rPr sz="2100" b="1" spc="-25" dirty="0">
                <a:solidFill>
                  <a:srgbClr val="3F3C2E"/>
                </a:solidFill>
                <a:latin typeface="Cambria"/>
                <a:cs typeface="Cambria"/>
              </a:rPr>
              <a:t>(</a:t>
            </a:r>
            <a:r>
              <a:rPr sz="2100" b="1" spc="-204" dirty="0">
                <a:solidFill>
                  <a:srgbClr val="3F3C2E"/>
                </a:solidFill>
                <a:latin typeface="Cambria"/>
                <a:cs typeface="Cambria"/>
              </a:rPr>
              <a:t> </a:t>
            </a:r>
            <a:r>
              <a:rPr sz="2100" b="1" spc="285" dirty="0">
                <a:solidFill>
                  <a:srgbClr val="3F3C2E"/>
                </a:solidFill>
                <a:latin typeface="Cambria"/>
                <a:cs typeface="Cambria"/>
              </a:rPr>
              <a:t>тис.</a:t>
            </a:r>
            <a:r>
              <a:rPr sz="2100" b="1" dirty="0">
                <a:solidFill>
                  <a:srgbClr val="3F3C2E"/>
                </a:solidFill>
                <a:latin typeface="Cambria"/>
                <a:cs typeface="Cambria"/>
              </a:rPr>
              <a:t>	</a:t>
            </a:r>
            <a:r>
              <a:rPr sz="2100" b="1" spc="250" dirty="0">
                <a:solidFill>
                  <a:srgbClr val="3F3C2E"/>
                </a:solidFill>
                <a:latin typeface="Cambria"/>
                <a:cs typeface="Cambria"/>
              </a:rPr>
              <a:t>грн)</a:t>
            </a:r>
            <a:endParaRPr sz="21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16190" y="302840"/>
            <a:ext cx="420370" cy="4777105"/>
          </a:xfrm>
          <a:custGeom>
            <a:avLst/>
            <a:gdLst/>
            <a:ahLst/>
            <a:cxnLst/>
            <a:rect l="l" t="t" r="r" b="b"/>
            <a:pathLst>
              <a:path w="420370" h="4777105">
                <a:moveTo>
                  <a:pt x="420102" y="0"/>
                </a:moveTo>
                <a:lnTo>
                  <a:pt x="420102" y="4777026"/>
                </a:lnTo>
                <a:lnTo>
                  <a:pt x="0" y="4777026"/>
                </a:lnTo>
                <a:lnTo>
                  <a:pt x="0" y="0"/>
                </a:lnTo>
                <a:lnTo>
                  <a:pt x="420102" y="0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368" y="5540100"/>
            <a:ext cx="10339705" cy="304419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 indent="99695">
              <a:lnSpc>
                <a:spcPts val="2330"/>
              </a:lnSpc>
              <a:spcBef>
                <a:spcPts val="600"/>
              </a:spcBef>
            </a:pPr>
            <a:r>
              <a:rPr sz="2350" b="1" spc="95" dirty="0">
                <a:latin typeface="Courier New"/>
                <a:cs typeface="Courier New"/>
              </a:rPr>
              <a:t>Пункти</a:t>
            </a:r>
            <a:r>
              <a:rPr sz="2350" b="1" spc="-605" dirty="0">
                <a:latin typeface="Courier New"/>
                <a:cs typeface="Courier New"/>
              </a:rPr>
              <a:t> </a:t>
            </a:r>
            <a:r>
              <a:rPr sz="2350" b="1" dirty="0">
                <a:latin typeface="Courier New"/>
                <a:cs typeface="Courier New"/>
              </a:rPr>
              <a:t>незламностı</a:t>
            </a:r>
            <a:r>
              <a:rPr sz="2350" dirty="0">
                <a:latin typeface="Microsoft Sans Serif"/>
                <a:cs typeface="Microsoft Sans Serif"/>
              </a:rPr>
              <a:t>,</a:t>
            </a:r>
            <a:r>
              <a:rPr sz="2350" spc="185" dirty="0">
                <a:latin typeface="Microsoft Sans Serif"/>
                <a:cs typeface="Microsoft Sans Serif"/>
              </a:rPr>
              <a:t> </a:t>
            </a:r>
            <a:r>
              <a:rPr sz="2350" b="1" spc="-100" dirty="0">
                <a:latin typeface="Courier New"/>
                <a:cs typeface="Courier New"/>
              </a:rPr>
              <a:t>розгорнутı</a:t>
            </a:r>
            <a:r>
              <a:rPr sz="2350" b="1" spc="-605" dirty="0">
                <a:latin typeface="Courier New"/>
                <a:cs typeface="Courier New"/>
              </a:rPr>
              <a:t> </a:t>
            </a:r>
            <a:r>
              <a:rPr sz="2350" b="1" spc="70" dirty="0">
                <a:latin typeface="Courier New"/>
                <a:cs typeface="Courier New"/>
              </a:rPr>
              <a:t>в</a:t>
            </a:r>
            <a:r>
              <a:rPr sz="2350" b="1" spc="-605" dirty="0">
                <a:latin typeface="Courier New"/>
                <a:cs typeface="Courier New"/>
              </a:rPr>
              <a:t> </a:t>
            </a:r>
            <a:r>
              <a:rPr sz="2350" spc="260" dirty="0">
                <a:latin typeface="Microsoft Sans Serif"/>
                <a:cs typeface="Microsoft Sans Serif"/>
              </a:rPr>
              <a:t>52</a:t>
            </a:r>
            <a:r>
              <a:rPr sz="2350" spc="185" dirty="0">
                <a:latin typeface="Microsoft Sans Serif"/>
                <a:cs typeface="Microsoft Sans Serif"/>
              </a:rPr>
              <a:t> </a:t>
            </a:r>
            <a:r>
              <a:rPr sz="2350" b="1" spc="130" dirty="0">
                <a:latin typeface="Courier New"/>
                <a:cs typeface="Courier New"/>
              </a:rPr>
              <a:t>примıщеннях</a:t>
            </a:r>
            <a:r>
              <a:rPr sz="2350" b="1" spc="-605" dirty="0">
                <a:latin typeface="Courier New"/>
                <a:cs typeface="Courier New"/>
              </a:rPr>
              <a:t> </a:t>
            </a:r>
            <a:r>
              <a:rPr sz="2350" b="1" spc="-10" dirty="0">
                <a:latin typeface="Courier New"/>
                <a:cs typeface="Courier New"/>
              </a:rPr>
              <a:t>закладıв </a:t>
            </a:r>
            <a:r>
              <a:rPr sz="2350" b="1" spc="-40" dirty="0">
                <a:latin typeface="Courier New"/>
                <a:cs typeface="Courier New"/>
              </a:rPr>
              <a:t>освıти</a:t>
            </a:r>
            <a:r>
              <a:rPr sz="2350" spc="-40" dirty="0">
                <a:latin typeface="Microsoft Sans Serif"/>
                <a:cs typeface="Microsoft Sans Serif"/>
              </a:rPr>
              <a:t>,</a:t>
            </a:r>
            <a:r>
              <a:rPr sz="2350" spc="204" dirty="0">
                <a:latin typeface="Microsoft Sans Serif"/>
                <a:cs typeface="Microsoft Sans Serif"/>
              </a:rPr>
              <a:t> </a:t>
            </a:r>
            <a:r>
              <a:rPr sz="2350" b="1" spc="-120" dirty="0">
                <a:latin typeface="Courier New"/>
                <a:cs typeface="Courier New"/>
              </a:rPr>
              <a:t>вıдкритı</a:t>
            </a:r>
            <a:r>
              <a:rPr sz="2350" b="1" spc="-575" dirty="0">
                <a:latin typeface="Courier New"/>
                <a:cs typeface="Courier New"/>
              </a:rPr>
              <a:t> </a:t>
            </a:r>
            <a:r>
              <a:rPr sz="2350" b="1" spc="80" dirty="0">
                <a:latin typeface="Courier New"/>
                <a:cs typeface="Courier New"/>
              </a:rPr>
              <a:t>для</a:t>
            </a:r>
            <a:r>
              <a:rPr sz="2350" b="1" spc="-570" dirty="0">
                <a:latin typeface="Courier New"/>
                <a:cs typeface="Courier New"/>
              </a:rPr>
              <a:t> </a:t>
            </a:r>
            <a:r>
              <a:rPr sz="2350" b="1" spc="175" dirty="0">
                <a:latin typeface="Courier New"/>
                <a:cs typeface="Courier New"/>
              </a:rPr>
              <a:t>приймання</a:t>
            </a:r>
            <a:r>
              <a:rPr sz="2350" b="1" spc="-570" dirty="0">
                <a:latin typeface="Courier New"/>
                <a:cs typeface="Courier New"/>
              </a:rPr>
              <a:t> </a:t>
            </a:r>
            <a:r>
              <a:rPr sz="2350" b="1" dirty="0">
                <a:latin typeface="Courier New"/>
                <a:cs typeface="Courier New"/>
              </a:rPr>
              <a:t>населення</a:t>
            </a:r>
            <a:r>
              <a:rPr sz="2350" dirty="0">
                <a:latin typeface="Microsoft Sans Serif"/>
                <a:cs typeface="Microsoft Sans Serif"/>
              </a:rPr>
              <a:t>.</a:t>
            </a:r>
            <a:r>
              <a:rPr sz="2350" spc="220" dirty="0">
                <a:latin typeface="Microsoft Sans Serif"/>
                <a:cs typeface="Microsoft Sans Serif"/>
              </a:rPr>
              <a:t> </a:t>
            </a:r>
            <a:r>
              <a:rPr sz="2350" b="1" spc="-10" dirty="0">
                <a:latin typeface="Courier New"/>
                <a:cs typeface="Courier New"/>
              </a:rPr>
              <a:t>Матерıально</a:t>
            </a:r>
            <a:r>
              <a:rPr sz="2350" spc="-10" dirty="0">
                <a:latin typeface="Microsoft Sans Serif"/>
                <a:cs typeface="Microsoft Sans Serif"/>
              </a:rPr>
              <a:t>- </a:t>
            </a:r>
            <a:r>
              <a:rPr sz="2350" b="1" spc="-70" dirty="0">
                <a:latin typeface="Courier New"/>
                <a:cs typeface="Courier New"/>
              </a:rPr>
              <a:t>технıчне</a:t>
            </a:r>
            <a:r>
              <a:rPr sz="2350" b="1" spc="-515" dirty="0">
                <a:latin typeface="Courier New"/>
                <a:cs typeface="Courier New"/>
              </a:rPr>
              <a:t> </a:t>
            </a:r>
            <a:r>
              <a:rPr sz="2350" b="1" dirty="0">
                <a:latin typeface="Courier New"/>
                <a:cs typeface="Courier New"/>
              </a:rPr>
              <a:t>забезпечення</a:t>
            </a:r>
            <a:r>
              <a:rPr sz="2350" b="1" spc="-500" dirty="0">
                <a:latin typeface="Courier New"/>
                <a:cs typeface="Courier New"/>
              </a:rPr>
              <a:t> </a:t>
            </a:r>
            <a:r>
              <a:rPr sz="2350" b="1" spc="-60" dirty="0">
                <a:latin typeface="Courier New"/>
                <a:cs typeface="Courier New"/>
              </a:rPr>
              <a:t>та</a:t>
            </a:r>
            <a:r>
              <a:rPr sz="2350" b="1" spc="-500" dirty="0">
                <a:latin typeface="Courier New"/>
                <a:cs typeface="Courier New"/>
              </a:rPr>
              <a:t> </a:t>
            </a:r>
            <a:r>
              <a:rPr sz="2350" b="1" spc="-80" dirty="0">
                <a:latin typeface="Courier New"/>
                <a:cs typeface="Courier New"/>
              </a:rPr>
              <a:t>наявнıсть</a:t>
            </a:r>
            <a:r>
              <a:rPr sz="2350" b="1" spc="-505" dirty="0">
                <a:latin typeface="Courier New"/>
                <a:cs typeface="Courier New"/>
              </a:rPr>
              <a:t> </a:t>
            </a:r>
            <a:r>
              <a:rPr sz="2350" b="1" spc="-10" dirty="0">
                <a:latin typeface="Courier New"/>
                <a:cs typeface="Courier New"/>
              </a:rPr>
              <a:t>мıнıмального</a:t>
            </a:r>
            <a:r>
              <a:rPr sz="2350" b="1" spc="-500" dirty="0">
                <a:latin typeface="Courier New"/>
                <a:cs typeface="Courier New"/>
              </a:rPr>
              <a:t> </a:t>
            </a:r>
            <a:r>
              <a:rPr sz="2350" b="1" dirty="0">
                <a:latin typeface="Courier New"/>
                <a:cs typeface="Courier New"/>
              </a:rPr>
              <a:t>набору</a:t>
            </a:r>
            <a:r>
              <a:rPr sz="2350" b="1" spc="-500" dirty="0">
                <a:latin typeface="Courier New"/>
                <a:cs typeface="Courier New"/>
              </a:rPr>
              <a:t> </a:t>
            </a:r>
            <a:r>
              <a:rPr sz="2350" b="1" spc="75" dirty="0">
                <a:latin typeface="Courier New"/>
                <a:cs typeface="Courier New"/>
              </a:rPr>
              <a:t>речей </a:t>
            </a:r>
            <a:r>
              <a:rPr sz="2350" b="1" spc="-105" dirty="0">
                <a:latin typeface="Courier New"/>
                <a:cs typeface="Courier New"/>
              </a:rPr>
              <a:t>вıдповıдає</a:t>
            </a:r>
            <a:r>
              <a:rPr sz="2350" b="1" spc="-515" dirty="0">
                <a:latin typeface="Courier New"/>
                <a:cs typeface="Courier New"/>
              </a:rPr>
              <a:t> </a:t>
            </a:r>
            <a:r>
              <a:rPr sz="2350" b="1" spc="175" dirty="0">
                <a:latin typeface="Courier New"/>
                <a:cs typeface="Courier New"/>
              </a:rPr>
              <a:t>вимогам</a:t>
            </a:r>
            <a:r>
              <a:rPr sz="2350" b="1" spc="-509" dirty="0">
                <a:latin typeface="Courier New"/>
                <a:cs typeface="Courier New"/>
              </a:rPr>
              <a:t> </a:t>
            </a:r>
            <a:r>
              <a:rPr sz="2350" b="1" dirty="0">
                <a:latin typeface="Courier New"/>
                <a:cs typeface="Courier New"/>
              </a:rPr>
              <a:t>постанови</a:t>
            </a:r>
            <a:r>
              <a:rPr sz="2350" b="1" spc="-509" dirty="0">
                <a:latin typeface="Courier New"/>
                <a:cs typeface="Courier New"/>
              </a:rPr>
              <a:t> </a:t>
            </a:r>
            <a:r>
              <a:rPr sz="2350" b="1" spc="-75" dirty="0">
                <a:latin typeface="Courier New"/>
                <a:cs typeface="Courier New"/>
              </a:rPr>
              <a:t>Кабıнету</a:t>
            </a:r>
            <a:r>
              <a:rPr sz="2350" b="1" spc="-515" dirty="0">
                <a:latin typeface="Courier New"/>
                <a:cs typeface="Courier New"/>
              </a:rPr>
              <a:t> </a:t>
            </a:r>
            <a:r>
              <a:rPr sz="2350" b="1" spc="-155" dirty="0">
                <a:latin typeface="Courier New"/>
                <a:cs typeface="Courier New"/>
              </a:rPr>
              <a:t>Мıнıстрıв</a:t>
            </a:r>
            <a:r>
              <a:rPr sz="2350" b="1" spc="-509" dirty="0">
                <a:latin typeface="Courier New"/>
                <a:cs typeface="Courier New"/>
              </a:rPr>
              <a:t> </a:t>
            </a:r>
            <a:r>
              <a:rPr sz="2350" b="1" spc="-10" dirty="0">
                <a:latin typeface="Courier New"/>
                <a:cs typeface="Courier New"/>
              </a:rPr>
              <a:t>України</a:t>
            </a:r>
            <a:r>
              <a:rPr sz="2350" b="1" spc="-509" dirty="0">
                <a:latin typeface="Courier New"/>
                <a:cs typeface="Courier New"/>
              </a:rPr>
              <a:t> </a:t>
            </a:r>
            <a:r>
              <a:rPr sz="2350" b="1" spc="-25" dirty="0">
                <a:latin typeface="Courier New"/>
                <a:cs typeface="Courier New"/>
              </a:rPr>
              <a:t>вıд</a:t>
            </a:r>
            <a:endParaRPr sz="2350">
              <a:latin typeface="Courier New"/>
              <a:cs typeface="Courier New"/>
            </a:endParaRPr>
          </a:p>
          <a:p>
            <a:pPr marL="12700">
              <a:lnSpc>
                <a:spcPts val="2065"/>
              </a:lnSpc>
            </a:pPr>
            <a:r>
              <a:rPr sz="2350" spc="215" dirty="0">
                <a:latin typeface="Microsoft Sans Serif"/>
                <a:cs typeface="Microsoft Sans Serif"/>
              </a:rPr>
              <a:t>17.12.</a:t>
            </a:r>
            <a:r>
              <a:rPr sz="2350" spc="190" dirty="0">
                <a:latin typeface="Microsoft Sans Serif"/>
                <a:cs typeface="Microsoft Sans Serif"/>
              </a:rPr>
              <a:t> </a:t>
            </a:r>
            <a:r>
              <a:rPr sz="2350" spc="254" dirty="0">
                <a:latin typeface="Microsoft Sans Serif"/>
                <a:cs typeface="Microsoft Sans Serif"/>
              </a:rPr>
              <a:t>2022</a:t>
            </a:r>
            <a:r>
              <a:rPr sz="2350" spc="190" dirty="0">
                <a:latin typeface="Microsoft Sans Serif"/>
                <a:cs typeface="Microsoft Sans Serif"/>
              </a:rPr>
              <a:t> </a:t>
            </a:r>
            <a:r>
              <a:rPr sz="2350" b="1" dirty="0">
                <a:latin typeface="Courier New"/>
                <a:cs typeface="Courier New"/>
              </a:rPr>
              <a:t>року</a:t>
            </a:r>
            <a:r>
              <a:rPr sz="2350" b="1" spc="-595" dirty="0">
                <a:latin typeface="Courier New"/>
                <a:cs typeface="Courier New"/>
              </a:rPr>
              <a:t> </a:t>
            </a:r>
            <a:r>
              <a:rPr sz="2350" spc="819" dirty="0">
                <a:latin typeface="Microsoft Sans Serif"/>
                <a:cs typeface="Microsoft Sans Serif"/>
              </a:rPr>
              <a:t>№</a:t>
            </a:r>
            <a:r>
              <a:rPr sz="2350" spc="195" dirty="0">
                <a:latin typeface="Microsoft Sans Serif"/>
                <a:cs typeface="Microsoft Sans Serif"/>
              </a:rPr>
              <a:t> </a:t>
            </a:r>
            <a:r>
              <a:rPr sz="2350" spc="254" dirty="0">
                <a:latin typeface="Microsoft Sans Serif"/>
                <a:cs typeface="Microsoft Sans Serif"/>
              </a:rPr>
              <a:t>1401</a:t>
            </a:r>
            <a:r>
              <a:rPr sz="2350" spc="190" dirty="0">
                <a:latin typeface="Microsoft Sans Serif"/>
                <a:cs typeface="Microsoft Sans Serif"/>
              </a:rPr>
              <a:t> </a:t>
            </a:r>
            <a:r>
              <a:rPr sz="2350" spc="175" dirty="0">
                <a:latin typeface="Microsoft Sans Serif"/>
                <a:cs typeface="Microsoft Sans Serif"/>
              </a:rPr>
              <a:t>«</a:t>
            </a:r>
            <a:r>
              <a:rPr sz="2350" b="1" spc="175" dirty="0">
                <a:latin typeface="Courier New"/>
                <a:cs typeface="Courier New"/>
              </a:rPr>
              <a:t>Про</a:t>
            </a:r>
            <a:r>
              <a:rPr sz="2350" b="1" spc="-595" dirty="0">
                <a:latin typeface="Courier New"/>
                <a:cs typeface="Courier New"/>
              </a:rPr>
              <a:t> </a:t>
            </a:r>
            <a:r>
              <a:rPr sz="2350" b="1" spc="75" dirty="0">
                <a:latin typeface="Courier New"/>
                <a:cs typeface="Courier New"/>
              </a:rPr>
              <a:t>питання</a:t>
            </a:r>
            <a:r>
              <a:rPr sz="2350" b="1" spc="-590" dirty="0">
                <a:latin typeface="Courier New"/>
                <a:cs typeface="Courier New"/>
              </a:rPr>
              <a:t> </a:t>
            </a:r>
            <a:r>
              <a:rPr sz="2350" b="1" spc="-190" dirty="0">
                <a:latin typeface="Courier New"/>
                <a:cs typeface="Courier New"/>
              </a:rPr>
              <a:t>органıзацıї</a:t>
            </a:r>
            <a:r>
              <a:rPr sz="2350" b="1" spc="-595" dirty="0">
                <a:latin typeface="Courier New"/>
                <a:cs typeface="Courier New"/>
              </a:rPr>
              <a:t> </a:t>
            </a:r>
            <a:r>
              <a:rPr sz="2350" b="1" spc="-25" dirty="0">
                <a:latin typeface="Courier New"/>
                <a:cs typeface="Courier New"/>
              </a:rPr>
              <a:t>та</a:t>
            </a:r>
            <a:endParaRPr sz="2350">
              <a:latin typeface="Courier New"/>
              <a:cs typeface="Courier New"/>
            </a:endParaRPr>
          </a:p>
          <a:p>
            <a:pPr marL="12700">
              <a:lnSpc>
                <a:spcPts val="2325"/>
              </a:lnSpc>
            </a:pPr>
            <a:r>
              <a:rPr sz="2350" b="1" dirty="0">
                <a:latin typeface="Courier New"/>
                <a:cs typeface="Courier New"/>
              </a:rPr>
              <a:t>функцıонування</a:t>
            </a:r>
            <a:r>
              <a:rPr sz="2350" b="1" spc="-340" dirty="0">
                <a:latin typeface="Courier New"/>
                <a:cs typeface="Courier New"/>
              </a:rPr>
              <a:t> </a:t>
            </a:r>
            <a:r>
              <a:rPr sz="2350" b="1" spc="-80" dirty="0">
                <a:latin typeface="Courier New"/>
                <a:cs typeface="Courier New"/>
              </a:rPr>
              <a:t>пунктıв</a:t>
            </a:r>
            <a:r>
              <a:rPr sz="2350" b="1" spc="-335" dirty="0">
                <a:latin typeface="Courier New"/>
                <a:cs typeface="Courier New"/>
              </a:rPr>
              <a:t> </a:t>
            </a:r>
            <a:r>
              <a:rPr sz="2350" b="1" spc="-10" dirty="0">
                <a:latin typeface="Courier New"/>
                <a:cs typeface="Courier New"/>
              </a:rPr>
              <a:t>незламностı</a:t>
            </a:r>
            <a:r>
              <a:rPr sz="2350" spc="-10" dirty="0">
                <a:latin typeface="Microsoft Sans Serif"/>
                <a:cs typeface="Microsoft Sans Serif"/>
              </a:rPr>
              <a:t>».</a:t>
            </a:r>
            <a:endParaRPr sz="2350">
              <a:latin typeface="Microsoft Sans Serif"/>
              <a:cs typeface="Microsoft Sans Serif"/>
            </a:endParaRPr>
          </a:p>
          <a:p>
            <a:pPr marL="12700" marR="764540" indent="99695">
              <a:lnSpc>
                <a:spcPts val="2330"/>
              </a:lnSpc>
              <a:spcBef>
                <a:spcPts val="240"/>
              </a:spcBef>
            </a:pPr>
            <a:r>
              <a:rPr sz="2350" b="1" spc="95" dirty="0">
                <a:latin typeface="Courier New"/>
                <a:cs typeface="Courier New"/>
              </a:rPr>
              <a:t>Пункти</a:t>
            </a:r>
            <a:r>
              <a:rPr sz="2350" b="1" spc="-590" dirty="0">
                <a:latin typeface="Courier New"/>
                <a:cs typeface="Courier New"/>
              </a:rPr>
              <a:t> </a:t>
            </a:r>
            <a:r>
              <a:rPr sz="2350" b="1" spc="-20" dirty="0">
                <a:latin typeface="Courier New"/>
                <a:cs typeface="Courier New"/>
              </a:rPr>
              <a:t>незламностı</a:t>
            </a:r>
            <a:r>
              <a:rPr sz="2350" b="1" spc="-590" dirty="0">
                <a:latin typeface="Courier New"/>
                <a:cs typeface="Courier New"/>
              </a:rPr>
              <a:t> </a:t>
            </a:r>
            <a:r>
              <a:rPr sz="2350" b="1" spc="-10" dirty="0">
                <a:latin typeface="Courier New"/>
                <a:cs typeface="Courier New"/>
              </a:rPr>
              <a:t>пıдключенı</a:t>
            </a:r>
            <a:r>
              <a:rPr sz="2350" b="1" spc="-590" dirty="0">
                <a:latin typeface="Courier New"/>
                <a:cs typeface="Courier New"/>
              </a:rPr>
              <a:t> </a:t>
            </a:r>
            <a:r>
              <a:rPr sz="2350" b="1" spc="95" dirty="0">
                <a:latin typeface="Courier New"/>
                <a:cs typeface="Courier New"/>
              </a:rPr>
              <a:t>до</a:t>
            </a:r>
            <a:r>
              <a:rPr sz="2350" b="1" spc="-585" dirty="0">
                <a:latin typeface="Courier New"/>
                <a:cs typeface="Courier New"/>
              </a:rPr>
              <a:t> </a:t>
            </a:r>
            <a:r>
              <a:rPr sz="2350" b="1" spc="90" dirty="0">
                <a:latin typeface="Courier New"/>
                <a:cs typeface="Courier New"/>
              </a:rPr>
              <a:t>мережı</a:t>
            </a:r>
            <a:r>
              <a:rPr sz="2350" b="1" spc="-590" dirty="0">
                <a:latin typeface="Courier New"/>
                <a:cs typeface="Courier New"/>
              </a:rPr>
              <a:t> </a:t>
            </a:r>
            <a:r>
              <a:rPr sz="2350" b="1" spc="-60" dirty="0">
                <a:latin typeface="Courier New"/>
                <a:cs typeface="Courier New"/>
              </a:rPr>
              <a:t>Інтернет</a:t>
            </a:r>
            <a:r>
              <a:rPr sz="2350" b="1" spc="-590" dirty="0">
                <a:latin typeface="Courier New"/>
                <a:cs typeface="Courier New"/>
              </a:rPr>
              <a:t> </a:t>
            </a:r>
            <a:r>
              <a:rPr sz="2350" b="1" spc="-25" dirty="0">
                <a:latin typeface="Courier New"/>
                <a:cs typeface="Courier New"/>
              </a:rPr>
              <a:t>за </a:t>
            </a:r>
            <a:r>
              <a:rPr sz="2350" b="1" spc="135" dirty="0">
                <a:latin typeface="Courier New"/>
                <a:cs typeface="Courier New"/>
              </a:rPr>
              <a:t>пасивною</a:t>
            </a:r>
            <a:r>
              <a:rPr sz="2350" b="1" spc="-580" dirty="0">
                <a:latin typeface="Courier New"/>
                <a:cs typeface="Courier New"/>
              </a:rPr>
              <a:t> </a:t>
            </a:r>
            <a:r>
              <a:rPr sz="2350" b="1" spc="-45" dirty="0">
                <a:latin typeface="Courier New"/>
                <a:cs typeface="Courier New"/>
              </a:rPr>
              <a:t>технологıєю</a:t>
            </a:r>
            <a:r>
              <a:rPr sz="2350" b="1" spc="-580" dirty="0">
                <a:latin typeface="Courier New"/>
                <a:cs typeface="Courier New"/>
              </a:rPr>
              <a:t> </a:t>
            </a:r>
            <a:r>
              <a:rPr sz="2350" spc="165" dirty="0">
                <a:latin typeface="Microsoft Sans Serif"/>
                <a:cs typeface="Microsoft Sans Serif"/>
              </a:rPr>
              <a:t>PON,</a:t>
            </a:r>
            <a:r>
              <a:rPr sz="2350" spc="210" dirty="0">
                <a:latin typeface="Microsoft Sans Serif"/>
                <a:cs typeface="Microsoft Sans Serif"/>
              </a:rPr>
              <a:t> </a:t>
            </a:r>
            <a:r>
              <a:rPr sz="2350" b="1" spc="-114" dirty="0">
                <a:latin typeface="Courier New"/>
                <a:cs typeface="Courier New"/>
              </a:rPr>
              <a:t>органıзованı</a:t>
            </a:r>
            <a:r>
              <a:rPr sz="2350" b="1" spc="-580" dirty="0">
                <a:latin typeface="Courier New"/>
                <a:cs typeface="Courier New"/>
              </a:rPr>
              <a:t> </a:t>
            </a:r>
            <a:r>
              <a:rPr sz="2350" b="1" spc="70" dirty="0">
                <a:latin typeface="Courier New"/>
                <a:cs typeface="Courier New"/>
              </a:rPr>
              <a:t>точки</a:t>
            </a:r>
            <a:r>
              <a:rPr sz="2350" b="1" spc="-580" dirty="0">
                <a:latin typeface="Courier New"/>
                <a:cs typeface="Courier New"/>
              </a:rPr>
              <a:t> </a:t>
            </a:r>
            <a:r>
              <a:rPr sz="2350" b="1" spc="-10" dirty="0">
                <a:latin typeface="Courier New"/>
                <a:cs typeface="Courier New"/>
              </a:rPr>
              <a:t>вıдкритого </a:t>
            </a:r>
            <a:r>
              <a:rPr sz="2350" b="1" spc="-30" dirty="0">
                <a:latin typeface="Courier New"/>
                <a:cs typeface="Courier New"/>
              </a:rPr>
              <a:t>доступу</a:t>
            </a:r>
            <a:r>
              <a:rPr sz="2350" b="1" spc="-585" dirty="0">
                <a:latin typeface="Courier New"/>
                <a:cs typeface="Courier New"/>
              </a:rPr>
              <a:t> </a:t>
            </a:r>
            <a:r>
              <a:rPr sz="2350" spc="120" dirty="0">
                <a:latin typeface="Microsoft Sans Serif"/>
                <a:cs typeface="Microsoft Sans Serif"/>
              </a:rPr>
              <a:t>Wi-</a:t>
            </a:r>
            <a:r>
              <a:rPr sz="2350" spc="185" dirty="0">
                <a:latin typeface="Microsoft Sans Serif"/>
                <a:cs typeface="Microsoft Sans Serif"/>
              </a:rPr>
              <a:t>Fi</a:t>
            </a:r>
            <a:r>
              <a:rPr sz="2350" spc="204" dirty="0">
                <a:latin typeface="Microsoft Sans Serif"/>
                <a:cs typeface="Microsoft Sans Serif"/>
              </a:rPr>
              <a:t> </a:t>
            </a:r>
            <a:r>
              <a:rPr sz="2350" b="1" spc="-60" dirty="0">
                <a:latin typeface="Courier New"/>
                <a:cs typeface="Courier New"/>
              </a:rPr>
              <a:t>та</a:t>
            </a:r>
            <a:r>
              <a:rPr sz="2350" b="1" spc="-585" dirty="0">
                <a:latin typeface="Courier New"/>
                <a:cs typeface="Courier New"/>
              </a:rPr>
              <a:t> </a:t>
            </a:r>
            <a:r>
              <a:rPr sz="2350" b="1" spc="-55" dirty="0">
                <a:latin typeface="Courier New"/>
                <a:cs typeface="Courier New"/>
              </a:rPr>
              <a:t>забезпеченı</a:t>
            </a:r>
            <a:r>
              <a:rPr sz="2350" b="1" spc="-585" dirty="0">
                <a:latin typeface="Courier New"/>
                <a:cs typeface="Courier New"/>
              </a:rPr>
              <a:t> </a:t>
            </a:r>
            <a:r>
              <a:rPr sz="2350" b="1" spc="125" dirty="0">
                <a:latin typeface="Courier New"/>
                <a:cs typeface="Courier New"/>
              </a:rPr>
              <a:t>приєднанням</a:t>
            </a:r>
            <a:r>
              <a:rPr sz="2350" b="1" spc="-585" dirty="0">
                <a:latin typeface="Courier New"/>
                <a:cs typeface="Courier New"/>
              </a:rPr>
              <a:t> </a:t>
            </a:r>
            <a:r>
              <a:rPr sz="2350" b="1" spc="-10" dirty="0">
                <a:latin typeface="Courier New"/>
                <a:cs typeface="Courier New"/>
              </a:rPr>
              <a:t>вıдповıдного </a:t>
            </a:r>
            <a:r>
              <a:rPr sz="2350" b="1" spc="75" dirty="0">
                <a:latin typeface="Courier New"/>
                <a:cs typeface="Courier New"/>
              </a:rPr>
              <a:t>обладнання</a:t>
            </a:r>
            <a:r>
              <a:rPr sz="2350" b="1" spc="-620" dirty="0">
                <a:latin typeface="Courier New"/>
                <a:cs typeface="Courier New"/>
              </a:rPr>
              <a:t> </a:t>
            </a:r>
            <a:r>
              <a:rPr sz="2350" b="1" spc="95" dirty="0">
                <a:latin typeface="Courier New"/>
                <a:cs typeface="Courier New"/>
              </a:rPr>
              <a:t>до</a:t>
            </a:r>
            <a:r>
              <a:rPr sz="2350" b="1" spc="-620" dirty="0">
                <a:latin typeface="Courier New"/>
                <a:cs typeface="Courier New"/>
              </a:rPr>
              <a:t> </a:t>
            </a:r>
            <a:r>
              <a:rPr sz="2350" b="1" spc="-10" dirty="0">
                <a:latin typeface="Courier New"/>
                <a:cs typeface="Courier New"/>
              </a:rPr>
              <a:t>генераторıв</a:t>
            </a:r>
            <a:r>
              <a:rPr sz="2350" spc="-10" dirty="0">
                <a:latin typeface="Microsoft Sans Serif"/>
                <a:cs typeface="Microsoft Sans Serif"/>
              </a:rPr>
              <a:t>.</a:t>
            </a:r>
            <a:endParaRPr sz="23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4600575" cy="10287000"/>
          </a:xfrm>
          <a:custGeom>
            <a:avLst/>
            <a:gdLst/>
            <a:ahLst/>
            <a:cxnLst/>
            <a:rect l="l" t="t" r="r" b="b"/>
            <a:pathLst>
              <a:path w="4600575" h="10287000">
                <a:moveTo>
                  <a:pt x="4600574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4600574" y="0"/>
                </a:lnTo>
                <a:lnTo>
                  <a:pt x="4600574" y="10286999"/>
                </a:lnTo>
                <a:close/>
              </a:path>
            </a:pathLst>
          </a:custGeom>
          <a:solidFill>
            <a:srgbClr val="3F3C2E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75168" y="8792737"/>
            <a:ext cx="9062720" cy="1194435"/>
          </a:xfrm>
          <a:prstGeom prst="rect">
            <a:avLst/>
          </a:prstGeom>
          <a:solidFill>
            <a:srgbClr val="3F3C2E"/>
          </a:solidFill>
        </p:spPr>
        <p:txBody>
          <a:bodyPr vert="horz" wrap="square" lIns="0" tIns="138430" rIns="0" bIns="0" rtlCol="0">
            <a:spAutoFit/>
          </a:bodyPr>
          <a:lstStyle/>
          <a:p>
            <a:pPr marL="365760" marR="72390">
              <a:lnSpc>
                <a:spcPts val="3670"/>
              </a:lnSpc>
              <a:spcBef>
                <a:spcPts val="1090"/>
              </a:spcBef>
            </a:pPr>
            <a:r>
              <a:rPr sz="3700" b="1" spc="220" dirty="0">
                <a:solidFill>
                  <a:srgbClr val="FFFFFF"/>
                </a:solidFill>
                <a:latin typeface="Courier New"/>
                <a:cs typeface="Courier New"/>
              </a:rPr>
              <a:t>У</a:t>
            </a:r>
            <a:r>
              <a:rPr sz="3700" b="1" spc="-9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3700" spc="385" dirty="0">
                <a:solidFill>
                  <a:srgbClr val="FFFFFF"/>
                </a:solidFill>
                <a:latin typeface="Microsoft Sans Serif"/>
                <a:cs typeface="Microsoft Sans Serif"/>
              </a:rPr>
              <a:t>2023</a:t>
            </a:r>
            <a:r>
              <a:rPr sz="3700" spc="25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b="1" spc="155" dirty="0">
                <a:solidFill>
                  <a:srgbClr val="FFFFFF"/>
                </a:solidFill>
                <a:latin typeface="Courier New"/>
                <a:cs typeface="Courier New"/>
              </a:rPr>
              <a:t>РОЦІ</a:t>
            </a:r>
            <a:r>
              <a:rPr sz="3700" b="1" spc="-9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3700" spc="385" dirty="0">
                <a:solidFill>
                  <a:srgbClr val="FFFFFF"/>
                </a:solidFill>
                <a:latin typeface="Microsoft Sans Serif"/>
                <a:cs typeface="Microsoft Sans Serif"/>
              </a:rPr>
              <a:t>4305</a:t>
            </a:r>
            <a:r>
              <a:rPr sz="3700" spc="25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700" b="1" spc="-20" dirty="0">
                <a:solidFill>
                  <a:srgbClr val="FFFFFF"/>
                </a:solidFill>
                <a:latin typeface="Courier New"/>
                <a:cs typeface="Courier New"/>
              </a:rPr>
              <a:t>ОСІБ </a:t>
            </a:r>
            <a:r>
              <a:rPr sz="3700" b="1" spc="185" dirty="0">
                <a:solidFill>
                  <a:srgbClr val="FFFFFF"/>
                </a:solidFill>
                <a:latin typeface="Courier New"/>
                <a:cs typeface="Courier New"/>
              </a:rPr>
              <a:t>ВІДВІДАЛИ</a:t>
            </a:r>
            <a:r>
              <a:rPr sz="3700" b="1" spc="-9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3700" b="1" spc="375" dirty="0">
                <a:solidFill>
                  <a:srgbClr val="FFFFFF"/>
                </a:solidFill>
                <a:latin typeface="Courier New"/>
                <a:cs typeface="Courier New"/>
              </a:rPr>
              <a:t>ПУНКТИ</a:t>
            </a:r>
            <a:r>
              <a:rPr sz="3700" b="1" spc="-9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3700" b="1" spc="275" dirty="0">
                <a:solidFill>
                  <a:srgbClr val="FFFFFF"/>
                </a:solidFill>
                <a:latin typeface="Courier New"/>
                <a:cs typeface="Courier New"/>
              </a:rPr>
              <a:t>НЕЗЛАМНОСТІ</a:t>
            </a:r>
            <a:endParaRPr sz="3700">
              <a:latin typeface="Courier New"/>
              <a:cs typeface="Courier Ne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777482" y="2937933"/>
            <a:ext cx="496570" cy="7049134"/>
          </a:xfrm>
          <a:custGeom>
            <a:avLst/>
            <a:gdLst/>
            <a:ahLst/>
            <a:cxnLst/>
            <a:rect l="l" t="t" r="r" b="b"/>
            <a:pathLst>
              <a:path w="496569" h="7049134">
                <a:moveTo>
                  <a:pt x="496013" y="0"/>
                </a:moveTo>
                <a:lnTo>
                  <a:pt x="496013" y="7048820"/>
                </a:lnTo>
                <a:lnTo>
                  <a:pt x="0" y="7048820"/>
                </a:lnTo>
                <a:lnTo>
                  <a:pt x="0" y="0"/>
                </a:lnTo>
                <a:lnTo>
                  <a:pt x="496013" y="0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1068" y="405208"/>
            <a:ext cx="7143749" cy="45719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38192" y="2938403"/>
            <a:ext cx="5333999" cy="704849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103434" y="221877"/>
            <a:ext cx="5934710" cy="2002789"/>
          </a:xfrm>
          <a:prstGeom prst="rect">
            <a:avLst/>
          </a:prstGeom>
        </p:spPr>
        <p:txBody>
          <a:bodyPr vert="horz" wrap="square" lIns="0" tIns="198120" rIns="0" bIns="0" rtlCol="0">
            <a:spAutoFit/>
          </a:bodyPr>
          <a:lstStyle/>
          <a:p>
            <a:pPr marL="12700" marR="5080" indent="2421255">
              <a:lnSpc>
                <a:spcPts val="7050"/>
              </a:lnSpc>
              <a:spcBef>
                <a:spcPts val="1560"/>
              </a:spcBef>
            </a:pPr>
            <a:r>
              <a:rPr sz="7100" spc="280" dirty="0">
                <a:solidFill>
                  <a:srgbClr val="3F3C2E"/>
                </a:solidFill>
              </a:rPr>
              <a:t>Пункти </a:t>
            </a:r>
            <a:r>
              <a:rPr sz="7100" spc="-45" dirty="0">
                <a:solidFill>
                  <a:srgbClr val="3F3C2E"/>
                </a:solidFill>
              </a:rPr>
              <a:t>незламностı</a:t>
            </a:r>
            <a:endParaRPr sz="71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28699"/>
            <a:ext cx="18288000" cy="1044575"/>
          </a:xfrm>
          <a:custGeom>
            <a:avLst/>
            <a:gdLst/>
            <a:ahLst/>
            <a:cxnLst/>
            <a:rect l="l" t="t" r="r" b="b"/>
            <a:pathLst>
              <a:path w="18288000" h="1044575">
                <a:moveTo>
                  <a:pt x="18287999" y="1044367"/>
                </a:moveTo>
                <a:lnTo>
                  <a:pt x="0" y="1044367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044367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2408" y="2296480"/>
            <a:ext cx="0" cy="7410450"/>
          </a:xfrm>
          <a:custGeom>
            <a:avLst/>
            <a:gdLst/>
            <a:ahLst/>
            <a:cxnLst/>
            <a:rect l="l" t="t" r="r" b="b"/>
            <a:pathLst>
              <a:path h="7410450">
                <a:moveTo>
                  <a:pt x="0" y="7410431"/>
                </a:moveTo>
                <a:lnTo>
                  <a:pt x="0" y="0"/>
                </a:lnTo>
              </a:path>
            </a:pathLst>
          </a:custGeom>
          <a:ln w="114299">
            <a:solidFill>
              <a:srgbClr val="3F3C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4742" y="322552"/>
            <a:ext cx="1904999" cy="24574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6733" y="2949911"/>
            <a:ext cx="133349" cy="13334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33655" marR="153670" indent="96520">
              <a:lnSpc>
                <a:spcPts val="2930"/>
              </a:lnSpc>
              <a:spcBef>
                <a:spcPts val="695"/>
              </a:spcBef>
            </a:pPr>
            <a:r>
              <a:rPr spc="135" dirty="0"/>
              <a:t>Відповідно</a:t>
            </a:r>
            <a:r>
              <a:rPr spc="140" dirty="0"/>
              <a:t> </a:t>
            </a:r>
            <a:r>
              <a:rPr spc="114" dirty="0"/>
              <a:t>до</a:t>
            </a:r>
            <a:r>
              <a:rPr spc="145" dirty="0"/>
              <a:t> </a:t>
            </a:r>
            <a:r>
              <a:rPr spc="210" dirty="0"/>
              <a:t>Плану</a:t>
            </a:r>
            <a:r>
              <a:rPr spc="145" dirty="0"/>
              <a:t> </a:t>
            </a:r>
            <a:r>
              <a:rPr spc="190" dirty="0"/>
              <a:t>трансформації</a:t>
            </a:r>
            <a:r>
              <a:rPr spc="145" dirty="0"/>
              <a:t> </a:t>
            </a:r>
            <a:r>
              <a:rPr spc="150" dirty="0"/>
              <a:t>закладів </a:t>
            </a:r>
            <a:r>
              <a:rPr spc="165" dirty="0"/>
              <a:t>загальної</a:t>
            </a:r>
            <a:r>
              <a:rPr spc="85" dirty="0"/>
              <a:t> </a:t>
            </a:r>
            <a:r>
              <a:rPr spc="145" dirty="0"/>
              <a:t>середньої</a:t>
            </a:r>
            <a:r>
              <a:rPr spc="90" dirty="0"/>
              <a:t> </a:t>
            </a:r>
            <a:r>
              <a:rPr spc="160" dirty="0"/>
              <a:t>освіти</a:t>
            </a:r>
            <a:r>
              <a:rPr spc="90" dirty="0"/>
              <a:t> </a:t>
            </a:r>
            <a:r>
              <a:rPr spc="204" dirty="0"/>
              <a:t>в</a:t>
            </a:r>
            <a:r>
              <a:rPr spc="85" dirty="0"/>
              <a:t> </a:t>
            </a:r>
            <a:r>
              <a:rPr spc="-30" dirty="0"/>
              <a:t>2023</a:t>
            </a:r>
            <a:r>
              <a:rPr spc="90" dirty="0"/>
              <a:t> </a:t>
            </a:r>
            <a:r>
              <a:rPr spc="135" dirty="0"/>
              <a:t>році </a:t>
            </a:r>
            <a:r>
              <a:rPr spc="195" dirty="0"/>
              <a:t>трансформовано</a:t>
            </a:r>
            <a:r>
              <a:rPr spc="120" dirty="0"/>
              <a:t> </a:t>
            </a:r>
            <a:r>
              <a:rPr dirty="0"/>
              <a:t>15</a:t>
            </a:r>
            <a:r>
              <a:rPr spc="120" dirty="0"/>
              <a:t> </a:t>
            </a:r>
            <a:r>
              <a:rPr spc="265" dirty="0"/>
              <a:t>ЗЗСО</a:t>
            </a:r>
            <a:r>
              <a:rPr spc="125" dirty="0"/>
              <a:t> </a:t>
            </a:r>
            <a:r>
              <a:rPr dirty="0"/>
              <a:t>(№№</a:t>
            </a:r>
            <a:r>
              <a:rPr spc="120" dirty="0"/>
              <a:t> </a:t>
            </a:r>
            <a:r>
              <a:rPr dirty="0"/>
              <a:t>2,</a:t>
            </a:r>
            <a:r>
              <a:rPr spc="120" dirty="0"/>
              <a:t> </a:t>
            </a:r>
            <a:r>
              <a:rPr dirty="0"/>
              <a:t>3,</a:t>
            </a:r>
            <a:r>
              <a:rPr spc="125" dirty="0"/>
              <a:t> </a:t>
            </a:r>
            <a:r>
              <a:rPr dirty="0"/>
              <a:t>17,</a:t>
            </a:r>
            <a:r>
              <a:rPr spc="120" dirty="0"/>
              <a:t> </a:t>
            </a:r>
            <a:r>
              <a:rPr dirty="0"/>
              <a:t>19,</a:t>
            </a:r>
            <a:r>
              <a:rPr spc="120" dirty="0"/>
              <a:t> </a:t>
            </a:r>
            <a:r>
              <a:rPr dirty="0"/>
              <a:t>34,</a:t>
            </a:r>
            <a:r>
              <a:rPr spc="125" dirty="0"/>
              <a:t> </a:t>
            </a:r>
            <a:r>
              <a:rPr dirty="0"/>
              <a:t>45,</a:t>
            </a:r>
            <a:r>
              <a:rPr spc="120" dirty="0"/>
              <a:t> </a:t>
            </a:r>
            <a:r>
              <a:rPr spc="-25" dirty="0"/>
              <a:t>63,</a:t>
            </a:r>
          </a:p>
          <a:p>
            <a:pPr marL="33655">
              <a:lnSpc>
                <a:spcPts val="2630"/>
              </a:lnSpc>
            </a:pPr>
            <a:r>
              <a:rPr dirty="0"/>
              <a:t>100,</a:t>
            </a:r>
            <a:r>
              <a:rPr spc="70" dirty="0"/>
              <a:t> </a:t>
            </a:r>
            <a:r>
              <a:rPr dirty="0"/>
              <a:t>107,</a:t>
            </a:r>
            <a:r>
              <a:rPr spc="70" dirty="0"/>
              <a:t> </a:t>
            </a:r>
            <a:r>
              <a:rPr dirty="0"/>
              <a:t>123,</a:t>
            </a:r>
            <a:r>
              <a:rPr spc="70" dirty="0"/>
              <a:t> </a:t>
            </a:r>
            <a:r>
              <a:rPr dirty="0"/>
              <a:t>124,</a:t>
            </a:r>
            <a:r>
              <a:rPr spc="70" dirty="0"/>
              <a:t> </a:t>
            </a:r>
            <a:r>
              <a:rPr dirty="0"/>
              <a:t>243,</a:t>
            </a:r>
            <a:r>
              <a:rPr spc="70" dirty="0"/>
              <a:t> </a:t>
            </a:r>
            <a:r>
              <a:rPr dirty="0"/>
              <a:t>257,</a:t>
            </a:r>
            <a:r>
              <a:rPr spc="70" dirty="0"/>
              <a:t> </a:t>
            </a:r>
            <a:r>
              <a:rPr spc="180" dirty="0"/>
              <a:t>Фінансовий</a:t>
            </a:r>
            <a:r>
              <a:rPr spc="70" dirty="0"/>
              <a:t> </a:t>
            </a:r>
            <a:r>
              <a:rPr spc="135" dirty="0"/>
              <a:t>ліцей)</a:t>
            </a:r>
            <a:r>
              <a:rPr spc="70" dirty="0"/>
              <a:t> </a:t>
            </a:r>
            <a:r>
              <a:rPr spc="204" dirty="0"/>
              <a:t>в</a:t>
            </a:r>
            <a:r>
              <a:rPr spc="70" dirty="0"/>
              <a:t> </a:t>
            </a:r>
            <a:r>
              <a:rPr spc="140" dirty="0"/>
              <a:t>ліцеї</a:t>
            </a:r>
          </a:p>
          <a:p>
            <a:pPr marL="33655" marR="711835">
              <a:lnSpc>
                <a:spcPts val="2930"/>
              </a:lnSpc>
              <a:spcBef>
                <a:spcPts val="280"/>
              </a:spcBef>
            </a:pPr>
            <a:r>
              <a:rPr spc="165" dirty="0"/>
              <a:t>з</a:t>
            </a:r>
            <a:r>
              <a:rPr spc="130" dirty="0"/>
              <a:t> </a:t>
            </a:r>
            <a:r>
              <a:rPr spc="210" dirty="0"/>
              <a:t>гімназією</a:t>
            </a:r>
            <a:r>
              <a:rPr spc="135" dirty="0"/>
              <a:t> </a:t>
            </a:r>
            <a:r>
              <a:rPr spc="170" dirty="0"/>
              <a:t>та</a:t>
            </a:r>
            <a:r>
              <a:rPr spc="135" dirty="0"/>
              <a:t> </a:t>
            </a:r>
            <a:r>
              <a:rPr spc="200" dirty="0"/>
              <a:t>початковою</a:t>
            </a:r>
            <a:r>
              <a:rPr spc="135" dirty="0"/>
              <a:t> </a:t>
            </a:r>
            <a:r>
              <a:rPr spc="235" dirty="0"/>
              <a:t>школою</a:t>
            </a:r>
            <a:r>
              <a:rPr spc="130" dirty="0"/>
              <a:t> </a:t>
            </a:r>
            <a:r>
              <a:rPr spc="170" dirty="0"/>
              <a:t>та</a:t>
            </a:r>
            <a:r>
              <a:rPr spc="135" dirty="0"/>
              <a:t> </a:t>
            </a:r>
            <a:r>
              <a:rPr spc="200" dirty="0"/>
              <a:t>вечірню </a:t>
            </a:r>
            <a:r>
              <a:rPr spc="160" dirty="0"/>
              <a:t>(змінну)</a:t>
            </a:r>
            <a:r>
              <a:rPr spc="95" dirty="0"/>
              <a:t> </a:t>
            </a:r>
            <a:r>
              <a:rPr spc="175" dirty="0"/>
              <a:t>спеціальну</a:t>
            </a:r>
            <a:r>
              <a:rPr spc="100" dirty="0"/>
              <a:t> </a:t>
            </a:r>
            <a:r>
              <a:rPr spc="200" dirty="0"/>
              <a:t>школу</a:t>
            </a:r>
            <a:r>
              <a:rPr spc="100" dirty="0"/>
              <a:t> </a:t>
            </a:r>
            <a:r>
              <a:rPr dirty="0"/>
              <a:t>№</a:t>
            </a:r>
            <a:r>
              <a:rPr spc="100" dirty="0"/>
              <a:t> </a:t>
            </a:r>
            <a:r>
              <a:rPr dirty="0"/>
              <a:t>27</a:t>
            </a:r>
            <a:r>
              <a:rPr spc="100" dirty="0"/>
              <a:t> </a:t>
            </a:r>
            <a:r>
              <a:rPr spc="204" dirty="0"/>
              <a:t>в</a:t>
            </a:r>
            <a:r>
              <a:rPr spc="100" dirty="0"/>
              <a:t> </a:t>
            </a:r>
            <a:r>
              <a:rPr spc="165" dirty="0"/>
              <a:t>спеціальну </a:t>
            </a:r>
            <a:r>
              <a:rPr spc="200" dirty="0"/>
              <a:t>школу</a:t>
            </a:r>
            <a:r>
              <a:rPr spc="120" dirty="0"/>
              <a:t> </a:t>
            </a:r>
            <a:r>
              <a:rPr spc="155" dirty="0"/>
              <a:t>ІІІ</a:t>
            </a:r>
            <a:r>
              <a:rPr spc="120" dirty="0"/>
              <a:t> </a:t>
            </a:r>
            <a:r>
              <a:rPr spc="160" dirty="0"/>
              <a:t>рівня</a:t>
            </a:r>
            <a:r>
              <a:rPr spc="120" dirty="0"/>
              <a:t> </a:t>
            </a:r>
            <a:r>
              <a:rPr dirty="0"/>
              <a:t>№</a:t>
            </a:r>
            <a:r>
              <a:rPr spc="120" dirty="0"/>
              <a:t> </a:t>
            </a:r>
            <a:r>
              <a:rPr spc="-25" dirty="0"/>
              <a:t>27.</a:t>
            </a:r>
          </a:p>
          <a:p>
            <a:pPr marL="130175">
              <a:lnSpc>
                <a:spcPts val="2630"/>
              </a:lnSpc>
            </a:pPr>
            <a:r>
              <a:rPr b="0" spc="225" dirty="0">
                <a:latin typeface="Cambria"/>
                <a:cs typeface="Cambria"/>
              </a:rPr>
              <a:t>У</a:t>
            </a:r>
            <a:r>
              <a:rPr b="0" spc="135" dirty="0">
                <a:latin typeface="Cambria"/>
                <a:cs typeface="Cambria"/>
              </a:rPr>
              <a:t> </a:t>
            </a:r>
            <a:r>
              <a:rPr b="0" dirty="0">
                <a:latin typeface="Cambria"/>
                <a:cs typeface="Cambria"/>
              </a:rPr>
              <a:t>20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200" dirty="0">
                <a:latin typeface="Cambria"/>
                <a:cs typeface="Cambria"/>
              </a:rPr>
              <a:t>закладах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180" dirty="0">
                <a:latin typeface="Cambria"/>
                <a:cs typeface="Cambria"/>
              </a:rPr>
              <a:t>загальної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170" dirty="0">
                <a:latin typeface="Cambria"/>
                <a:cs typeface="Cambria"/>
              </a:rPr>
              <a:t>середньої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180" dirty="0">
                <a:latin typeface="Cambria"/>
                <a:cs typeface="Cambria"/>
              </a:rPr>
              <a:t>освіти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190" dirty="0">
                <a:latin typeface="Cambria"/>
                <a:cs typeface="Cambria"/>
              </a:rPr>
              <a:t>функціонує</a:t>
            </a:r>
          </a:p>
          <a:p>
            <a:pPr marL="33655" marR="160020">
              <a:lnSpc>
                <a:spcPts val="2930"/>
              </a:lnSpc>
              <a:spcBef>
                <a:spcPts val="275"/>
              </a:spcBef>
            </a:pPr>
            <a:r>
              <a:rPr b="0" dirty="0">
                <a:latin typeface="Cambria"/>
                <a:cs typeface="Cambria"/>
              </a:rPr>
              <a:t>101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245" dirty="0">
                <a:latin typeface="Cambria"/>
                <a:cs typeface="Cambria"/>
              </a:rPr>
              <a:t>інклюзивний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190" dirty="0">
                <a:latin typeface="Cambria"/>
                <a:cs typeface="Cambria"/>
              </a:rPr>
              <a:t>клас,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190" dirty="0">
                <a:latin typeface="Cambria"/>
                <a:cs typeface="Cambria"/>
              </a:rPr>
              <a:t>у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225" dirty="0">
                <a:latin typeface="Cambria"/>
                <a:cs typeface="Cambria"/>
              </a:rPr>
              <a:t>яких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170" dirty="0">
                <a:latin typeface="Cambria"/>
                <a:cs typeface="Cambria"/>
              </a:rPr>
              <a:t>здобувають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160" dirty="0">
                <a:latin typeface="Cambria"/>
                <a:cs typeface="Cambria"/>
              </a:rPr>
              <a:t>освіту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-25" dirty="0">
                <a:latin typeface="Cambria"/>
                <a:cs typeface="Cambria"/>
              </a:rPr>
              <a:t>138 </a:t>
            </a:r>
            <a:r>
              <a:rPr b="0" spc="135" dirty="0">
                <a:latin typeface="Cambria"/>
                <a:cs typeface="Cambria"/>
              </a:rPr>
              <a:t>осіб</a:t>
            </a:r>
            <a:r>
              <a:rPr b="0" spc="125" dirty="0">
                <a:latin typeface="Cambria"/>
                <a:cs typeface="Cambria"/>
              </a:rPr>
              <a:t> </a:t>
            </a:r>
            <a:r>
              <a:rPr b="0" spc="105" dirty="0">
                <a:latin typeface="Cambria"/>
                <a:cs typeface="Cambria"/>
              </a:rPr>
              <a:t>з</a:t>
            </a:r>
            <a:r>
              <a:rPr b="0" spc="130" dirty="0">
                <a:latin typeface="Cambria"/>
                <a:cs typeface="Cambria"/>
              </a:rPr>
              <a:t> </a:t>
            </a:r>
            <a:r>
              <a:rPr b="0" spc="225" dirty="0">
                <a:latin typeface="Cambria"/>
                <a:cs typeface="Cambria"/>
              </a:rPr>
              <a:t>особливими</a:t>
            </a:r>
            <a:r>
              <a:rPr b="0" spc="130" dirty="0">
                <a:latin typeface="Cambria"/>
                <a:cs typeface="Cambria"/>
              </a:rPr>
              <a:t> </a:t>
            </a:r>
            <a:r>
              <a:rPr b="0" spc="204" dirty="0">
                <a:latin typeface="Cambria"/>
                <a:cs typeface="Cambria"/>
              </a:rPr>
              <a:t>освітніми</a:t>
            </a:r>
            <a:r>
              <a:rPr b="0" spc="125" dirty="0">
                <a:latin typeface="Cambria"/>
                <a:cs typeface="Cambria"/>
              </a:rPr>
              <a:t> </a:t>
            </a:r>
            <a:r>
              <a:rPr b="0" spc="190" dirty="0">
                <a:latin typeface="Cambria"/>
                <a:cs typeface="Cambria"/>
              </a:rPr>
              <a:t>потребами.</a:t>
            </a:r>
          </a:p>
          <a:p>
            <a:pPr marL="130175">
              <a:lnSpc>
                <a:spcPts val="2635"/>
              </a:lnSpc>
            </a:pPr>
            <a:r>
              <a:rPr b="0" spc="225" dirty="0">
                <a:latin typeface="Cambria"/>
                <a:cs typeface="Cambria"/>
              </a:rPr>
              <a:t>У</a:t>
            </a:r>
            <a:r>
              <a:rPr b="0" spc="125" dirty="0">
                <a:latin typeface="Cambria"/>
                <a:cs typeface="Cambria"/>
              </a:rPr>
              <a:t> </a:t>
            </a:r>
            <a:r>
              <a:rPr b="0" spc="240" dirty="0">
                <a:latin typeface="Cambria"/>
                <a:cs typeface="Cambria"/>
              </a:rPr>
              <a:t>мережі</a:t>
            </a:r>
            <a:r>
              <a:rPr b="0" spc="130" dirty="0">
                <a:latin typeface="Cambria"/>
                <a:cs typeface="Cambria"/>
              </a:rPr>
              <a:t> </a:t>
            </a:r>
            <a:r>
              <a:rPr b="0" spc="180" dirty="0">
                <a:latin typeface="Cambria"/>
                <a:cs typeface="Cambria"/>
              </a:rPr>
              <a:t>закладів</a:t>
            </a:r>
            <a:r>
              <a:rPr b="0" spc="130" dirty="0">
                <a:latin typeface="Cambria"/>
                <a:cs typeface="Cambria"/>
              </a:rPr>
              <a:t> </a:t>
            </a:r>
            <a:r>
              <a:rPr b="0" spc="180" dirty="0">
                <a:latin typeface="Cambria"/>
                <a:cs typeface="Cambria"/>
              </a:rPr>
              <a:t>освіти</a:t>
            </a:r>
            <a:r>
              <a:rPr b="0" spc="125" dirty="0">
                <a:latin typeface="Cambria"/>
                <a:cs typeface="Cambria"/>
              </a:rPr>
              <a:t> </a:t>
            </a:r>
            <a:r>
              <a:rPr b="0" spc="225" dirty="0">
                <a:latin typeface="Cambria"/>
                <a:cs typeface="Cambria"/>
              </a:rPr>
              <a:t>району</a:t>
            </a:r>
            <a:r>
              <a:rPr b="0" spc="130" dirty="0">
                <a:latin typeface="Cambria"/>
                <a:cs typeface="Cambria"/>
              </a:rPr>
              <a:t> </a:t>
            </a:r>
            <a:r>
              <a:rPr b="0" spc="170" dirty="0">
                <a:latin typeface="Cambria"/>
                <a:cs typeface="Cambria"/>
              </a:rPr>
              <a:t>зареєстровано</a:t>
            </a:r>
            <a:r>
              <a:rPr b="0" spc="130" dirty="0">
                <a:latin typeface="Cambria"/>
                <a:cs typeface="Cambria"/>
              </a:rPr>
              <a:t> </a:t>
            </a:r>
            <a:r>
              <a:rPr b="0" spc="85" dirty="0">
                <a:latin typeface="Cambria"/>
                <a:cs typeface="Cambria"/>
              </a:rPr>
              <a:t>і</a:t>
            </a:r>
          </a:p>
          <a:p>
            <a:pPr marL="33655" marR="134620">
              <a:lnSpc>
                <a:spcPts val="2930"/>
              </a:lnSpc>
              <a:spcBef>
                <a:spcPts val="280"/>
              </a:spcBef>
            </a:pPr>
            <a:r>
              <a:rPr b="0" spc="200" dirty="0">
                <a:latin typeface="Cambria"/>
                <a:cs typeface="Cambria"/>
              </a:rPr>
              <a:t>функціонує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dirty="0">
                <a:latin typeface="Cambria"/>
                <a:cs typeface="Cambria"/>
              </a:rPr>
              <a:t>37</a:t>
            </a:r>
            <a:r>
              <a:rPr b="0" spc="135" dirty="0">
                <a:latin typeface="Cambria"/>
                <a:cs typeface="Cambria"/>
              </a:rPr>
              <a:t> </a:t>
            </a:r>
            <a:r>
              <a:rPr b="0" spc="180" dirty="0">
                <a:latin typeface="Cambria"/>
                <a:cs typeface="Cambria"/>
              </a:rPr>
              <a:t>закладів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204" dirty="0">
                <a:latin typeface="Cambria"/>
                <a:cs typeface="Cambria"/>
              </a:rPr>
              <a:t>дошкільної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170" dirty="0">
                <a:latin typeface="Cambria"/>
                <a:cs typeface="Cambria"/>
              </a:rPr>
              <a:t>освіти </a:t>
            </a:r>
            <a:r>
              <a:rPr b="0" spc="225" dirty="0">
                <a:latin typeface="Cambria"/>
                <a:cs typeface="Cambria"/>
              </a:rPr>
              <a:t>комунальної</a:t>
            </a:r>
            <a:r>
              <a:rPr b="0" spc="135" dirty="0">
                <a:latin typeface="Cambria"/>
                <a:cs typeface="Cambria"/>
              </a:rPr>
              <a:t> </a:t>
            </a:r>
            <a:r>
              <a:rPr b="0" spc="215" dirty="0">
                <a:latin typeface="Cambria"/>
                <a:cs typeface="Cambria"/>
              </a:rPr>
              <a:t>форми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180" dirty="0">
                <a:latin typeface="Cambria"/>
                <a:cs typeface="Cambria"/>
              </a:rPr>
              <a:t>власності,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dirty="0">
                <a:latin typeface="Cambria"/>
                <a:cs typeface="Cambria"/>
              </a:rPr>
              <a:t>7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225" dirty="0">
                <a:latin typeface="Cambria"/>
                <a:cs typeface="Cambria"/>
              </a:rPr>
              <a:t>дошкільних </a:t>
            </a:r>
            <a:r>
              <a:rPr b="0" spc="155" dirty="0">
                <a:latin typeface="Cambria"/>
                <a:cs typeface="Cambria"/>
              </a:rPr>
              <a:t>підрозділів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190" dirty="0">
                <a:latin typeface="Cambria"/>
                <a:cs typeface="Cambria"/>
              </a:rPr>
              <a:t>у</a:t>
            </a:r>
            <a:r>
              <a:rPr b="0" spc="145" dirty="0">
                <a:latin typeface="Cambria"/>
                <a:cs typeface="Cambria"/>
              </a:rPr>
              <a:t> </a:t>
            </a:r>
            <a:r>
              <a:rPr b="0" spc="185" dirty="0">
                <a:latin typeface="Cambria"/>
                <a:cs typeface="Cambria"/>
              </a:rPr>
              <a:t>загальноосвітніх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265" dirty="0">
                <a:latin typeface="Cambria"/>
                <a:cs typeface="Cambria"/>
              </a:rPr>
              <a:t>навчальних</a:t>
            </a:r>
            <a:r>
              <a:rPr b="0" spc="145" dirty="0">
                <a:latin typeface="Cambria"/>
                <a:cs typeface="Cambria"/>
              </a:rPr>
              <a:t> </a:t>
            </a:r>
            <a:r>
              <a:rPr b="0" spc="190" dirty="0">
                <a:latin typeface="Cambria"/>
                <a:cs typeface="Cambria"/>
              </a:rPr>
              <a:t>закладах </a:t>
            </a:r>
            <a:r>
              <a:rPr b="0" spc="170" dirty="0">
                <a:latin typeface="Cambria"/>
                <a:cs typeface="Cambria"/>
              </a:rPr>
              <a:t>освіти,</a:t>
            </a:r>
            <a:r>
              <a:rPr b="0" spc="135" dirty="0">
                <a:latin typeface="Cambria"/>
                <a:cs typeface="Cambria"/>
              </a:rPr>
              <a:t> </a:t>
            </a:r>
            <a:r>
              <a:rPr b="0" dirty="0">
                <a:latin typeface="Cambria"/>
                <a:cs typeface="Cambria"/>
              </a:rPr>
              <a:t>20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180" dirty="0">
                <a:latin typeface="Cambria"/>
                <a:cs typeface="Cambria"/>
              </a:rPr>
              <a:t>закладів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204" dirty="0">
                <a:latin typeface="Cambria"/>
                <a:cs typeface="Cambria"/>
              </a:rPr>
              <a:t>дошкільної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180" dirty="0">
                <a:latin typeface="Cambria"/>
                <a:cs typeface="Cambria"/>
              </a:rPr>
              <a:t>освіти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204" dirty="0">
                <a:latin typeface="Cambria"/>
                <a:cs typeface="Cambria"/>
              </a:rPr>
              <a:t>приватної </a:t>
            </a:r>
            <a:r>
              <a:rPr b="0" spc="215" dirty="0">
                <a:latin typeface="Cambria"/>
                <a:cs typeface="Cambria"/>
              </a:rPr>
              <a:t>форми</a:t>
            </a:r>
            <a:r>
              <a:rPr b="0" spc="130" dirty="0">
                <a:latin typeface="Cambria"/>
                <a:cs typeface="Cambria"/>
              </a:rPr>
              <a:t> </a:t>
            </a:r>
            <a:r>
              <a:rPr b="0" spc="175" dirty="0">
                <a:latin typeface="Cambria"/>
                <a:cs typeface="Cambria"/>
              </a:rPr>
              <a:t>власності</a:t>
            </a:r>
          </a:p>
          <a:p>
            <a:pPr marL="130175">
              <a:lnSpc>
                <a:spcPts val="2620"/>
              </a:lnSpc>
            </a:pPr>
            <a:r>
              <a:rPr b="0" spc="225" dirty="0">
                <a:latin typeface="Cambria"/>
                <a:cs typeface="Cambria"/>
              </a:rPr>
              <a:t>У</a:t>
            </a:r>
            <a:r>
              <a:rPr b="0" spc="135" dirty="0">
                <a:latin typeface="Cambria"/>
                <a:cs typeface="Cambria"/>
              </a:rPr>
              <a:t> </a:t>
            </a:r>
            <a:r>
              <a:rPr b="0" spc="200" dirty="0">
                <a:latin typeface="Cambria"/>
                <a:cs typeface="Cambria"/>
              </a:rPr>
              <a:t>закладах</a:t>
            </a:r>
            <a:r>
              <a:rPr b="0" spc="135" dirty="0">
                <a:latin typeface="Cambria"/>
                <a:cs typeface="Cambria"/>
              </a:rPr>
              <a:t> </a:t>
            </a:r>
            <a:r>
              <a:rPr b="0" spc="204" dirty="0">
                <a:latin typeface="Cambria"/>
                <a:cs typeface="Cambria"/>
              </a:rPr>
              <a:t>дошкільної</a:t>
            </a:r>
            <a:r>
              <a:rPr b="0" spc="140" dirty="0">
                <a:latin typeface="Cambria"/>
                <a:cs typeface="Cambria"/>
              </a:rPr>
              <a:t> </a:t>
            </a:r>
            <a:r>
              <a:rPr b="0" spc="180" dirty="0">
                <a:latin typeface="Cambria"/>
                <a:cs typeface="Cambria"/>
              </a:rPr>
              <a:t>освіти</a:t>
            </a:r>
            <a:r>
              <a:rPr b="0" spc="135" dirty="0">
                <a:latin typeface="Cambria"/>
                <a:cs typeface="Cambria"/>
              </a:rPr>
              <a:t> </a:t>
            </a:r>
            <a:r>
              <a:rPr b="0" spc="155" dirty="0">
                <a:latin typeface="Cambria"/>
                <a:cs typeface="Cambria"/>
              </a:rPr>
              <a:t>обліковується</a:t>
            </a:r>
            <a:r>
              <a:rPr b="0" spc="135" dirty="0">
                <a:latin typeface="Cambria"/>
                <a:cs typeface="Cambria"/>
              </a:rPr>
              <a:t> </a:t>
            </a:r>
            <a:r>
              <a:rPr b="0" spc="-20" dirty="0">
                <a:latin typeface="Cambria"/>
                <a:cs typeface="Cambria"/>
              </a:rPr>
              <a:t>5984</a:t>
            </a:r>
          </a:p>
          <a:p>
            <a:pPr marL="33655">
              <a:lnSpc>
                <a:spcPts val="3200"/>
              </a:lnSpc>
            </a:pPr>
            <a:r>
              <a:rPr b="0" spc="220" dirty="0">
                <a:latin typeface="Cambria"/>
                <a:cs typeface="Cambria"/>
              </a:rPr>
              <a:t>дитини</a:t>
            </a: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6733" y="5550236"/>
            <a:ext cx="133349" cy="1333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6733" y="6664662"/>
            <a:ext cx="133349" cy="13334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6733" y="8893511"/>
            <a:ext cx="133349" cy="133349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718384" y="1094032"/>
            <a:ext cx="2467610" cy="8045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100" spc="110" dirty="0"/>
              <a:t>ОСВІТА</a:t>
            </a:r>
            <a:endParaRPr sz="5100"/>
          </a:p>
        </p:txBody>
      </p:sp>
      <p:sp>
        <p:nvSpPr>
          <p:cNvPr id="11" name="object 11"/>
          <p:cNvSpPr/>
          <p:nvPr/>
        </p:nvSpPr>
        <p:spPr>
          <a:xfrm>
            <a:off x="12749014" y="3089988"/>
            <a:ext cx="4970145" cy="5821045"/>
          </a:xfrm>
          <a:custGeom>
            <a:avLst/>
            <a:gdLst/>
            <a:ahLst/>
            <a:cxnLst/>
            <a:rect l="l" t="t" r="r" b="b"/>
            <a:pathLst>
              <a:path w="4970144" h="5821045">
                <a:moveTo>
                  <a:pt x="3870293" y="3368279"/>
                </a:moveTo>
                <a:lnTo>
                  <a:pt x="3826644" y="3365883"/>
                </a:lnTo>
                <a:lnTo>
                  <a:pt x="3783411" y="3358695"/>
                </a:lnTo>
                <a:lnTo>
                  <a:pt x="3741008" y="3346716"/>
                </a:lnTo>
                <a:lnTo>
                  <a:pt x="3699852" y="3329946"/>
                </a:lnTo>
                <a:lnTo>
                  <a:pt x="3660357" y="3308384"/>
                </a:lnTo>
                <a:lnTo>
                  <a:pt x="3622939" y="3282030"/>
                </a:lnTo>
                <a:lnTo>
                  <a:pt x="3588014" y="3250885"/>
                </a:lnTo>
                <a:lnTo>
                  <a:pt x="3556869" y="3215960"/>
                </a:lnTo>
                <a:lnTo>
                  <a:pt x="3530515" y="3178542"/>
                </a:lnTo>
                <a:lnTo>
                  <a:pt x="3508953" y="3139047"/>
                </a:lnTo>
                <a:lnTo>
                  <a:pt x="3492183" y="3097891"/>
                </a:lnTo>
                <a:lnTo>
                  <a:pt x="3480204" y="3055488"/>
                </a:lnTo>
                <a:lnTo>
                  <a:pt x="3473016" y="3012255"/>
                </a:lnTo>
                <a:lnTo>
                  <a:pt x="3470621" y="2968607"/>
                </a:lnTo>
                <a:lnTo>
                  <a:pt x="3473016" y="2924958"/>
                </a:lnTo>
                <a:lnTo>
                  <a:pt x="3480204" y="2881725"/>
                </a:lnTo>
                <a:lnTo>
                  <a:pt x="3492183" y="2839322"/>
                </a:lnTo>
                <a:lnTo>
                  <a:pt x="3508953" y="2798166"/>
                </a:lnTo>
                <a:lnTo>
                  <a:pt x="3530515" y="2758671"/>
                </a:lnTo>
                <a:lnTo>
                  <a:pt x="3556869" y="2721254"/>
                </a:lnTo>
                <a:lnTo>
                  <a:pt x="3588014" y="2686328"/>
                </a:lnTo>
                <a:lnTo>
                  <a:pt x="3622939" y="2655202"/>
                </a:lnTo>
                <a:lnTo>
                  <a:pt x="3660357" y="2628900"/>
                </a:lnTo>
                <a:lnTo>
                  <a:pt x="3699852" y="2607412"/>
                </a:lnTo>
                <a:lnTo>
                  <a:pt x="3741008" y="2590731"/>
                </a:lnTo>
                <a:lnTo>
                  <a:pt x="3783411" y="2578847"/>
                </a:lnTo>
                <a:lnTo>
                  <a:pt x="3826644" y="2571752"/>
                </a:lnTo>
                <a:lnTo>
                  <a:pt x="3870293" y="2569437"/>
                </a:lnTo>
                <a:lnTo>
                  <a:pt x="3913941" y="2571893"/>
                </a:lnTo>
                <a:lnTo>
                  <a:pt x="3957174" y="2579111"/>
                </a:lnTo>
                <a:lnTo>
                  <a:pt x="3999577" y="2591082"/>
                </a:lnTo>
                <a:lnTo>
                  <a:pt x="4040733" y="2607798"/>
                </a:lnTo>
                <a:lnTo>
                  <a:pt x="4080228" y="2629251"/>
                </a:lnTo>
                <a:lnTo>
                  <a:pt x="4117646" y="2655430"/>
                </a:lnTo>
                <a:lnTo>
                  <a:pt x="4152571" y="2686328"/>
                </a:lnTo>
                <a:lnTo>
                  <a:pt x="4183450" y="2721254"/>
                </a:lnTo>
                <a:lnTo>
                  <a:pt x="4209578" y="2758671"/>
                </a:lnTo>
                <a:lnTo>
                  <a:pt x="4230956" y="2798166"/>
                </a:lnTo>
                <a:lnTo>
                  <a:pt x="4247583" y="2839322"/>
                </a:lnTo>
                <a:lnTo>
                  <a:pt x="4259460" y="2881725"/>
                </a:lnTo>
                <a:lnTo>
                  <a:pt x="4266586" y="2924958"/>
                </a:lnTo>
                <a:lnTo>
                  <a:pt x="4268961" y="2968607"/>
                </a:lnTo>
                <a:lnTo>
                  <a:pt x="4266586" y="3012255"/>
                </a:lnTo>
                <a:lnTo>
                  <a:pt x="4259460" y="3055488"/>
                </a:lnTo>
                <a:lnTo>
                  <a:pt x="4247583" y="3097891"/>
                </a:lnTo>
                <a:lnTo>
                  <a:pt x="4230956" y="3139047"/>
                </a:lnTo>
                <a:lnTo>
                  <a:pt x="4209578" y="3178542"/>
                </a:lnTo>
                <a:lnTo>
                  <a:pt x="4183450" y="3215960"/>
                </a:lnTo>
                <a:lnTo>
                  <a:pt x="4152571" y="3250885"/>
                </a:lnTo>
                <a:lnTo>
                  <a:pt x="4117646" y="3282030"/>
                </a:lnTo>
                <a:lnTo>
                  <a:pt x="4080228" y="3308384"/>
                </a:lnTo>
                <a:lnTo>
                  <a:pt x="4040733" y="3329946"/>
                </a:lnTo>
                <a:lnTo>
                  <a:pt x="3999577" y="3346716"/>
                </a:lnTo>
                <a:lnTo>
                  <a:pt x="3957174" y="3358695"/>
                </a:lnTo>
                <a:lnTo>
                  <a:pt x="3913941" y="3365883"/>
                </a:lnTo>
                <a:lnTo>
                  <a:pt x="3870293" y="3368279"/>
                </a:lnTo>
                <a:close/>
              </a:path>
              <a:path w="4970144" h="5821045">
                <a:moveTo>
                  <a:pt x="1098344" y="3368279"/>
                </a:moveTo>
                <a:lnTo>
                  <a:pt x="1054696" y="3365883"/>
                </a:lnTo>
                <a:lnTo>
                  <a:pt x="1011462" y="3358695"/>
                </a:lnTo>
                <a:lnTo>
                  <a:pt x="969060" y="3346716"/>
                </a:lnTo>
                <a:lnTo>
                  <a:pt x="927904" y="3329946"/>
                </a:lnTo>
                <a:lnTo>
                  <a:pt x="888409" y="3308384"/>
                </a:lnTo>
                <a:lnTo>
                  <a:pt x="850991" y="3282030"/>
                </a:lnTo>
                <a:lnTo>
                  <a:pt x="816066" y="3250885"/>
                </a:lnTo>
                <a:lnTo>
                  <a:pt x="785187" y="3215960"/>
                </a:lnTo>
                <a:lnTo>
                  <a:pt x="759058" y="3178542"/>
                </a:lnTo>
                <a:lnTo>
                  <a:pt x="737681" y="3139047"/>
                </a:lnTo>
                <a:lnTo>
                  <a:pt x="721054" y="3097891"/>
                </a:lnTo>
                <a:lnTo>
                  <a:pt x="709177" y="3055488"/>
                </a:lnTo>
                <a:lnTo>
                  <a:pt x="702051" y="3012255"/>
                </a:lnTo>
                <a:lnTo>
                  <a:pt x="699676" y="2968607"/>
                </a:lnTo>
                <a:lnTo>
                  <a:pt x="702051" y="2924958"/>
                </a:lnTo>
                <a:lnTo>
                  <a:pt x="709177" y="2881725"/>
                </a:lnTo>
                <a:lnTo>
                  <a:pt x="721054" y="2839322"/>
                </a:lnTo>
                <a:lnTo>
                  <a:pt x="737681" y="2798166"/>
                </a:lnTo>
                <a:lnTo>
                  <a:pt x="759058" y="2758671"/>
                </a:lnTo>
                <a:lnTo>
                  <a:pt x="785187" y="2721254"/>
                </a:lnTo>
                <a:lnTo>
                  <a:pt x="816066" y="2686328"/>
                </a:lnTo>
                <a:lnTo>
                  <a:pt x="850991" y="2655202"/>
                </a:lnTo>
                <a:lnTo>
                  <a:pt x="888409" y="2628900"/>
                </a:lnTo>
                <a:lnTo>
                  <a:pt x="927904" y="2607412"/>
                </a:lnTo>
                <a:lnTo>
                  <a:pt x="969060" y="2590731"/>
                </a:lnTo>
                <a:lnTo>
                  <a:pt x="1011462" y="2578847"/>
                </a:lnTo>
                <a:lnTo>
                  <a:pt x="1054696" y="2571752"/>
                </a:lnTo>
                <a:lnTo>
                  <a:pt x="1098344" y="2569437"/>
                </a:lnTo>
                <a:lnTo>
                  <a:pt x="1141993" y="2571893"/>
                </a:lnTo>
                <a:lnTo>
                  <a:pt x="1185226" y="2579111"/>
                </a:lnTo>
                <a:lnTo>
                  <a:pt x="1227628" y="2591082"/>
                </a:lnTo>
                <a:lnTo>
                  <a:pt x="1268785" y="2607798"/>
                </a:lnTo>
                <a:lnTo>
                  <a:pt x="1308279" y="2629251"/>
                </a:lnTo>
                <a:lnTo>
                  <a:pt x="1345697" y="2655430"/>
                </a:lnTo>
                <a:lnTo>
                  <a:pt x="1380623" y="2686328"/>
                </a:lnTo>
                <a:lnTo>
                  <a:pt x="1411502" y="2721254"/>
                </a:lnTo>
                <a:lnTo>
                  <a:pt x="1437630" y="2758671"/>
                </a:lnTo>
                <a:lnTo>
                  <a:pt x="1459008" y="2798166"/>
                </a:lnTo>
                <a:lnTo>
                  <a:pt x="1475635" y="2839322"/>
                </a:lnTo>
                <a:lnTo>
                  <a:pt x="1487511" y="2881725"/>
                </a:lnTo>
                <a:lnTo>
                  <a:pt x="1494637" y="2924958"/>
                </a:lnTo>
                <a:lnTo>
                  <a:pt x="1497012" y="2968607"/>
                </a:lnTo>
                <a:lnTo>
                  <a:pt x="1494637" y="3012255"/>
                </a:lnTo>
                <a:lnTo>
                  <a:pt x="1487511" y="3055488"/>
                </a:lnTo>
                <a:lnTo>
                  <a:pt x="1475635" y="3097891"/>
                </a:lnTo>
                <a:lnTo>
                  <a:pt x="1459008" y="3139047"/>
                </a:lnTo>
                <a:lnTo>
                  <a:pt x="1437630" y="3178542"/>
                </a:lnTo>
                <a:lnTo>
                  <a:pt x="1411502" y="3215960"/>
                </a:lnTo>
                <a:lnTo>
                  <a:pt x="1380623" y="3250885"/>
                </a:lnTo>
                <a:lnTo>
                  <a:pt x="1345697" y="3282030"/>
                </a:lnTo>
                <a:lnTo>
                  <a:pt x="1308279" y="3308384"/>
                </a:lnTo>
                <a:lnTo>
                  <a:pt x="1268785" y="3329946"/>
                </a:lnTo>
                <a:lnTo>
                  <a:pt x="1227628" y="3346716"/>
                </a:lnTo>
                <a:lnTo>
                  <a:pt x="1185226" y="3358695"/>
                </a:lnTo>
                <a:lnTo>
                  <a:pt x="1141993" y="3365883"/>
                </a:lnTo>
                <a:lnTo>
                  <a:pt x="1098344" y="3368279"/>
                </a:lnTo>
                <a:close/>
              </a:path>
              <a:path w="4970144" h="5821045">
                <a:moveTo>
                  <a:pt x="2484318" y="3472628"/>
                </a:moveTo>
                <a:lnTo>
                  <a:pt x="2438902" y="3470892"/>
                </a:lnTo>
                <a:lnTo>
                  <a:pt x="2393700" y="3465685"/>
                </a:lnTo>
                <a:lnTo>
                  <a:pt x="2348928" y="3457005"/>
                </a:lnTo>
                <a:lnTo>
                  <a:pt x="2304800" y="3444855"/>
                </a:lnTo>
                <a:lnTo>
                  <a:pt x="2261531" y="3429233"/>
                </a:lnTo>
                <a:lnTo>
                  <a:pt x="2219335" y="3410139"/>
                </a:lnTo>
                <a:lnTo>
                  <a:pt x="2178428" y="3387573"/>
                </a:lnTo>
                <a:lnTo>
                  <a:pt x="2139023" y="3361536"/>
                </a:lnTo>
                <a:lnTo>
                  <a:pt x="2101337" y="3332027"/>
                </a:lnTo>
                <a:lnTo>
                  <a:pt x="2065583" y="3299047"/>
                </a:lnTo>
                <a:lnTo>
                  <a:pt x="2032602" y="3263293"/>
                </a:lnTo>
                <a:lnTo>
                  <a:pt x="2003093" y="3225606"/>
                </a:lnTo>
                <a:lnTo>
                  <a:pt x="1977056" y="3186202"/>
                </a:lnTo>
                <a:lnTo>
                  <a:pt x="1954491" y="3145294"/>
                </a:lnTo>
                <a:lnTo>
                  <a:pt x="1935397" y="3103099"/>
                </a:lnTo>
                <a:lnTo>
                  <a:pt x="1919774" y="3059830"/>
                </a:lnTo>
                <a:lnTo>
                  <a:pt x="1907624" y="3015701"/>
                </a:lnTo>
                <a:lnTo>
                  <a:pt x="1898945" y="2970929"/>
                </a:lnTo>
                <a:lnTo>
                  <a:pt x="1893737" y="2925727"/>
                </a:lnTo>
                <a:lnTo>
                  <a:pt x="1892001" y="2880311"/>
                </a:lnTo>
                <a:lnTo>
                  <a:pt x="1893737" y="2834895"/>
                </a:lnTo>
                <a:lnTo>
                  <a:pt x="1898945" y="2789693"/>
                </a:lnTo>
                <a:lnTo>
                  <a:pt x="1907624" y="2744921"/>
                </a:lnTo>
                <a:lnTo>
                  <a:pt x="1919774" y="2700793"/>
                </a:lnTo>
                <a:lnTo>
                  <a:pt x="1935397" y="2657523"/>
                </a:lnTo>
                <a:lnTo>
                  <a:pt x="1954491" y="2615328"/>
                </a:lnTo>
                <a:lnTo>
                  <a:pt x="1977056" y="2574420"/>
                </a:lnTo>
                <a:lnTo>
                  <a:pt x="2003093" y="2535016"/>
                </a:lnTo>
                <a:lnTo>
                  <a:pt x="2032602" y="2497330"/>
                </a:lnTo>
                <a:lnTo>
                  <a:pt x="2065583" y="2461576"/>
                </a:lnTo>
                <a:lnTo>
                  <a:pt x="2101337" y="2428595"/>
                </a:lnTo>
                <a:lnTo>
                  <a:pt x="2139023" y="2399086"/>
                </a:lnTo>
                <a:lnTo>
                  <a:pt x="2178428" y="2373049"/>
                </a:lnTo>
                <a:lnTo>
                  <a:pt x="2219335" y="2350484"/>
                </a:lnTo>
                <a:lnTo>
                  <a:pt x="2261531" y="2331390"/>
                </a:lnTo>
                <a:lnTo>
                  <a:pt x="2304800" y="2315767"/>
                </a:lnTo>
                <a:lnTo>
                  <a:pt x="2348928" y="2303617"/>
                </a:lnTo>
                <a:lnTo>
                  <a:pt x="2393700" y="2294938"/>
                </a:lnTo>
                <a:lnTo>
                  <a:pt x="2438902" y="2289730"/>
                </a:lnTo>
                <a:lnTo>
                  <a:pt x="2484318" y="2287994"/>
                </a:lnTo>
                <a:lnTo>
                  <a:pt x="2529735" y="2289730"/>
                </a:lnTo>
                <a:lnTo>
                  <a:pt x="2574936" y="2294938"/>
                </a:lnTo>
                <a:lnTo>
                  <a:pt x="2619709" y="2303617"/>
                </a:lnTo>
                <a:lnTo>
                  <a:pt x="2663837" y="2315767"/>
                </a:lnTo>
                <a:lnTo>
                  <a:pt x="2707106" y="2331390"/>
                </a:lnTo>
                <a:lnTo>
                  <a:pt x="2749302" y="2350484"/>
                </a:lnTo>
                <a:lnTo>
                  <a:pt x="2790209" y="2373049"/>
                </a:lnTo>
                <a:lnTo>
                  <a:pt x="2829613" y="2399086"/>
                </a:lnTo>
                <a:lnTo>
                  <a:pt x="2867300" y="2428595"/>
                </a:lnTo>
                <a:lnTo>
                  <a:pt x="2903054" y="2461576"/>
                </a:lnTo>
                <a:lnTo>
                  <a:pt x="2936034" y="2497330"/>
                </a:lnTo>
                <a:lnTo>
                  <a:pt x="2965543" y="2535016"/>
                </a:lnTo>
                <a:lnTo>
                  <a:pt x="2991580" y="2574420"/>
                </a:lnTo>
                <a:lnTo>
                  <a:pt x="3014146" y="2615328"/>
                </a:lnTo>
                <a:lnTo>
                  <a:pt x="3033240" y="2657523"/>
                </a:lnTo>
                <a:lnTo>
                  <a:pt x="3048862" y="2700793"/>
                </a:lnTo>
                <a:lnTo>
                  <a:pt x="3061013" y="2744921"/>
                </a:lnTo>
                <a:lnTo>
                  <a:pt x="3069692" y="2789693"/>
                </a:lnTo>
                <a:lnTo>
                  <a:pt x="3074899" y="2834895"/>
                </a:lnTo>
                <a:lnTo>
                  <a:pt x="3076635" y="2880311"/>
                </a:lnTo>
                <a:lnTo>
                  <a:pt x="3074899" y="2925727"/>
                </a:lnTo>
                <a:lnTo>
                  <a:pt x="3069692" y="2970929"/>
                </a:lnTo>
                <a:lnTo>
                  <a:pt x="3061013" y="3015701"/>
                </a:lnTo>
                <a:lnTo>
                  <a:pt x="3048862" y="3059830"/>
                </a:lnTo>
                <a:lnTo>
                  <a:pt x="3033240" y="3103099"/>
                </a:lnTo>
                <a:lnTo>
                  <a:pt x="3014146" y="3145294"/>
                </a:lnTo>
                <a:lnTo>
                  <a:pt x="2991580" y="3186202"/>
                </a:lnTo>
                <a:lnTo>
                  <a:pt x="2965543" y="3225606"/>
                </a:lnTo>
                <a:lnTo>
                  <a:pt x="2936034" y="3263293"/>
                </a:lnTo>
                <a:lnTo>
                  <a:pt x="2903054" y="3299047"/>
                </a:lnTo>
                <a:lnTo>
                  <a:pt x="2867300" y="3332027"/>
                </a:lnTo>
                <a:lnTo>
                  <a:pt x="2829613" y="3361536"/>
                </a:lnTo>
                <a:lnTo>
                  <a:pt x="2790209" y="3387573"/>
                </a:lnTo>
                <a:lnTo>
                  <a:pt x="2749302" y="3410139"/>
                </a:lnTo>
                <a:lnTo>
                  <a:pt x="2707106" y="3429233"/>
                </a:lnTo>
                <a:lnTo>
                  <a:pt x="2663837" y="3444855"/>
                </a:lnTo>
                <a:lnTo>
                  <a:pt x="2619709" y="3457005"/>
                </a:lnTo>
                <a:lnTo>
                  <a:pt x="2574936" y="3465685"/>
                </a:lnTo>
                <a:lnTo>
                  <a:pt x="2529735" y="3470892"/>
                </a:lnTo>
                <a:lnTo>
                  <a:pt x="2484318" y="3472628"/>
                </a:lnTo>
                <a:close/>
              </a:path>
              <a:path w="4970144" h="5821045">
                <a:moveTo>
                  <a:pt x="507031" y="4207657"/>
                </a:moveTo>
                <a:lnTo>
                  <a:pt x="345155" y="4207657"/>
                </a:lnTo>
                <a:lnTo>
                  <a:pt x="345155" y="3953657"/>
                </a:lnTo>
                <a:lnTo>
                  <a:pt x="348346" y="3902857"/>
                </a:lnTo>
                <a:lnTo>
                  <a:pt x="357635" y="3864757"/>
                </a:lnTo>
                <a:lnTo>
                  <a:pt x="372601" y="3813957"/>
                </a:lnTo>
                <a:lnTo>
                  <a:pt x="392821" y="3775857"/>
                </a:lnTo>
                <a:lnTo>
                  <a:pt x="417872" y="3737757"/>
                </a:lnTo>
                <a:lnTo>
                  <a:pt x="447331" y="3712357"/>
                </a:lnTo>
                <a:lnTo>
                  <a:pt x="480775" y="3674257"/>
                </a:lnTo>
                <a:lnTo>
                  <a:pt x="517783" y="3648857"/>
                </a:lnTo>
                <a:lnTo>
                  <a:pt x="557930" y="3636157"/>
                </a:lnTo>
                <a:lnTo>
                  <a:pt x="600795" y="3623457"/>
                </a:lnTo>
                <a:lnTo>
                  <a:pt x="645955" y="3610757"/>
                </a:lnTo>
                <a:lnTo>
                  <a:pt x="1578368" y="3610757"/>
                </a:lnTo>
                <a:lnTo>
                  <a:pt x="1602700" y="3623457"/>
                </a:lnTo>
                <a:lnTo>
                  <a:pt x="1560729" y="3648857"/>
                </a:lnTo>
                <a:lnTo>
                  <a:pt x="1520796" y="3674257"/>
                </a:lnTo>
                <a:lnTo>
                  <a:pt x="1482965" y="3699657"/>
                </a:lnTo>
                <a:lnTo>
                  <a:pt x="1447303" y="3725057"/>
                </a:lnTo>
                <a:lnTo>
                  <a:pt x="1413874" y="3763157"/>
                </a:lnTo>
                <a:lnTo>
                  <a:pt x="1382744" y="3788557"/>
                </a:lnTo>
                <a:lnTo>
                  <a:pt x="1353978" y="3826657"/>
                </a:lnTo>
                <a:lnTo>
                  <a:pt x="1327641" y="3864757"/>
                </a:lnTo>
                <a:lnTo>
                  <a:pt x="1303799" y="3902857"/>
                </a:lnTo>
                <a:lnTo>
                  <a:pt x="1282518" y="3940957"/>
                </a:lnTo>
                <a:lnTo>
                  <a:pt x="1263861" y="3991757"/>
                </a:lnTo>
                <a:lnTo>
                  <a:pt x="1247896" y="4029857"/>
                </a:lnTo>
                <a:lnTo>
                  <a:pt x="1241292" y="4055257"/>
                </a:lnTo>
                <a:lnTo>
                  <a:pt x="564034" y="4055257"/>
                </a:lnTo>
                <a:lnTo>
                  <a:pt x="534289" y="4080657"/>
                </a:lnTo>
                <a:lnTo>
                  <a:pt x="514326" y="4106057"/>
                </a:lnTo>
                <a:lnTo>
                  <a:pt x="507031" y="4144157"/>
                </a:lnTo>
                <a:lnTo>
                  <a:pt x="507031" y="4207657"/>
                </a:lnTo>
                <a:close/>
              </a:path>
              <a:path w="4970144" h="5821045">
                <a:moveTo>
                  <a:pt x="3757916" y="4271157"/>
                </a:moveTo>
                <a:lnTo>
                  <a:pt x="3757916" y="4258457"/>
                </a:lnTo>
                <a:lnTo>
                  <a:pt x="3756101" y="4207657"/>
                </a:lnTo>
                <a:lnTo>
                  <a:pt x="3750731" y="4156857"/>
                </a:lnTo>
                <a:lnTo>
                  <a:pt x="3741919" y="4106057"/>
                </a:lnTo>
                <a:lnTo>
                  <a:pt x="3729780" y="4055257"/>
                </a:lnTo>
                <a:lnTo>
                  <a:pt x="3714428" y="4004457"/>
                </a:lnTo>
                <a:lnTo>
                  <a:pt x="3695975" y="3966357"/>
                </a:lnTo>
                <a:lnTo>
                  <a:pt x="3674535" y="3915557"/>
                </a:lnTo>
                <a:lnTo>
                  <a:pt x="3650222" y="3877457"/>
                </a:lnTo>
                <a:lnTo>
                  <a:pt x="3623151" y="3839357"/>
                </a:lnTo>
                <a:lnTo>
                  <a:pt x="3593433" y="3801257"/>
                </a:lnTo>
                <a:lnTo>
                  <a:pt x="3561184" y="3763157"/>
                </a:lnTo>
                <a:lnTo>
                  <a:pt x="3526517" y="3725057"/>
                </a:lnTo>
                <a:lnTo>
                  <a:pt x="3489545" y="3699657"/>
                </a:lnTo>
                <a:lnTo>
                  <a:pt x="3450381" y="3674257"/>
                </a:lnTo>
                <a:lnTo>
                  <a:pt x="3409141" y="3648857"/>
                </a:lnTo>
                <a:lnTo>
                  <a:pt x="3365937" y="3623457"/>
                </a:lnTo>
                <a:lnTo>
                  <a:pt x="3389704" y="3610757"/>
                </a:lnTo>
                <a:lnTo>
                  <a:pt x="4367841" y="3610757"/>
                </a:lnTo>
                <a:lnTo>
                  <a:pt x="4410706" y="3636157"/>
                </a:lnTo>
                <a:lnTo>
                  <a:pt x="4450854" y="3648857"/>
                </a:lnTo>
                <a:lnTo>
                  <a:pt x="4487861" y="3674257"/>
                </a:lnTo>
                <a:lnTo>
                  <a:pt x="4521306" y="3712357"/>
                </a:lnTo>
                <a:lnTo>
                  <a:pt x="4550765" y="3737757"/>
                </a:lnTo>
                <a:lnTo>
                  <a:pt x="4575816" y="3775857"/>
                </a:lnTo>
                <a:lnTo>
                  <a:pt x="4596035" y="3813957"/>
                </a:lnTo>
                <a:lnTo>
                  <a:pt x="4611001" y="3864757"/>
                </a:lnTo>
                <a:lnTo>
                  <a:pt x="4620291" y="3902857"/>
                </a:lnTo>
                <a:lnTo>
                  <a:pt x="4623482" y="3953657"/>
                </a:lnTo>
                <a:lnTo>
                  <a:pt x="4623482" y="4055257"/>
                </a:lnTo>
                <a:lnTo>
                  <a:pt x="4331316" y="4055257"/>
                </a:lnTo>
                <a:lnTo>
                  <a:pt x="4301570" y="4080657"/>
                </a:lnTo>
                <a:lnTo>
                  <a:pt x="4281607" y="4106057"/>
                </a:lnTo>
                <a:lnTo>
                  <a:pt x="4274312" y="4144157"/>
                </a:lnTo>
                <a:lnTo>
                  <a:pt x="4274312" y="4220357"/>
                </a:lnTo>
                <a:lnTo>
                  <a:pt x="4130322" y="4220357"/>
                </a:lnTo>
                <a:lnTo>
                  <a:pt x="4080019" y="4233057"/>
                </a:lnTo>
                <a:lnTo>
                  <a:pt x="4028656" y="4233057"/>
                </a:lnTo>
                <a:lnTo>
                  <a:pt x="3976290" y="4245757"/>
                </a:lnTo>
                <a:lnTo>
                  <a:pt x="3922977" y="4245757"/>
                </a:lnTo>
                <a:lnTo>
                  <a:pt x="3868773" y="4258457"/>
                </a:lnTo>
                <a:lnTo>
                  <a:pt x="3813734" y="4258457"/>
                </a:lnTo>
                <a:lnTo>
                  <a:pt x="3757916" y="4271157"/>
                </a:lnTo>
                <a:close/>
              </a:path>
              <a:path w="4970144" h="5821045">
                <a:moveTo>
                  <a:pt x="2484319" y="4804557"/>
                </a:moveTo>
                <a:lnTo>
                  <a:pt x="2452789" y="4766457"/>
                </a:lnTo>
                <a:lnTo>
                  <a:pt x="2419154" y="4741057"/>
                </a:lnTo>
                <a:lnTo>
                  <a:pt x="2383538" y="4715657"/>
                </a:lnTo>
                <a:lnTo>
                  <a:pt x="2346065" y="4690257"/>
                </a:lnTo>
                <a:lnTo>
                  <a:pt x="2306860" y="4652157"/>
                </a:lnTo>
                <a:lnTo>
                  <a:pt x="2266046" y="4626757"/>
                </a:lnTo>
                <a:lnTo>
                  <a:pt x="2223748" y="4601357"/>
                </a:lnTo>
                <a:lnTo>
                  <a:pt x="2180090" y="4575957"/>
                </a:lnTo>
                <a:lnTo>
                  <a:pt x="2135196" y="4550557"/>
                </a:lnTo>
                <a:lnTo>
                  <a:pt x="2089191" y="4537857"/>
                </a:lnTo>
                <a:lnTo>
                  <a:pt x="2042199" y="4512457"/>
                </a:lnTo>
                <a:lnTo>
                  <a:pt x="1945751" y="4461657"/>
                </a:lnTo>
                <a:lnTo>
                  <a:pt x="1896543" y="4448957"/>
                </a:lnTo>
                <a:lnTo>
                  <a:pt x="1846845" y="4423557"/>
                </a:lnTo>
                <a:lnTo>
                  <a:pt x="1796782" y="4410857"/>
                </a:lnTo>
                <a:lnTo>
                  <a:pt x="1746476" y="4385457"/>
                </a:lnTo>
                <a:lnTo>
                  <a:pt x="1398014" y="4296557"/>
                </a:lnTo>
                <a:lnTo>
                  <a:pt x="1398014" y="4258457"/>
                </a:lnTo>
                <a:lnTo>
                  <a:pt x="1400163" y="4207657"/>
                </a:lnTo>
                <a:lnTo>
                  <a:pt x="1406482" y="4156857"/>
                </a:lnTo>
                <a:lnTo>
                  <a:pt x="1416781" y="4118757"/>
                </a:lnTo>
                <a:lnTo>
                  <a:pt x="1430871" y="4067957"/>
                </a:lnTo>
                <a:lnTo>
                  <a:pt x="1448561" y="4029857"/>
                </a:lnTo>
                <a:lnTo>
                  <a:pt x="1469662" y="3991757"/>
                </a:lnTo>
                <a:lnTo>
                  <a:pt x="1493983" y="3953657"/>
                </a:lnTo>
                <a:lnTo>
                  <a:pt x="1521335" y="3915557"/>
                </a:lnTo>
                <a:lnTo>
                  <a:pt x="1551528" y="3890157"/>
                </a:lnTo>
                <a:lnTo>
                  <a:pt x="1584372" y="3852057"/>
                </a:lnTo>
                <a:lnTo>
                  <a:pt x="1619677" y="3826657"/>
                </a:lnTo>
                <a:lnTo>
                  <a:pt x="1657253" y="3801257"/>
                </a:lnTo>
                <a:lnTo>
                  <a:pt x="1696910" y="3775857"/>
                </a:lnTo>
                <a:lnTo>
                  <a:pt x="1738457" y="3763157"/>
                </a:lnTo>
                <a:lnTo>
                  <a:pt x="1826467" y="3737757"/>
                </a:lnTo>
                <a:lnTo>
                  <a:pt x="3141185" y="3737757"/>
                </a:lnTo>
                <a:lnTo>
                  <a:pt x="3186057" y="3750457"/>
                </a:lnTo>
                <a:lnTo>
                  <a:pt x="3229381" y="3763157"/>
                </a:lnTo>
                <a:lnTo>
                  <a:pt x="3270971" y="3775857"/>
                </a:lnTo>
                <a:lnTo>
                  <a:pt x="3310641" y="3801257"/>
                </a:lnTo>
                <a:lnTo>
                  <a:pt x="3348205" y="3826657"/>
                </a:lnTo>
                <a:lnTo>
                  <a:pt x="3383478" y="3852057"/>
                </a:lnTo>
                <a:lnTo>
                  <a:pt x="3416273" y="3890157"/>
                </a:lnTo>
                <a:lnTo>
                  <a:pt x="3446404" y="3915557"/>
                </a:lnTo>
                <a:lnTo>
                  <a:pt x="3473687" y="3953657"/>
                </a:lnTo>
                <a:lnTo>
                  <a:pt x="3497935" y="3991757"/>
                </a:lnTo>
                <a:lnTo>
                  <a:pt x="3518962" y="4029857"/>
                </a:lnTo>
                <a:lnTo>
                  <a:pt x="3536583" y="4067957"/>
                </a:lnTo>
                <a:lnTo>
                  <a:pt x="3550611" y="4118757"/>
                </a:lnTo>
                <a:lnTo>
                  <a:pt x="3560862" y="4156857"/>
                </a:lnTo>
                <a:lnTo>
                  <a:pt x="3567148" y="4207657"/>
                </a:lnTo>
                <a:lnTo>
                  <a:pt x="3569285" y="4258457"/>
                </a:lnTo>
                <a:lnTo>
                  <a:pt x="3569285" y="4296557"/>
                </a:lnTo>
                <a:lnTo>
                  <a:pt x="3222272" y="4385457"/>
                </a:lnTo>
                <a:lnTo>
                  <a:pt x="3172054" y="4410857"/>
                </a:lnTo>
                <a:lnTo>
                  <a:pt x="3122053" y="4423557"/>
                </a:lnTo>
                <a:lnTo>
                  <a:pt x="3072397" y="4448957"/>
                </a:lnTo>
                <a:lnTo>
                  <a:pt x="3023213" y="4461657"/>
                </a:lnTo>
                <a:lnTo>
                  <a:pt x="2926766" y="4512457"/>
                </a:lnTo>
                <a:lnTo>
                  <a:pt x="2879755" y="4537857"/>
                </a:lnTo>
                <a:lnTo>
                  <a:pt x="2833723" y="4550557"/>
                </a:lnTo>
                <a:lnTo>
                  <a:pt x="2788795" y="4575957"/>
                </a:lnTo>
                <a:lnTo>
                  <a:pt x="2745098" y="4601357"/>
                </a:lnTo>
                <a:lnTo>
                  <a:pt x="2702758" y="4626757"/>
                </a:lnTo>
                <a:lnTo>
                  <a:pt x="2661903" y="4652157"/>
                </a:lnTo>
                <a:lnTo>
                  <a:pt x="2622658" y="4690257"/>
                </a:lnTo>
                <a:lnTo>
                  <a:pt x="2585151" y="4715657"/>
                </a:lnTo>
                <a:lnTo>
                  <a:pt x="2549508" y="4741057"/>
                </a:lnTo>
                <a:lnTo>
                  <a:pt x="2515854" y="4766457"/>
                </a:lnTo>
                <a:lnTo>
                  <a:pt x="2484319" y="4804557"/>
                </a:lnTo>
                <a:close/>
              </a:path>
              <a:path w="4970144" h="5821045">
                <a:moveTo>
                  <a:pt x="1210720" y="4271157"/>
                </a:moveTo>
                <a:lnTo>
                  <a:pt x="1155228" y="4258457"/>
                </a:lnTo>
                <a:lnTo>
                  <a:pt x="1100377" y="4258457"/>
                </a:lnTo>
                <a:lnTo>
                  <a:pt x="1046250" y="4245757"/>
                </a:lnTo>
                <a:lnTo>
                  <a:pt x="992924" y="4245757"/>
                </a:lnTo>
                <a:lnTo>
                  <a:pt x="940482" y="4233057"/>
                </a:lnTo>
                <a:lnTo>
                  <a:pt x="838567" y="4233057"/>
                </a:lnTo>
                <a:lnTo>
                  <a:pt x="789256" y="4220357"/>
                </a:lnTo>
                <a:lnTo>
                  <a:pt x="694324" y="4220357"/>
                </a:lnTo>
                <a:lnTo>
                  <a:pt x="694324" y="4144157"/>
                </a:lnTo>
                <a:lnTo>
                  <a:pt x="687029" y="4106057"/>
                </a:lnTo>
                <a:lnTo>
                  <a:pt x="667066" y="4080657"/>
                </a:lnTo>
                <a:lnTo>
                  <a:pt x="637321" y="4055257"/>
                </a:lnTo>
                <a:lnTo>
                  <a:pt x="1241292" y="4055257"/>
                </a:lnTo>
                <a:lnTo>
                  <a:pt x="1234687" y="4080657"/>
                </a:lnTo>
                <a:lnTo>
                  <a:pt x="1224300" y="4118757"/>
                </a:lnTo>
                <a:lnTo>
                  <a:pt x="1216799" y="4169557"/>
                </a:lnTo>
                <a:lnTo>
                  <a:pt x="1212251" y="4220357"/>
                </a:lnTo>
                <a:lnTo>
                  <a:pt x="1210720" y="4271157"/>
                </a:lnTo>
                <a:close/>
              </a:path>
              <a:path w="4970144" h="5821045">
                <a:moveTo>
                  <a:pt x="4623482" y="4207657"/>
                </a:moveTo>
                <a:lnTo>
                  <a:pt x="4461606" y="4207657"/>
                </a:lnTo>
                <a:lnTo>
                  <a:pt x="4461606" y="4144157"/>
                </a:lnTo>
                <a:lnTo>
                  <a:pt x="4454311" y="4106057"/>
                </a:lnTo>
                <a:lnTo>
                  <a:pt x="4434348" y="4080657"/>
                </a:lnTo>
                <a:lnTo>
                  <a:pt x="4404603" y="4055257"/>
                </a:lnTo>
                <a:lnTo>
                  <a:pt x="4623482" y="4055257"/>
                </a:lnTo>
                <a:lnTo>
                  <a:pt x="4623482" y="4207657"/>
                </a:lnTo>
                <a:close/>
              </a:path>
              <a:path w="4970144" h="5821045">
                <a:moveTo>
                  <a:pt x="2390672" y="5287157"/>
                </a:moveTo>
                <a:lnTo>
                  <a:pt x="187293" y="4956957"/>
                </a:lnTo>
                <a:lnTo>
                  <a:pt x="187294" y="4372757"/>
                </a:lnTo>
                <a:lnTo>
                  <a:pt x="191516" y="4385457"/>
                </a:lnTo>
                <a:lnTo>
                  <a:pt x="193983" y="4398157"/>
                </a:lnTo>
                <a:lnTo>
                  <a:pt x="197453" y="4398157"/>
                </a:lnTo>
                <a:lnTo>
                  <a:pt x="204685" y="4410857"/>
                </a:lnTo>
                <a:lnTo>
                  <a:pt x="878506" y="4410857"/>
                </a:lnTo>
                <a:lnTo>
                  <a:pt x="935726" y="4423557"/>
                </a:lnTo>
                <a:lnTo>
                  <a:pt x="991635" y="4423557"/>
                </a:lnTo>
                <a:lnTo>
                  <a:pt x="1045818" y="4436257"/>
                </a:lnTo>
                <a:lnTo>
                  <a:pt x="1097858" y="4436257"/>
                </a:lnTo>
                <a:lnTo>
                  <a:pt x="1147340" y="4448957"/>
                </a:lnTo>
                <a:lnTo>
                  <a:pt x="1193847" y="4448957"/>
                </a:lnTo>
                <a:lnTo>
                  <a:pt x="1236964" y="4461657"/>
                </a:lnTo>
                <a:lnTo>
                  <a:pt x="1276273" y="4461657"/>
                </a:lnTo>
                <a:lnTo>
                  <a:pt x="1545572" y="4525157"/>
                </a:lnTo>
                <a:lnTo>
                  <a:pt x="1697041" y="4563257"/>
                </a:lnTo>
                <a:lnTo>
                  <a:pt x="1745530" y="4588657"/>
                </a:lnTo>
                <a:lnTo>
                  <a:pt x="1792930" y="4601357"/>
                </a:lnTo>
                <a:lnTo>
                  <a:pt x="1839190" y="4626757"/>
                </a:lnTo>
                <a:lnTo>
                  <a:pt x="1884257" y="4639457"/>
                </a:lnTo>
                <a:lnTo>
                  <a:pt x="1928077" y="4664857"/>
                </a:lnTo>
                <a:lnTo>
                  <a:pt x="1970598" y="4677557"/>
                </a:lnTo>
                <a:lnTo>
                  <a:pt x="2044452" y="4715657"/>
                </a:lnTo>
                <a:lnTo>
                  <a:pt x="2112406" y="4753757"/>
                </a:lnTo>
                <a:lnTo>
                  <a:pt x="2174019" y="4791857"/>
                </a:lnTo>
                <a:lnTo>
                  <a:pt x="2228850" y="4817257"/>
                </a:lnTo>
                <a:lnTo>
                  <a:pt x="2276456" y="4842657"/>
                </a:lnTo>
                <a:lnTo>
                  <a:pt x="2316396" y="4868057"/>
                </a:lnTo>
                <a:lnTo>
                  <a:pt x="2348229" y="4893457"/>
                </a:lnTo>
                <a:lnTo>
                  <a:pt x="2371514" y="4918857"/>
                </a:lnTo>
                <a:lnTo>
                  <a:pt x="2385809" y="4931557"/>
                </a:lnTo>
                <a:lnTo>
                  <a:pt x="2390672" y="4944257"/>
                </a:lnTo>
                <a:lnTo>
                  <a:pt x="2390672" y="5287157"/>
                </a:lnTo>
                <a:close/>
              </a:path>
              <a:path w="4970144" h="5821045">
                <a:moveTo>
                  <a:pt x="2577965" y="5287157"/>
                </a:moveTo>
                <a:lnTo>
                  <a:pt x="2577965" y="4944257"/>
                </a:lnTo>
                <a:lnTo>
                  <a:pt x="2582828" y="4931557"/>
                </a:lnTo>
                <a:lnTo>
                  <a:pt x="2597123" y="4918857"/>
                </a:lnTo>
                <a:lnTo>
                  <a:pt x="2620407" y="4893457"/>
                </a:lnTo>
                <a:lnTo>
                  <a:pt x="2652241" y="4868057"/>
                </a:lnTo>
                <a:lnTo>
                  <a:pt x="2692181" y="4842657"/>
                </a:lnTo>
                <a:lnTo>
                  <a:pt x="2739787" y="4817257"/>
                </a:lnTo>
                <a:lnTo>
                  <a:pt x="2794617" y="4791857"/>
                </a:lnTo>
                <a:lnTo>
                  <a:pt x="2856230" y="4753757"/>
                </a:lnTo>
                <a:lnTo>
                  <a:pt x="2924185" y="4715657"/>
                </a:lnTo>
                <a:lnTo>
                  <a:pt x="2998039" y="4677557"/>
                </a:lnTo>
                <a:lnTo>
                  <a:pt x="3040560" y="4664857"/>
                </a:lnTo>
                <a:lnTo>
                  <a:pt x="3084380" y="4639457"/>
                </a:lnTo>
                <a:lnTo>
                  <a:pt x="3129447" y="4626757"/>
                </a:lnTo>
                <a:lnTo>
                  <a:pt x="3175706" y="4601357"/>
                </a:lnTo>
                <a:lnTo>
                  <a:pt x="3223107" y="4588657"/>
                </a:lnTo>
                <a:lnTo>
                  <a:pt x="3271596" y="4563257"/>
                </a:lnTo>
                <a:lnTo>
                  <a:pt x="3423065" y="4525157"/>
                </a:lnTo>
                <a:lnTo>
                  <a:pt x="3692363" y="4461657"/>
                </a:lnTo>
                <a:lnTo>
                  <a:pt x="3767148" y="4461657"/>
                </a:lnTo>
                <a:lnTo>
                  <a:pt x="3810906" y="4448957"/>
                </a:lnTo>
                <a:lnTo>
                  <a:pt x="3858284" y="4448957"/>
                </a:lnTo>
                <a:lnTo>
                  <a:pt x="3908812" y="4436257"/>
                </a:lnTo>
                <a:lnTo>
                  <a:pt x="3962025" y="4436257"/>
                </a:lnTo>
                <a:lnTo>
                  <a:pt x="4017452" y="4423557"/>
                </a:lnTo>
                <a:lnTo>
                  <a:pt x="4074627" y="4423557"/>
                </a:lnTo>
                <a:lnTo>
                  <a:pt x="4133081" y="4410857"/>
                </a:lnTo>
                <a:lnTo>
                  <a:pt x="4763952" y="4410857"/>
                </a:lnTo>
                <a:lnTo>
                  <a:pt x="4771184" y="4398157"/>
                </a:lnTo>
                <a:lnTo>
                  <a:pt x="4774654" y="4398157"/>
                </a:lnTo>
                <a:lnTo>
                  <a:pt x="4777121" y="4385457"/>
                </a:lnTo>
                <a:lnTo>
                  <a:pt x="4781343" y="4372757"/>
                </a:lnTo>
                <a:lnTo>
                  <a:pt x="4781343" y="4956957"/>
                </a:lnTo>
                <a:lnTo>
                  <a:pt x="2577965" y="5287157"/>
                </a:lnTo>
                <a:close/>
              </a:path>
              <a:path w="4970144" h="5821045">
                <a:moveTo>
                  <a:pt x="530963" y="4398157"/>
                </a:moveTo>
                <a:lnTo>
                  <a:pt x="325755" y="4398157"/>
                </a:lnTo>
                <a:lnTo>
                  <a:pt x="373198" y="4385457"/>
                </a:lnTo>
                <a:lnTo>
                  <a:pt x="476218" y="4385457"/>
                </a:lnTo>
                <a:lnTo>
                  <a:pt x="530963" y="4398157"/>
                </a:lnTo>
                <a:close/>
              </a:path>
              <a:path w="4970144" h="5821045">
                <a:moveTo>
                  <a:pt x="4639512" y="4398157"/>
                </a:moveTo>
                <a:lnTo>
                  <a:pt x="4428161" y="4398157"/>
                </a:lnTo>
                <a:lnTo>
                  <a:pt x="4484462" y="4385457"/>
                </a:lnTo>
                <a:lnTo>
                  <a:pt x="4590606" y="4385457"/>
                </a:lnTo>
                <a:lnTo>
                  <a:pt x="4639512" y="4398157"/>
                </a:lnTo>
                <a:close/>
              </a:path>
              <a:path w="4970144" h="5821045">
                <a:moveTo>
                  <a:pt x="761798" y="4410857"/>
                </a:moveTo>
                <a:lnTo>
                  <a:pt x="204685" y="4410857"/>
                </a:lnTo>
                <a:lnTo>
                  <a:pt x="241083" y="4398157"/>
                </a:lnTo>
                <a:lnTo>
                  <a:pt x="703143" y="4398157"/>
                </a:lnTo>
                <a:lnTo>
                  <a:pt x="761798" y="4410857"/>
                </a:lnTo>
                <a:close/>
              </a:path>
              <a:path w="4970144" h="5821045">
                <a:moveTo>
                  <a:pt x="4763952" y="4410857"/>
                </a:moveTo>
                <a:lnTo>
                  <a:pt x="4192347" y="4410857"/>
                </a:lnTo>
                <a:lnTo>
                  <a:pt x="4251956" y="4398157"/>
                </a:lnTo>
                <a:lnTo>
                  <a:pt x="4726653" y="4398157"/>
                </a:lnTo>
                <a:lnTo>
                  <a:pt x="4763952" y="4410857"/>
                </a:lnTo>
                <a:close/>
              </a:path>
              <a:path w="4970144" h="5821045">
                <a:moveTo>
                  <a:pt x="4953608" y="5503057"/>
                </a:moveTo>
                <a:lnTo>
                  <a:pt x="16367" y="5503057"/>
                </a:lnTo>
                <a:lnTo>
                  <a:pt x="7859" y="5490357"/>
                </a:lnTo>
                <a:lnTo>
                  <a:pt x="2111" y="5477657"/>
                </a:lnTo>
                <a:lnTo>
                  <a:pt x="0" y="5477657"/>
                </a:lnTo>
                <a:lnTo>
                  <a:pt x="0" y="5160157"/>
                </a:lnTo>
                <a:lnTo>
                  <a:pt x="2111" y="5147457"/>
                </a:lnTo>
                <a:lnTo>
                  <a:pt x="7859" y="5147457"/>
                </a:lnTo>
                <a:lnTo>
                  <a:pt x="16367" y="5134757"/>
                </a:lnTo>
                <a:lnTo>
                  <a:pt x="88295" y="5134757"/>
                </a:lnTo>
                <a:lnTo>
                  <a:pt x="2469602" y="5490357"/>
                </a:lnTo>
                <a:lnTo>
                  <a:pt x="4962115" y="5490357"/>
                </a:lnTo>
                <a:lnTo>
                  <a:pt x="4953608" y="5503057"/>
                </a:lnTo>
                <a:close/>
              </a:path>
              <a:path w="4970144" h="5821045">
                <a:moveTo>
                  <a:pt x="4969975" y="5477657"/>
                </a:moveTo>
                <a:lnTo>
                  <a:pt x="2583526" y="5477657"/>
                </a:lnTo>
                <a:lnTo>
                  <a:pt x="2653230" y="5464957"/>
                </a:lnTo>
                <a:lnTo>
                  <a:pt x="2738086" y="5452257"/>
                </a:lnTo>
                <a:lnTo>
                  <a:pt x="2836330" y="5439557"/>
                </a:lnTo>
                <a:lnTo>
                  <a:pt x="3004937" y="5414157"/>
                </a:lnTo>
                <a:lnTo>
                  <a:pt x="3193735" y="5388757"/>
                </a:lnTo>
                <a:lnTo>
                  <a:pt x="4716167" y="5160157"/>
                </a:lnTo>
                <a:lnTo>
                  <a:pt x="4844306" y="5134757"/>
                </a:lnTo>
                <a:lnTo>
                  <a:pt x="4953608" y="5134757"/>
                </a:lnTo>
                <a:lnTo>
                  <a:pt x="4962115" y="5147457"/>
                </a:lnTo>
                <a:lnTo>
                  <a:pt x="4967864" y="5147457"/>
                </a:lnTo>
                <a:lnTo>
                  <a:pt x="4969975" y="5160157"/>
                </a:lnTo>
                <a:lnTo>
                  <a:pt x="4969975" y="5477657"/>
                </a:lnTo>
                <a:close/>
              </a:path>
              <a:path w="4970144" h="5821045">
                <a:moveTo>
                  <a:pt x="4962115" y="5490357"/>
                </a:moveTo>
                <a:lnTo>
                  <a:pt x="2511242" y="5490357"/>
                </a:lnTo>
                <a:lnTo>
                  <a:pt x="2530739" y="5477657"/>
                </a:lnTo>
                <a:lnTo>
                  <a:pt x="4967864" y="5477657"/>
                </a:lnTo>
                <a:lnTo>
                  <a:pt x="4962115" y="5490357"/>
                </a:lnTo>
                <a:close/>
              </a:path>
              <a:path w="4970144" h="5821045">
                <a:moveTo>
                  <a:pt x="2864257" y="5820557"/>
                </a:moveTo>
                <a:lnTo>
                  <a:pt x="2107055" y="5820557"/>
                </a:lnTo>
                <a:lnTo>
                  <a:pt x="2063534" y="5807857"/>
                </a:lnTo>
                <a:lnTo>
                  <a:pt x="2027790" y="5782457"/>
                </a:lnTo>
                <a:lnTo>
                  <a:pt x="2003584" y="5757057"/>
                </a:lnTo>
                <a:lnTo>
                  <a:pt x="1994679" y="5706257"/>
                </a:lnTo>
                <a:lnTo>
                  <a:pt x="1994679" y="5591957"/>
                </a:lnTo>
                <a:lnTo>
                  <a:pt x="1987384" y="5553857"/>
                </a:lnTo>
                <a:lnTo>
                  <a:pt x="1967421" y="5528457"/>
                </a:lnTo>
                <a:lnTo>
                  <a:pt x="1937675" y="5503057"/>
                </a:lnTo>
                <a:lnTo>
                  <a:pt x="3032299" y="5503057"/>
                </a:lnTo>
                <a:lnTo>
                  <a:pt x="3002554" y="5528457"/>
                </a:lnTo>
                <a:lnTo>
                  <a:pt x="2982591" y="5553857"/>
                </a:lnTo>
                <a:lnTo>
                  <a:pt x="2975296" y="5591957"/>
                </a:lnTo>
                <a:lnTo>
                  <a:pt x="2975296" y="5706257"/>
                </a:lnTo>
                <a:lnTo>
                  <a:pt x="2966600" y="5757057"/>
                </a:lnTo>
                <a:lnTo>
                  <a:pt x="2942854" y="5782457"/>
                </a:lnTo>
                <a:lnTo>
                  <a:pt x="2907569" y="5807857"/>
                </a:lnTo>
                <a:lnTo>
                  <a:pt x="2864257" y="5820557"/>
                </a:lnTo>
                <a:close/>
              </a:path>
              <a:path w="4970144" h="5821045">
                <a:moveTo>
                  <a:pt x="1499688" y="945833"/>
                </a:moveTo>
                <a:lnTo>
                  <a:pt x="663555" y="636799"/>
                </a:lnTo>
                <a:lnTo>
                  <a:pt x="2389334" y="0"/>
                </a:lnTo>
                <a:lnTo>
                  <a:pt x="3558323" y="430775"/>
                </a:lnTo>
                <a:lnTo>
                  <a:pt x="2387996" y="430775"/>
                </a:lnTo>
                <a:lnTo>
                  <a:pt x="2332859" y="431464"/>
                </a:lnTo>
                <a:lnTo>
                  <a:pt x="2278568" y="433500"/>
                </a:lnTo>
                <a:lnTo>
                  <a:pt x="2225243" y="436837"/>
                </a:lnTo>
                <a:lnTo>
                  <a:pt x="2173004" y="441428"/>
                </a:lnTo>
                <a:lnTo>
                  <a:pt x="2121974" y="447227"/>
                </a:lnTo>
                <a:lnTo>
                  <a:pt x="2072272" y="454187"/>
                </a:lnTo>
                <a:lnTo>
                  <a:pt x="2024019" y="462262"/>
                </a:lnTo>
                <a:lnTo>
                  <a:pt x="1977337" y="471405"/>
                </a:lnTo>
                <a:lnTo>
                  <a:pt x="1932345" y="481570"/>
                </a:lnTo>
                <a:lnTo>
                  <a:pt x="1889165" y="492711"/>
                </a:lnTo>
                <a:lnTo>
                  <a:pt x="1847917" y="504781"/>
                </a:lnTo>
                <a:lnTo>
                  <a:pt x="1808723" y="517733"/>
                </a:lnTo>
                <a:lnTo>
                  <a:pt x="1752146" y="539913"/>
                </a:lnTo>
                <a:lnTo>
                  <a:pt x="1700369" y="564459"/>
                </a:lnTo>
                <a:lnTo>
                  <a:pt x="1653735" y="591263"/>
                </a:lnTo>
                <a:lnTo>
                  <a:pt x="1612511" y="620278"/>
                </a:lnTo>
                <a:lnTo>
                  <a:pt x="1577257" y="651202"/>
                </a:lnTo>
                <a:lnTo>
                  <a:pt x="1548097" y="684117"/>
                </a:lnTo>
                <a:lnTo>
                  <a:pt x="1525444" y="718849"/>
                </a:lnTo>
                <a:lnTo>
                  <a:pt x="1509640" y="755288"/>
                </a:lnTo>
                <a:lnTo>
                  <a:pt x="1501026" y="793323"/>
                </a:lnTo>
                <a:lnTo>
                  <a:pt x="1499688" y="945833"/>
                </a:lnTo>
                <a:close/>
              </a:path>
              <a:path w="4970144" h="5821045">
                <a:moveTo>
                  <a:pt x="3278979" y="944496"/>
                </a:moveTo>
                <a:lnTo>
                  <a:pt x="3278979" y="818741"/>
                </a:lnTo>
                <a:lnTo>
                  <a:pt x="3274771" y="774125"/>
                </a:lnTo>
                <a:lnTo>
                  <a:pt x="3262559" y="732945"/>
                </a:lnTo>
                <a:lnTo>
                  <a:pt x="3242957" y="695068"/>
                </a:lnTo>
                <a:lnTo>
                  <a:pt x="3216585" y="660362"/>
                </a:lnTo>
                <a:lnTo>
                  <a:pt x="3184057" y="628695"/>
                </a:lnTo>
                <a:lnTo>
                  <a:pt x="3145991" y="599934"/>
                </a:lnTo>
                <a:lnTo>
                  <a:pt x="3103003" y="573949"/>
                </a:lnTo>
                <a:lnTo>
                  <a:pt x="3055710" y="550606"/>
                </a:lnTo>
                <a:lnTo>
                  <a:pt x="3004728" y="529773"/>
                </a:lnTo>
                <a:lnTo>
                  <a:pt x="2950566" y="511526"/>
                </a:lnTo>
                <a:lnTo>
                  <a:pt x="2893733" y="495498"/>
                </a:lnTo>
                <a:lnTo>
                  <a:pt x="2835181" y="481570"/>
                </a:lnTo>
                <a:lnTo>
                  <a:pt x="2775863" y="469621"/>
                </a:lnTo>
                <a:lnTo>
                  <a:pt x="2716730" y="459531"/>
                </a:lnTo>
                <a:lnTo>
                  <a:pt x="2658736" y="451177"/>
                </a:lnTo>
                <a:lnTo>
                  <a:pt x="2602832" y="444440"/>
                </a:lnTo>
                <a:lnTo>
                  <a:pt x="2549970" y="439199"/>
                </a:lnTo>
                <a:lnTo>
                  <a:pt x="2501104" y="435332"/>
                </a:lnTo>
                <a:lnTo>
                  <a:pt x="2457184" y="432720"/>
                </a:lnTo>
                <a:lnTo>
                  <a:pt x="2387996" y="430775"/>
                </a:lnTo>
                <a:lnTo>
                  <a:pt x="3558323" y="430775"/>
                </a:lnTo>
                <a:lnTo>
                  <a:pt x="4113775" y="635461"/>
                </a:lnTo>
                <a:lnTo>
                  <a:pt x="3278979" y="944496"/>
                </a:lnTo>
                <a:close/>
              </a:path>
              <a:path w="4970144" h="5821045">
                <a:moveTo>
                  <a:pt x="1686982" y="1357880"/>
                </a:moveTo>
                <a:lnTo>
                  <a:pt x="1688320" y="813390"/>
                </a:lnTo>
                <a:lnTo>
                  <a:pt x="1725864" y="765978"/>
                </a:lnTo>
                <a:lnTo>
                  <a:pt x="1763740" y="742111"/>
                </a:lnTo>
                <a:lnTo>
                  <a:pt x="1812726" y="718566"/>
                </a:lnTo>
                <a:lnTo>
                  <a:pt x="1871600" y="695662"/>
                </a:lnTo>
                <a:lnTo>
                  <a:pt x="1912790" y="682149"/>
                </a:lnTo>
                <a:lnTo>
                  <a:pt x="1956781" y="669752"/>
                </a:lnTo>
                <a:lnTo>
                  <a:pt x="2003405" y="658542"/>
                </a:lnTo>
                <a:lnTo>
                  <a:pt x="2052494" y="648593"/>
                </a:lnTo>
                <a:lnTo>
                  <a:pt x="2103878" y="639976"/>
                </a:lnTo>
                <a:lnTo>
                  <a:pt x="2157389" y="632764"/>
                </a:lnTo>
                <a:lnTo>
                  <a:pt x="2212859" y="627029"/>
                </a:lnTo>
                <a:lnTo>
                  <a:pt x="2270118" y="622843"/>
                </a:lnTo>
                <a:lnTo>
                  <a:pt x="2329000" y="620278"/>
                </a:lnTo>
                <a:lnTo>
                  <a:pt x="2389334" y="619407"/>
                </a:lnTo>
                <a:lnTo>
                  <a:pt x="2420657" y="619926"/>
                </a:lnTo>
                <a:lnTo>
                  <a:pt x="2459151" y="621566"/>
                </a:lnTo>
                <a:lnTo>
                  <a:pt x="2503694" y="624455"/>
                </a:lnTo>
                <a:lnTo>
                  <a:pt x="2553164" y="628718"/>
                </a:lnTo>
                <a:lnTo>
                  <a:pt x="2606439" y="634484"/>
                </a:lnTo>
                <a:lnTo>
                  <a:pt x="2662398" y="641877"/>
                </a:lnTo>
                <a:lnTo>
                  <a:pt x="2719919" y="651026"/>
                </a:lnTo>
                <a:lnTo>
                  <a:pt x="2777880" y="662056"/>
                </a:lnTo>
                <a:lnTo>
                  <a:pt x="2835160" y="675095"/>
                </a:lnTo>
                <a:lnTo>
                  <a:pt x="2890637" y="690268"/>
                </a:lnTo>
                <a:lnTo>
                  <a:pt x="2943188" y="707703"/>
                </a:lnTo>
                <a:lnTo>
                  <a:pt x="3002721" y="732787"/>
                </a:lnTo>
                <a:lnTo>
                  <a:pt x="3050213" y="759877"/>
                </a:lnTo>
                <a:lnTo>
                  <a:pt x="3081652" y="788975"/>
                </a:lnTo>
                <a:lnTo>
                  <a:pt x="3093023" y="820079"/>
                </a:lnTo>
                <a:lnTo>
                  <a:pt x="3093023" y="1248644"/>
                </a:lnTo>
                <a:lnTo>
                  <a:pt x="2362189" y="1248644"/>
                </a:lnTo>
                <a:lnTo>
                  <a:pt x="2306665" y="1249684"/>
                </a:lnTo>
                <a:lnTo>
                  <a:pt x="2251447" y="1251765"/>
                </a:lnTo>
                <a:lnTo>
                  <a:pt x="2196740" y="1254886"/>
                </a:lnTo>
                <a:lnTo>
                  <a:pt x="2142746" y="1259047"/>
                </a:lnTo>
                <a:lnTo>
                  <a:pt x="2089671" y="1264249"/>
                </a:lnTo>
                <a:lnTo>
                  <a:pt x="2037718" y="1270491"/>
                </a:lnTo>
                <a:lnTo>
                  <a:pt x="1987091" y="1277773"/>
                </a:lnTo>
                <a:lnTo>
                  <a:pt x="1937994" y="1286096"/>
                </a:lnTo>
                <a:lnTo>
                  <a:pt x="1890633" y="1295459"/>
                </a:lnTo>
                <a:lnTo>
                  <a:pt x="1845209" y="1305863"/>
                </a:lnTo>
                <a:lnTo>
                  <a:pt x="1801928" y="1317306"/>
                </a:lnTo>
                <a:lnTo>
                  <a:pt x="1760994" y="1329790"/>
                </a:lnTo>
                <a:lnTo>
                  <a:pt x="1722611" y="1343315"/>
                </a:lnTo>
                <a:lnTo>
                  <a:pt x="1686982" y="1357880"/>
                </a:lnTo>
                <a:close/>
              </a:path>
              <a:path w="4970144" h="5821045">
                <a:moveTo>
                  <a:pt x="3093023" y="1357880"/>
                </a:moveTo>
                <a:lnTo>
                  <a:pt x="3057395" y="1343315"/>
                </a:lnTo>
                <a:lnTo>
                  <a:pt x="3019011" y="1329790"/>
                </a:lnTo>
                <a:lnTo>
                  <a:pt x="2978077" y="1317306"/>
                </a:lnTo>
                <a:lnTo>
                  <a:pt x="2934796" y="1305863"/>
                </a:lnTo>
                <a:lnTo>
                  <a:pt x="2889373" y="1295459"/>
                </a:lnTo>
                <a:lnTo>
                  <a:pt x="2842011" y="1286096"/>
                </a:lnTo>
                <a:lnTo>
                  <a:pt x="2792914" y="1277773"/>
                </a:lnTo>
                <a:lnTo>
                  <a:pt x="2742288" y="1270491"/>
                </a:lnTo>
                <a:lnTo>
                  <a:pt x="2690334" y="1264249"/>
                </a:lnTo>
                <a:lnTo>
                  <a:pt x="2637259" y="1259047"/>
                </a:lnTo>
                <a:lnTo>
                  <a:pt x="2583265" y="1254886"/>
                </a:lnTo>
                <a:lnTo>
                  <a:pt x="2528558" y="1251765"/>
                </a:lnTo>
                <a:lnTo>
                  <a:pt x="2473340" y="1249684"/>
                </a:lnTo>
                <a:lnTo>
                  <a:pt x="2417816" y="1248644"/>
                </a:lnTo>
                <a:lnTo>
                  <a:pt x="3093023" y="1248644"/>
                </a:lnTo>
                <a:lnTo>
                  <a:pt x="3093023" y="1357880"/>
                </a:lnTo>
                <a:close/>
              </a:path>
              <a:path w="4970144" h="5821045">
                <a:moveTo>
                  <a:pt x="2389334" y="1691999"/>
                </a:moveTo>
                <a:lnTo>
                  <a:pt x="2336010" y="1691493"/>
                </a:lnTo>
                <a:lnTo>
                  <a:pt x="2282908" y="1689975"/>
                </a:lnTo>
                <a:lnTo>
                  <a:pt x="2230249" y="1687446"/>
                </a:lnTo>
                <a:lnTo>
                  <a:pt x="2178256" y="1683905"/>
                </a:lnTo>
                <a:lnTo>
                  <a:pt x="2127148" y="1679353"/>
                </a:lnTo>
                <a:lnTo>
                  <a:pt x="2077149" y="1673789"/>
                </a:lnTo>
                <a:lnTo>
                  <a:pt x="2028480" y="1667213"/>
                </a:lnTo>
                <a:lnTo>
                  <a:pt x="1981362" y="1659626"/>
                </a:lnTo>
                <a:lnTo>
                  <a:pt x="1936017" y="1651027"/>
                </a:lnTo>
                <a:lnTo>
                  <a:pt x="1892667" y="1641416"/>
                </a:lnTo>
                <a:lnTo>
                  <a:pt x="1851533" y="1630794"/>
                </a:lnTo>
                <a:lnTo>
                  <a:pt x="1782928" y="1610559"/>
                </a:lnTo>
                <a:lnTo>
                  <a:pt x="1731130" y="1592332"/>
                </a:lnTo>
                <a:lnTo>
                  <a:pt x="1686982" y="1563903"/>
                </a:lnTo>
                <a:lnTo>
                  <a:pt x="1698395" y="1551194"/>
                </a:lnTo>
                <a:lnTo>
                  <a:pt x="1782928" y="1517247"/>
                </a:lnTo>
                <a:lnTo>
                  <a:pt x="1851533" y="1497012"/>
                </a:lnTo>
                <a:lnTo>
                  <a:pt x="1892667" y="1486390"/>
                </a:lnTo>
                <a:lnTo>
                  <a:pt x="1936017" y="1476779"/>
                </a:lnTo>
                <a:lnTo>
                  <a:pt x="1981362" y="1468180"/>
                </a:lnTo>
                <a:lnTo>
                  <a:pt x="2028480" y="1460593"/>
                </a:lnTo>
                <a:lnTo>
                  <a:pt x="2077150" y="1454017"/>
                </a:lnTo>
                <a:lnTo>
                  <a:pt x="2127149" y="1448453"/>
                </a:lnTo>
                <a:lnTo>
                  <a:pt x="2178256" y="1443900"/>
                </a:lnTo>
                <a:lnTo>
                  <a:pt x="2230250" y="1440360"/>
                </a:lnTo>
                <a:lnTo>
                  <a:pt x="2282908" y="1437831"/>
                </a:lnTo>
                <a:lnTo>
                  <a:pt x="2336010" y="1436313"/>
                </a:lnTo>
                <a:lnTo>
                  <a:pt x="2389334" y="1435807"/>
                </a:lnTo>
                <a:lnTo>
                  <a:pt x="2442657" y="1436313"/>
                </a:lnTo>
                <a:lnTo>
                  <a:pt x="2495759" y="1437831"/>
                </a:lnTo>
                <a:lnTo>
                  <a:pt x="2548418" y="1440360"/>
                </a:lnTo>
                <a:lnTo>
                  <a:pt x="2600412" y="1443900"/>
                </a:lnTo>
                <a:lnTo>
                  <a:pt x="2651519" y="1448453"/>
                </a:lnTo>
                <a:lnTo>
                  <a:pt x="2701518" y="1454017"/>
                </a:lnTo>
                <a:lnTo>
                  <a:pt x="2750188" y="1460593"/>
                </a:lnTo>
                <a:lnTo>
                  <a:pt x="2797306" y="1468180"/>
                </a:lnTo>
                <a:lnTo>
                  <a:pt x="2842650" y="1476779"/>
                </a:lnTo>
                <a:lnTo>
                  <a:pt x="2886001" y="1486390"/>
                </a:lnTo>
                <a:lnTo>
                  <a:pt x="2927135" y="1497012"/>
                </a:lnTo>
                <a:lnTo>
                  <a:pt x="2995739" y="1517247"/>
                </a:lnTo>
                <a:lnTo>
                  <a:pt x="3047538" y="1535474"/>
                </a:lnTo>
                <a:lnTo>
                  <a:pt x="3091686" y="1563903"/>
                </a:lnTo>
                <a:lnTo>
                  <a:pt x="3080272" y="1576048"/>
                </a:lnTo>
                <a:lnTo>
                  <a:pt x="2995739" y="1610371"/>
                </a:lnTo>
                <a:lnTo>
                  <a:pt x="2927135" y="1630794"/>
                </a:lnTo>
                <a:lnTo>
                  <a:pt x="2886001" y="1641416"/>
                </a:lnTo>
                <a:lnTo>
                  <a:pt x="2842650" y="1651027"/>
                </a:lnTo>
                <a:lnTo>
                  <a:pt x="2797305" y="1659626"/>
                </a:lnTo>
                <a:lnTo>
                  <a:pt x="2750187" y="1667213"/>
                </a:lnTo>
                <a:lnTo>
                  <a:pt x="2701518" y="1673789"/>
                </a:lnTo>
                <a:lnTo>
                  <a:pt x="2651519" y="1679353"/>
                </a:lnTo>
                <a:lnTo>
                  <a:pt x="2600412" y="1683905"/>
                </a:lnTo>
                <a:lnTo>
                  <a:pt x="2548418" y="1687446"/>
                </a:lnTo>
                <a:lnTo>
                  <a:pt x="2495759" y="1689975"/>
                </a:lnTo>
                <a:lnTo>
                  <a:pt x="2442657" y="1691493"/>
                </a:lnTo>
                <a:lnTo>
                  <a:pt x="2389334" y="1691999"/>
                </a:lnTo>
                <a:close/>
              </a:path>
              <a:path w="4970144" h="5821045">
                <a:moveTo>
                  <a:pt x="4386144" y="1422689"/>
                </a:moveTo>
                <a:lnTo>
                  <a:pt x="4349440" y="1416260"/>
                </a:lnTo>
                <a:lnTo>
                  <a:pt x="4315785" y="1394001"/>
                </a:lnTo>
                <a:lnTo>
                  <a:pt x="4293432" y="1360809"/>
                </a:lnTo>
                <a:lnTo>
                  <a:pt x="4286799" y="1324236"/>
                </a:lnTo>
                <a:lnTo>
                  <a:pt x="4294212" y="1288481"/>
                </a:lnTo>
                <a:lnTo>
                  <a:pt x="4314001" y="1257742"/>
                </a:lnTo>
                <a:lnTo>
                  <a:pt x="4344492" y="1236219"/>
                </a:lnTo>
                <a:lnTo>
                  <a:pt x="4384013" y="1228112"/>
                </a:lnTo>
                <a:lnTo>
                  <a:pt x="4421848" y="1235846"/>
                </a:lnTo>
                <a:lnTo>
                  <a:pt x="4452910" y="1256875"/>
                </a:lnTo>
                <a:lnTo>
                  <a:pt x="4473939" y="1287937"/>
                </a:lnTo>
                <a:lnTo>
                  <a:pt x="4481673" y="1325772"/>
                </a:lnTo>
                <a:lnTo>
                  <a:pt x="4473659" y="1364829"/>
                </a:lnTo>
                <a:lnTo>
                  <a:pt x="4452340" y="1395190"/>
                </a:lnTo>
                <a:lnTo>
                  <a:pt x="4421806" y="1415071"/>
                </a:lnTo>
                <a:lnTo>
                  <a:pt x="4386144" y="1422689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40022"/>
            <a:ext cx="18288000" cy="1204595"/>
          </a:xfrm>
          <a:custGeom>
            <a:avLst/>
            <a:gdLst/>
            <a:ahLst/>
            <a:cxnLst/>
            <a:rect l="l" t="t" r="r" b="b"/>
            <a:pathLst>
              <a:path w="18288000" h="1204595">
                <a:moveTo>
                  <a:pt x="18287998" y="1204116"/>
                </a:moveTo>
                <a:lnTo>
                  <a:pt x="0" y="1204116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204116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46516" y="8904147"/>
            <a:ext cx="3356610" cy="1383030"/>
          </a:xfrm>
          <a:custGeom>
            <a:avLst/>
            <a:gdLst/>
            <a:ahLst/>
            <a:cxnLst/>
            <a:rect l="l" t="t" r="r" b="b"/>
            <a:pathLst>
              <a:path w="3356609" h="1383029">
                <a:moveTo>
                  <a:pt x="0" y="1382851"/>
                </a:moveTo>
                <a:lnTo>
                  <a:pt x="3356333" y="1382851"/>
                </a:lnTo>
                <a:lnTo>
                  <a:pt x="3356333" y="0"/>
                </a:lnTo>
                <a:lnTo>
                  <a:pt x="0" y="0"/>
                </a:lnTo>
                <a:lnTo>
                  <a:pt x="0" y="1382851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16757" y="0"/>
            <a:ext cx="16063594" cy="8961755"/>
            <a:chOff x="416757" y="0"/>
            <a:chExt cx="16063594" cy="8961755"/>
          </a:xfrm>
        </p:grpSpPr>
        <p:sp>
          <p:nvSpPr>
            <p:cNvPr id="5" name="object 5"/>
            <p:cNvSpPr/>
            <p:nvPr/>
          </p:nvSpPr>
          <p:spPr>
            <a:xfrm>
              <a:off x="3546517" y="0"/>
              <a:ext cx="3356610" cy="2820670"/>
            </a:xfrm>
            <a:custGeom>
              <a:avLst/>
              <a:gdLst/>
              <a:ahLst/>
              <a:cxnLst/>
              <a:rect l="l" t="t" r="r" b="b"/>
              <a:pathLst>
                <a:path w="3356609" h="2820670">
                  <a:moveTo>
                    <a:pt x="0" y="2820438"/>
                  </a:moveTo>
                  <a:lnTo>
                    <a:pt x="3356333" y="2820438"/>
                  </a:lnTo>
                  <a:lnTo>
                    <a:pt x="3356333" y="0"/>
                  </a:lnTo>
                  <a:lnTo>
                    <a:pt x="0" y="0"/>
                  </a:lnTo>
                  <a:lnTo>
                    <a:pt x="0" y="2820438"/>
                  </a:lnTo>
                  <a:close/>
                </a:path>
              </a:pathLst>
            </a:custGeom>
            <a:solidFill>
              <a:srgbClr val="3F3C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3907" y="2820438"/>
              <a:ext cx="9182100" cy="6083935"/>
            </a:xfrm>
            <a:custGeom>
              <a:avLst/>
              <a:gdLst/>
              <a:ahLst/>
              <a:cxnLst/>
              <a:rect l="l" t="t" r="r" b="b"/>
              <a:pathLst>
                <a:path w="9182100" h="6083934">
                  <a:moveTo>
                    <a:pt x="9182086" y="6083646"/>
                  </a:moveTo>
                  <a:lnTo>
                    <a:pt x="0" y="6083646"/>
                  </a:lnTo>
                  <a:lnTo>
                    <a:pt x="0" y="0"/>
                  </a:lnTo>
                </a:path>
              </a:pathLst>
            </a:custGeom>
            <a:ln w="114299">
              <a:solidFill>
                <a:srgbClr val="3F3C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71565" y="113747"/>
              <a:ext cx="1904999" cy="245744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698713" y="3216921"/>
              <a:ext cx="3921760" cy="153670"/>
            </a:xfrm>
            <a:custGeom>
              <a:avLst/>
              <a:gdLst/>
              <a:ahLst/>
              <a:cxnLst/>
              <a:rect l="l" t="t" r="r" b="b"/>
              <a:pathLst>
                <a:path w="3921759" h="153670">
                  <a:moveTo>
                    <a:pt x="3921346" y="153355"/>
                  </a:moveTo>
                  <a:lnTo>
                    <a:pt x="0" y="153355"/>
                  </a:lnTo>
                  <a:lnTo>
                    <a:pt x="0" y="0"/>
                  </a:lnTo>
                  <a:lnTo>
                    <a:pt x="3921346" y="0"/>
                  </a:lnTo>
                  <a:lnTo>
                    <a:pt x="3921346" y="1533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469240" y="3463882"/>
              <a:ext cx="4910455" cy="4792345"/>
            </a:xfrm>
            <a:custGeom>
              <a:avLst/>
              <a:gdLst/>
              <a:ahLst/>
              <a:cxnLst/>
              <a:rect l="l" t="t" r="r" b="b"/>
              <a:pathLst>
                <a:path w="4910455" h="4792345">
                  <a:moveTo>
                    <a:pt x="430820" y="0"/>
                  </a:moveTo>
                  <a:lnTo>
                    <a:pt x="4479387" y="0"/>
                  </a:lnTo>
                  <a:lnTo>
                    <a:pt x="4526458" y="2458"/>
                  </a:lnTo>
                  <a:lnTo>
                    <a:pt x="4572030" y="9664"/>
                  </a:lnTo>
                  <a:lnTo>
                    <a:pt x="4615843" y="21365"/>
                  </a:lnTo>
                  <a:lnTo>
                    <a:pt x="4657639" y="37309"/>
                  </a:lnTo>
                  <a:lnTo>
                    <a:pt x="4697159" y="57244"/>
                  </a:lnTo>
                  <a:lnTo>
                    <a:pt x="4734143" y="80915"/>
                  </a:lnTo>
                  <a:lnTo>
                    <a:pt x="4768333" y="108071"/>
                  </a:lnTo>
                  <a:lnTo>
                    <a:pt x="4799471" y="138459"/>
                  </a:lnTo>
                  <a:lnTo>
                    <a:pt x="4827296" y="171827"/>
                  </a:lnTo>
                  <a:lnTo>
                    <a:pt x="4851552" y="207921"/>
                  </a:lnTo>
                  <a:lnTo>
                    <a:pt x="4871977" y="246490"/>
                  </a:lnTo>
                  <a:lnTo>
                    <a:pt x="4888314" y="287279"/>
                  </a:lnTo>
                  <a:lnTo>
                    <a:pt x="4900304" y="330038"/>
                  </a:lnTo>
                  <a:lnTo>
                    <a:pt x="4907688" y="374512"/>
                  </a:lnTo>
                  <a:lnTo>
                    <a:pt x="4910207" y="420450"/>
                  </a:lnTo>
                  <a:lnTo>
                    <a:pt x="4910207" y="4371578"/>
                  </a:lnTo>
                  <a:lnTo>
                    <a:pt x="4907688" y="4417517"/>
                  </a:lnTo>
                  <a:lnTo>
                    <a:pt x="4900304" y="4461992"/>
                  </a:lnTo>
                  <a:lnTo>
                    <a:pt x="4888314" y="4504751"/>
                  </a:lnTo>
                  <a:lnTo>
                    <a:pt x="4871977" y="4545541"/>
                  </a:lnTo>
                  <a:lnTo>
                    <a:pt x="4851551" y="4584110"/>
                  </a:lnTo>
                  <a:lnTo>
                    <a:pt x="4827296" y="4620204"/>
                  </a:lnTo>
                  <a:lnTo>
                    <a:pt x="4799470" y="4653571"/>
                  </a:lnTo>
                  <a:lnTo>
                    <a:pt x="4768333" y="4683959"/>
                  </a:lnTo>
                  <a:lnTo>
                    <a:pt x="4734143" y="4711115"/>
                  </a:lnTo>
                  <a:lnTo>
                    <a:pt x="4697158" y="4734786"/>
                  </a:lnTo>
                  <a:lnTo>
                    <a:pt x="4657639" y="4754720"/>
                  </a:lnTo>
                  <a:lnTo>
                    <a:pt x="4615843" y="4770664"/>
                  </a:lnTo>
                  <a:lnTo>
                    <a:pt x="4572030" y="4782365"/>
                  </a:lnTo>
                  <a:lnTo>
                    <a:pt x="4526458" y="4789571"/>
                  </a:lnTo>
                  <a:lnTo>
                    <a:pt x="4479387" y="4792030"/>
                  </a:lnTo>
                  <a:lnTo>
                    <a:pt x="430820" y="4792030"/>
                  </a:lnTo>
                  <a:lnTo>
                    <a:pt x="383748" y="4789571"/>
                  </a:lnTo>
                  <a:lnTo>
                    <a:pt x="338177" y="4782365"/>
                  </a:lnTo>
                  <a:lnTo>
                    <a:pt x="294364" y="4770664"/>
                  </a:lnTo>
                  <a:lnTo>
                    <a:pt x="252568" y="4754720"/>
                  </a:lnTo>
                  <a:lnTo>
                    <a:pt x="213048" y="4734785"/>
                  </a:lnTo>
                  <a:lnTo>
                    <a:pt x="176064" y="4711114"/>
                  </a:lnTo>
                  <a:lnTo>
                    <a:pt x="141873" y="4683958"/>
                  </a:lnTo>
                  <a:lnTo>
                    <a:pt x="110736" y="4653570"/>
                  </a:lnTo>
                  <a:lnTo>
                    <a:pt x="82910" y="4620202"/>
                  </a:lnTo>
                  <a:lnTo>
                    <a:pt x="58655" y="4584108"/>
                  </a:lnTo>
                  <a:lnTo>
                    <a:pt x="38229" y="4545539"/>
                  </a:lnTo>
                  <a:lnTo>
                    <a:pt x="21892" y="4504750"/>
                  </a:lnTo>
                  <a:lnTo>
                    <a:pt x="9902" y="4461991"/>
                  </a:lnTo>
                  <a:lnTo>
                    <a:pt x="2518" y="4417516"/>
                  </a:lnTo>
                  <a:lnTo>
                    <a:pt x="0" y="4371578"/>
                  </a:lnTo>
                  <a:lnTo>
                    <a:pt x="0" y="420450"/>
                  </a:lnTo>
                  <a:lnTo>
                    <a:pt x="2518" y="374512"/>
                  </a:lnTo>
                  <a:lnTo>
                    <a:pt x="9902" y="330038"/>
                  </a:lnTo>
                  <a:lnTo>
                    <a:pt x="21892" y="287279"/>
                  </a:lnTo>
                  <a:lnTo>
                    <a:pt x="38229" y="246490"/>
                  </a:lnTo>
                  <a:lnTo>
                    <a:pt x="58655" y="207921"/>
                  </a:lnTo>
                  <a:lnTo>
                    <a:pt x="82910" y="171827"/>
                  </a:lnTo>
                  <a:lnTo>
                    <a:pt x="110736" y="138459"/>
                  </a:lnTo>
                  <a:lnTo>
                    <a:pt x="141873" y="108071"/>
                  </a:lnTo>
                  <a:lnTo>
                    <a:pt x="176064" y="80915"/>
                  </a:lnTo>
                  <a:lnTo>
                    <a:pt x="213048" y="57244"/>
                  </a:lnTo>
                  <a:lnTo>
                    <a:pt x="252568" y="37309"/>
                  </a:lnTo>
                  <a:lnTo>
                    <a:pt x="294364" y="21365"/>
                  </a:lnTo>
                  <a:lnTo>
                    <a:pt x="338177" y="9664"/>
                  </a:lnTo>
                  <a:lnTo>
                    <a:pt x="383748" y="2458"/>
                  </a:lnTo>
                  <a:lnTo>
                    <a:pt x="430820" y="0"/>
                  </a:lnTo>
                  <a:close/>
                </a:path>
              </a:pathLst>
            </a:custGeom>
            <a:ln w="2010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755643" y="4054155"/>
              <a:ext cx="829944" cy="1616710"/>
            </a:xfrm>
            <a:custGeom>
              <a:avLst/>
              <a:gdLst/>
              <a:ahLst/>
              <a:cxnLst/>
              <a:rect l="l" t="t" r="r" b="b"/>
              <a:pathLst>
                <a:path w="829945" h="1616710">
                  <a:moveTo>
                    <a:pt x="435425" y="1616264"/>
                  </a:moveTo>
                  <a:lnTo>
                    <a:pt x="384630" y="1614506"/>
                  </a:lnTo>
                  <a:lnTo>
                    <a:pt x="334767" y="1610221"/>
                  </a:lnTo>
                  <a:lnTo>
                    <a:pt x="286819" y="1603440"/>
                  </a:lnTo>
                  <a:lnTo>
                    <a:pt x="241767" y="1594192"/>
                  </a:lnTo>
                  <a:lnTo>
                    <a:pt x="200593" y="1582504"/>
                  </a:lnTo>
                  <a:lnTo>
                    <a:pt x="164278" y="1568407"/>
                  </a:lnTo>
                  <a:lnTo>
                    <a:pt x="110152" y="1533102"/>
                  </a:lnTo>
                  <a:lnTo>
                    <a:pt x="87242" y="1488509"/>
                  </a:lnTo>
                  <a:lnTo>
                    <a:pt x="64704" y="1311020"/>
                  </a:lnTo>
                  <a:lnTo>
                    <a:pt x="41658" y="1096628"/>
                  </a:lnTo>
                  <a:lnTo>
                    <a:pt x="24367" y="905813"/>
                  </a:lnTo>
                  <a:lnTo>
                    <a:pt x="14322" y="771622"/>
                  </a:lnTo>
                  <a:lnTo>
                    <a:pt x="6384" y="636399"/>
                  </a:lnTo>
                  <a:lnTo>
                    <a:pt x="1346" y="504044"/>
                  </a:lnTo>
                  <a:lnTo>
                    <a:pt x="162" y="440162"/>
                  </a:lnTo>
                  <a:lnTo>
                    <a:pt x="0" y="378459"/>
                  </a:lnTo>
                  <a:lnTo>
                    <a:pt x="957" y="319425"/>
                  </a:lnTo>
                  <a:lnTo>
                    <a:pt x="3135" y="263546"/>
                  </a:lnTo>
                  <a:lnTo>
                    <a:pt x="6631" y="211311"/>
                  </a:lnTo>
                  <a:lnTo>
                    <a:pt x="11544" y="163206"/>
                  </a:lnTo>
                  <a:lnTo>
                    <a:pt x="17973" y="119720"/>
                  </a:lnTo>
                  <a:lnTo>
                    <a:pt x="26018" y="81340"/>
                  </a:lnTo>
                  <a:lnTo>
                    <a:pt x="57818" y="14481"/>
                  </a:lnTo>
                  <a:lnTo>
                    <a:pt x="90365" y="0"/>
                  </a:lnTo>
                  <a:lnTo>
                    <a:pt x="119294" y="8450"/>
                  </a:lnTo>
                  <a:lnTo>
                    <a:pt x="130469" y="43147"/>
                  </a:lnTo>
                  <a:lnTo>
                    <a:pt x="173686" y="527615"/>
                  </a:lnTo>
                  <a:lnTo>
                    <a:pt x="178839" y="549507"/>
                  </a:lnTo>
                  <a:lnTo>
                    <a:pt x="194441" y="560048"/>
                  </a:lnTo>
                  <a:lnTo>
                    <a:pt x="210469" y="554372"/>
                  </a:lnTo>
                  <a:lnTo>
                    <a:pt x="216902" y="527615"/>
                  </a:lnTo>
                  <a:lnTo>
                    <a:pt x="260118" y="43147"/>
                  </a:lnTo>
                  <a:lnTo>
                    <a:pt x="276112" y="15628"/>
                  </a:lnTo>
                  <a:lnTo>
                    <a:pt x="303939" y="5436"/>
                  </a:lnTo>
                  <a:lnTo>
                    <a:pt x="331465" y="14099"/>
                  </a:lnTo>
                  <a:lnTo>
                    <a:pt x="346553" y="43147"/>
                  </a:lnTo>
                  <a:lnTo>
                    <a:pt x="389769" y="527615"/>
                  </a:lnTo>
                  <a:lnTo>
                    <a:pt x="395882" y="553291"/>
                  </a:lnTo>
                  <a:lnTo>
                    <a:pt x="409672" y="562930"/>
                  </a:lnTo>
                  <a:lnTo>
                    <a:pt x="424314" y="554912"/>
                  </a:lnTo>
                  <a:lnTo>
                    <a:pt x="432986" y="527615"/>
                  </a:lnTo>
                  <a:lnTo>
                    <a:pt x="476202" y="43147"/>
                  </a:lnTo>
                  <a:lnTo>
                    <a:pt x="489934" y="12952"/>
                  </a:lnTo>
                  <a:lnTo>
                    <a:pt x="516404" y="3396"/>
                  </a:lnTo>
                  <a:lnTo>
                    <a:pt x="544382" y="13715"/>
                  </a:lnTo>
                  <a:lnTo>
                    <a:pt x="562637" y="43147"/>
                  </a:lnTo>
                  <a:lnTo>
                    <a:pt x="605853" y="527615"/>
                  </a:lnTo>
                  <a:lnTo>
                    <a:pt x="610968" y="555131"/>
                  </a:lnTo>
                  <a:lnTo>
                    <a:pt x="627212" y="563966"/>
                  </a:lnTo>
                  <a:lnTo>
                    <a:pt x="643581" y="554625"/>
                  </a:lnTo>
                  <a:lnTo>
                    <a:pt x="649070" y="527615"/>
                  </a:lnTo>
                  <a:lnTo>
                    <a:pt x="692287" y="43147"/>
                  </a:lnTo>
                  <a:lnTo>
                    <a:pt x="708282" y="15045"/>
                  </a:lnTo>
                  <a:lnTo>
                    <a:pt x="734294" y="7749"/>
                  </a:lnTo>
                  <a:lnTo>
                    <a:pt x="760911" y="18153"/>
                  </a:lnTo>
                  <a:lnTo>
                    <a:pt x="778721" y="43147"/>
                  </a:lnTo>
                  <a:lnTo>
                    <a:pt x="829347" y="387441"/>
                  </a:lnTo>
                  <a:lnTo>
                    <a:pt x="823722" y="871123"/>
                  </a:lnTo>
                  <a:lnTo>
                    <a:pt x="795597" y="1302157"/>
                  </a:lnTo>
                  <a:lnTo>
                    <a:pt x="778721" y="1488509"/>
                  </a:lnTo>
                  <a:lnTo>
                    <a:pt x="757571" y="1535900"/>
                  </a:lnTo>
                  <a:lnTo>
                    <a:pt x="704813" y="1572137"/>
                  </a:lnTo>
                  <a:lnTo>
                    <a:pt x="669035" y="1586147"/>
                  </a:lnTo>
                  <a:lnTo>
                    <a:pt x="628300" y="1597455"/>
                  </a:lnTo>
                  <a:lnTo>
                    <a:pt x="583590" y="1606092"/>
                  </a:lnTo>
                  <a:lnTo>
                    <a:pt x="535887" y="1612086"/>
                  </a:lnTo>
                  <a:lnTo>
                    <a:pt x="486171" y="1615467"/>
                  </a:lnTo>
                  <a:lnTo>
                    <a:pt x="435425" y="1616264"/>
                  </a:lnTo>
                  <a:close/>
                </a:path>
              </a:pathLst>
            </a:custGeom>
            <a:solidFill>
              <a:srgbClr val="3F3C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979263" y="3888396"/>
              <a:ext cx="4018279" cy="4175760"/>
            </a:xfrm>
            <a:custGeom>
              <a:avLst/>
              <a:gdLst/>
              <a:ahLst/>
              <a:cxnLst/>
              <a:rect l="l" t="t" r="r" b="b"/>
              <a:pathLst>
                <a:path w="4018280" h="4175759">
                  <a:moveTo>
                    <a:pt x="384441" y="2853232"/>
                  </a:moveTo>
                  <a:lnTo>
                    <a:pt x="377329" y="2808897"/>
                  </a:lnTo>
                  <a:lnTo>
                    <a:pt x="357505" y="2770454"/>
                  </a:lnTo>
                  <a:lnTo>
                    <a:pt x="327228" y="2740190"/>
                  </a:lnTo>
                  <a:lnTo>
                    <a:pt x="317690" y="2735275"/>
                  </a:lnTo>
                  <a:lnTo>
                    <a:pt x="317690" y="1039190"/>
                  </a:lnTo>
                  <a:lnTo>
                    <a:pt x="66433" y="1039190"/>
                  </a:lnTo>
                  <a:lnTo>
                    <a:pt x="66433" y="2725128"/>
                  </a:lnTo>
                  <a:lnTo>
                    <a:pt x="64122" y="2725826"/>
                  </a:lnTo>
                  <a:lnTo>
                    <a:pt x="37299" y="2748915"/>
                  </a:lnTo>
                  <a:lnTo>
                    <a:pt x="16332" y="2789745"/>
                  </a:lnTo>
                  <a:lnTo>
                    <a:pt x="0" y="2853232"/>
                  </a:lnTo>
                  <a:lnTo>
                    <a:pt x="0" y="3973131"/>
                  </a:lnTo>
                  <a:lnTo>
                    <a:pt x="7112" y="4017467"/>
                  </a:lnTo>
                  <a:lnTo>
                    <a:pt x="26936" y="4055910"/>
                  </a:lnTo>
                  <a:lnTo>
                    <a:pt x="57200" y="4086174"/>
                  </a:lnTo>
                  <a:lnTo>
                    <a:pt x="95643" y="4105999"/>
                  </a:lnTo>
                  <a:lnTo>
                    <a:pt x="139979" y="4113111"/>
                  </a:lnTo>
                  <a:lnTo>
                    <a:pt x="244449" y="4113111"/>
                  </a:lnTo>
                  <a:lnTo>
                    <a:pt x="288798" y="4105999"/>
                  </a:lnTo>
                  <a:lnTo>
                    <a:pt x="327228" y="4086174"/>
                  </a:lnTo>
                  <a:lnTo>
                    <a:pt x="357505" y="4055910"/>
                  </a:lnTo>
                  <a:lnTo>
                    <a:pt x="377329" y="4017467"/>
                  </a:lnTo>
                  <a:lnTo>
                    <a:pt x="384441" y="3973131"/>
                  </a:lnTo>
                  <a:lnTo>
                    <a:pt x="384441" y="2853232"/>
                  </a:lnTo>
                  <a:close/>
                </a:path>
                <a:path w="4018280" h="4175759">
                  <a:moveTo>
                    <a:pt x="3048012" y="2430576"/>
                  </a:moveTo>
                  <a:lnTo>
                    <a:pt x="3046895" y="2382151"/>
                  </a:lnTo>
                  <a:lnTo>
                    <a:pt x="3043555" y="2334298"/>
                  </a:lnTo>
                  <a:lnTo>
                    <a:pt x="3038043" y="2287066"/>
                  </a:lnTo>
                  <a:lnTo>
                    <a:pt x="3030410" y="2240508"/>
                  </a:lnTo>
                  <a:lnTo>
                    <a:pt x="3020720" y="2194661"/>
                  </a:lnTo>
                  <a:lnTo>
                    <a:pt x="3009023" y="2149589"/>
                  </a:lnTo>
                  <a:lnTo>
                    <a:pt x="2995345" y="2105329"/>
                  </a:lnTo>
                  <a:lnTo>
                    <a:pt x="2979750" y="2061946"/>
                  </a:lnTo>
                  <a:lnTo>
                    <a:pt x="2962300" y="2019477"/>
                  </a:lnTo>
                  <a:lnTo>
                    <a:pt x="2943021" y="1977974"/>
                  </a:lnTo>
                  <a:lnTo>
                    <a:pt x="2921990" y="1937486"/>
                  </a:lnTo>
                  <a:lnTo>
                    <a:pt x="2899232" y="1898078"/>
                  </a:lnTo>
                  <a:lnTo>
                    <a:pt x="2874810" y="1859775"/>
                  </a:lnTo>
                  <a:lnTo>
                    <a:pt x="2848775" y="1822640"/>
                  </a:lnTo>
                  <a:lnTo>
                    <a:pt x="2821178" y="1786724"/>
                  </a:lnTo>
                  <a:lnTo>
                    <a:pt x="2792057" y="1752079"/>
                  </a:lnTo>
                  <a:lnTo>
                    <a:pt x="2761462" y="1718754"/>
                  </a:lnTo>
                  <a:lnTo>
                    <a:pt x="2729471" y="1686788"/>
                  </a:lnTo>
                  <a:lnTo>
                    <a:pt x="2696095" y="1656232"/>
                  </a:lnTo>
                  <a:lnTo>
                    <a:pt x="2661412" y="1627149"/>
                  </a:lnTo>
                  <a:lnTo>
                    <a:pt x="2625458" y="1599577"/>
                  </a:lnTo>
                  <a:lnTo>
                    <a:pt x="2588298" y="1573580"/>
                  </a:lnTo>
                  <a:lnTo>
                    <a:pt x="2549969" y="1549196"/>
                  </a:lnTo>
                  <a:lnTo>
                    <a:pt x="2510510" y="1526463"/>
                  </a:lnTo>
                  <a:lnTo>
                    <a:pt x="2469997" y="1505458"/>
                  </a:lnTo>
                  <a:lnTo>
                    <a:pt x="2428468" y="1486217"/>
                  </a:lnTo>
                  <a:lnTo>
                    <a:pt x="2385974" y="1468793"/>
                  </a:lnTo>
                  <a:lnTo>
                    <a:pt x="2342565" y="1453222"/>
                  </a:lnTo>
                  <a:lnTo>
                    <a:pt x="2298293" y="1439570"/>
                  </a:lnTo>
                  <a:lnTo>
                    <a:pt x="2253196" y="1427886"/>
                  </a:lnTo>
                  <a:lnTo>
                    <a:pt x="2207336" y="1418209"/>
                  </a:lnTo>
                  <a:lnTo>
                    <a:pt x="2160765" y="1410601"/>
                  </a:lnTo>
                  <a:lnTo>
                    <a:pt x="2113521" y="1405102"/>
                  </a:lnTo>
                  <a:lnTo>
                    <a:pt x="2065667" y="1401762"/>
                  </a:lnTo>
                  <a:lnTo>
                    <a:pt x="2017242" y="1400644"/>
                  </a:lnTo>
                  <a:lnTo>
                    <a:pt x="1968817" y="1401762"/>
                  </a:lnTo>
                  <a:lnTo>
                    <a:pt x="1920963" y="1405102"/>
                  </a:lnTo>
                  <a:lnTo>
                    <a:pt x="1873732" y="1410601"/>
                  </a:lnTo>
                  <a:lnTo>
                    <a:pt x="1827174" y="1418209"/>
                  </a:lnTo>
                  <a:lnTo>
                    <a:pt x="1781327" y="1427886"/>
                  </a:lnTo>
                  <a:lnTo>
                    <a:pt x="1736255" y="1439570"/>
                  </a:lnTo>
                  <a:lnTo>
                    <a:pt x="1691995" y="1453222"/>
                  </a:lnTo>
                  <a:lnTo>
                    <a:pt x="1648612" y="1468793"/>
                  </a:lnTo>
                  <a:lnTo>
                    <a:pt x="1606143" y="1486217"/>
                  </a:lnTo>
                  <a:lnTo>
                    <a:pt x="1564640" y="1505470"/>
                  </a:lnTo>
                  <a:lnTo>
                    <a:pt x="1524165" y="1526476"/>
                  </a:lnTo>
                  <a:lnTo>
                    <a:pt x="1484744" y="1549196"/>
                  </a:lnTo>
                  <a:lnTo>
                    <a:pt x="1446441" y="1573593"/>
                  </a:lnTo>
                  <a:lnTo>
                    <a:pt x="1409319" y="1599590"/>
                  </a:lnTo>
                  <a:lnTo>
                    <a:pt x="1373403" y="1627162"/>
                  </a:lnTo>
                  <a:lnTo>
                    <a:pt x="1338745" y="1656245"/>
                  </a:lnTo>
                  <a:lnTo>
                    <a:pt x="1305420" y="1686801"/>
                  </a:lnTo>
                  <a:lnTo>
                    <a:pt x="1273454" y="1718767"/>
                  </a:lnTo>
                  <a:lnTo>
                    <a:pt x="1242898" y="1752092"/>
                  </a:lnTo>
                  <a:lnTo>
                    <a:pt x="1213815" y="1786737"/>
                  </a:lnTo>
                  <a:lnTo>
                    <a:pt x="1186256" y="1822653"/>
                  </a:lnTo>
                  <a:lnTo>
                    <a:pt x="1160246" y="1859788"/>
                  </a:lnTo>
                  <a:lnTo>
                    <a:pt x="1135862" y="1898091"/>
                  </a:lnTo>
                  <a:lnTo>
                    <a:pt x="1113142" y="1937512"/>
                  </a:lnTo>
                  <a:lnTo>
                    <a:pt x="1092123" y="1977986"/>
                  </a:lnTo>
                  <a:lnTo>
                    <a:pt x="1072883" y="2019490"/>
                  </a:lnTo>
                  <a:lnTo>
                    <a:pt x="1055458" y="2061959"/>
                  </a:lnTo>
                  <a:lnTo>
                    <a:pt x="1039888" y="2105342"/>
                  </a:lnTo>
                  <a:lnTo>
                    <a:pt x="1026236" y="2149602"/>
                  </a:lnTo>
                  <a:lnTo>
                    <a:pt x="1014552" y="2194674"/>
                  </a:lnTo>
                  <a:lnTo>
                    <a:pt x="1004874" y="2240521"/>
                  </a:lnTo>
                  <a:lnTo>
                    <a:pt x="997267" y="2287079"/>
                  </a:lnTo>
                  <a:lnTo>
                    <a:pt x="991768" y="2334310"/>
                  </a:lnTo>
                  <a:lnTo>
                    <a:pt x="988428" y="2382151"/>
                  </a:lnTo>
                  <a:lnTo>
                    <a:pt x="987310" y="2430576"/>
                  </a:lnTo>
                  <a:lnTo>
                    <a:pt x="988428" y="2478989"/>
                  </a:lnTo>
                  <a:lnTo>
                    <a:pt x="991768" y="2526842"/>
                  </a:lnTo>
                  <a:lnTo>
                    <a:pt x="997267" y="2574086"/>
                  </a:lnTo>
                  <a:lnTo>
                    <a:pt x="1004874" y="2620657"/>
                  </a:lnTo>
                  <a:lnTo>
                    <a:pt x="1014552" y="2666517"/>
                  </a:lnTo>
                  <a:lnTo>
                    <a:pt x="1026236" y="2711602"/>
                  </a:lnTo>
                  <a:lnTo>
                    <a:pt x="1039888" y="2755887"/>
                  </a:lnTo>
                  <a:lnTo>
                    <a:pt x="1055458" y="2799296"/>
                  </a:lnTo>
                  <a:lnTo>
                    <a:pt x="1072896" y="2841790"/>
                  </a:lnTo>
                  <a:lnTo>
                    <a:pt x="1092136" y="2883319"/>
                  </a:lnTo>
                  <a:lnTo>
                    <a:pt x="1113142" y="2923832"/>
                  </a:lnTo>
                  <a:lnTo>
                    <a:pt x="1135862" y="2963278"/>
                  </a:lnTo>
                  <a:lnTo>
                    <a:pt x="1160259" y="3001619"/>
                  </a:lnTo>
                  <a:lnTo>
                    <a:pt x="1186256" y="3038779"/>
                  </a:lnTo>
                  <a:lnTo>
                    <a:pt x="1213827" y="3074733"/>
                  </a:lnTo>
                  <a:lnTo>
                    <a:pt x="1242910" y="3109417"/>
                  </a:lnTo>
                  <a:lnTo>
                    <a:pt x="1273467" y="3142780"/>
                  </a:lnTo>
                  <a:lnTo>
                    <a:pt x="1305433" y="3174784"/>
                  </a:lnTo>
                  <a:lnTo>
                    <a:pt x="1338757" y="3205378"/>
                  </a:lnTo>
                  <a:lnTo>
                    <a:pt x="1373416" y="3234499"/>
                  </a:lnTo>
                  <a:lnTo>
                    <a:pt x="1409331" y="3262096"/>
                  </a:lnTo>
                  <a:lnTo>
                    <a:pt x="1446453" y="3288131"/>
                  </a:lnTo>
                  <a:lnTo>
                    <a:pt x="1484757" y="3312553"/>
                  </a:lnTo>
                  <a:lnTo>
                    <a:pt x="1524177" y="3335312"/>
                  </a:lnTo>
                  <a:lnTo>
                    <a:pt x="1564652" y="3356356"/>
                  </a:lnTo>
                  <a:lnTo>
                    <a:pt x="1606156" y="3375622"/>
                  </a:lnTo>
                  <a:lnTo>
                    <a:pt x="1648625" y="3393084"/>
                  </a:lnTo>
                  <a:lnTo>
                    <a:pt x="1692008" y="3408680"/>
                  </a:lnTo>
                  <a:lnTo>
                    <a:pt x="1736267" y="3422345"/>
                  </a:lnTo>
                  <a:lnTo>
                    <a:pt x="1781340" y="3434054"/>
                  </a:lnTo>
                  <a:lnTo>
                    <a:pt x="1827187" y="3443744"/>
                  </a:lnTo>
                  <a:lnTo>
                    <a:pt x="1873745" y="3451377"/>
                  </a:lnTo>
                  <a:lnTo>
                    <a:pt x="1920976" y="3456876"/>
                  </a:lnTo>
                  <a:lnTo>
                    <a:pt x="1968817" y="3460216"/>
                  </a:lnTo>
                  <a:lnTo>
                    <a:pt x="2017242" y="3461347"/>
                  </a:lnTo>
                  <a:lnTo>
                    <a:pt x="2065655" y="3460216"/>
                  </a:lnTo>
                  <a:lnTo>
                    <a:pt x="2113508" y="3456876"/>
                  </a:lnTo>
                  <a:lnTo>
                    <a:pt x="2160752" y="3451377"/>
                  </a:lnTo>
                  <a:lnTo>
                    <a:pt x="2207323" y="3443744"/>
                  </a:lnTo>
                  <a:lnTo>
                    <a:pt x="2253183" y="3434054"/>
                  </a:lnTo>
                  <a:lnTo>
                    <a:pt x="2298281" y="3422345"/>
                  </a:lnTo>
                  <a:lnTo>
                    <a:pt x="2342553" y="3408680"/>
                  </a:lnTo>
                  <a:lnTo>
                    <a:pt x="2385961" y="3393084"/>
                  </a:lnTo>
                  <a:lnTo>
                    <a:pt x="2428456" y="3375634"/>
                  </a:lnTo>
                  <a:lnTo>
                    <a:pt x="2469985" y="3356356"/>
                  </a:lnTo>
                  <a:lnTo>
                    <a:pt x="2510498" y="3335324"/>
                  </a:lnTo>
                  <a:lnTo>
                    <a:pt x="2549944" y="3312566"/>
                  </a:lnTo>
                  <a:lnTo>
                    <a:pt x="2588285" y="3288144"/>
                  </a:lnTo>
                  <a:lnTo>
                    <a:pt x="2625445" y="3262109"/>
                  </a:lnTo>
                  <a:lnTo>
                    <a:pt x="2661399" y="3234499"/>
                  </a:lnTo>
                  <a:lnTo>
                    <a:pt x="2696083" y="3205391"/>
                  </a:lnTo>
                  <a:lnTo>
                    <a:pt x="2729458" y="3174796"/>
                  </a:lnTo>
                  <a:lnTo>
                    <a:pt x="2761450" y="3142792"/>
                  </a:lnTo>
                  <a:lnTo>
                    <a:pt x="2792044" y="3109430"/>
                  </a:lnTo>
                  <a:lnTo>
                    <a:pt x="2821165" y="3074746"/>
                  </a:lnTo>
                  <a:lnTo>
                    <a:pt x="2848762" y="3038792"/>
                  </a:lnTo>
                  <a:lnTo>
                    <a:pt x="2874810" y="3001632"/>
                  </a:lnTo>
                  <a:lnTo>
                    <a:pt x="2899232" y="2963291"/>
                  </a:lnTo>
                  <a:lnTo>
                    <a:pt x="2921978" y="2923844"/>
                  </a:lnTo>
                  <a:lnTo>
                    <a:pt x="2943021" y="2883331"/>
                  </a:lnTo>
                  <a:lnTo>
                    <a:pt x="2962300" y="2841802"/>
                  </a:lnTo>
                  <a:lnTo>
                    <a:pt x="2979750" y="2799308"/>
                  </a:lnTo>
                  <a:lnTo>
                    <a:pt x="2995345" y="2755900"/>
                  </a:lnTo>
                  <a:lnTo>
                    <a:pt x="3009011" y="2711615"/>
                  </a:lnTo>
                  <a:lnTo>
                    <a:pt x="3020720" y="2666530"/>
                  </a:lnTo>
                  <a:lnTo>
                    <a:pt x="3030410" y="2620670"/>
                  </a:lnTo>
                  <a:lnTo>
                    <a:pt x="3038043" y="2574086"/>
                  </a:lnTo>
                  <a:lnTo>
                    <a:pt x="3043542" y="2526855"/>
                  </a:lnTo>
                  <a:lnTo>
                    <a:pt x="3046895" y="2478989"/>
                  </a:lnTo>
                  <a:lnTo>
                    <a:pt x="3048012" y="2430576"/>
                  </a:lnTo>
                  <a:close/>
                </a:path>
                <a:path w="4018280" h="4175759">
                  <a:moveTo>
                    <a:pt x="3459594" y="2420505"/>
                  </a:moveTo>
                  <a:lnTo>
                    <a:pt x="3458832" y="2382405"/>
                  </a:lnTo>
                  <a:lnTo>
                    <a:pt x="3456559" y="2331605"/>
                  </a:lnTo>
                  <a:lnTo>
                    <a:pt x="3452799" y="2280805"/>
                  </a:lnTo>
                  <a:lnTo>
                    <a:pt x="3447580" y="2230005"/>
                  </a:lnTo>
                  <a:lnTo>
                    <a:pt x="3440925" y="2191905"/>
                  </a:lnTo>
                  <a:lnTo>
                    <a:pt x="3432848" y="2141105"/>
                  </a:lnTo>
                  <a:lnTo>
                    <a:pt x="3423386" y="2103005"/>
                  </a:lnTo>
                  <a:lnTo>
                    <a:pt x="3412553" y="2052205"/>
                  </a:lnTo>
                  <a:lnTo>
                    <a:pt x="3400361" y="2014105"/>
                  </a:lnTo>
                  <a:lnTo>
                    <a:pt x="3386848" y="1963305"/>
                  </a:lnTo>
                  <a:lnTo>
                    <a:pt x="3372040" y="1925205"/>
                  </a:lnTo>
                  <a:lnTo>
                    <a:pt x="3355949" y="1874405"/>
                  </a:lnTo>
                  <a:lnTo>
                    <a:pt x="3338601" y="1836305"/>
                  </a:lnTo>
                  <a:lnTo>
                    <a:pt x="3320034" y="1798205"/>
                  </a:lnTo>
                  <a:lnTo>
                    <a:pt x="3300247" y="1760105"/>
                  </a:lnTo>
                  <a:lnTo>
                    <a:pt x="3279267" y="1709305"/>
                  </a:lnTo>
                  <a:lnTo>
                    <a:pt x="3257131" y="1671205"/>
                  </a:lnTo>
                  <a:lnTo>
                    <a:pt x="3233864" y="1633105"/>
                  </a:lnTo>
                  <a:lnTo>
                    <a:pt x="3209467" y="1595005"/>
                  </a:lnTo>
                  <a:lnTo>
                    <a:pt x="3183979" y="1569605"/>
                  </a:lnTo>
                  <a:lnTo>
                    <a:pt x="3157423" y="1531505"/>
                  </a:lnTo>
                  <a:lnTo>
                    <a:pt x="3136277" y="1502333"/>
                  </a:lnTo>
                  <a:lnTo>
                    <a:pt x="3136277" y="2420505"/>
                  </a:lnTo>
                  <a:lnTo>
                    <a:pt x="3135249" y="2471305"/>
                  </a:lnTo>
                  <a:lnTo>
                    <a:pt x="3132175" y="2522105"/>
                  </a:lnTo>
                  <a:lnTo>
                    <a:pt x="3127095" y="2572905"/>
                  </a:lnTo>
                  <a:lnTo>
                    <a:pt x="3120072" y="2611005"/>
                  </a:lnTo>
                  <a:lnTo>
                    <a:pt x="3111119" y="2661805"/>
                  </a:lnTo>
                  <a:lnTo>
                    <a:pt x="3100311" y="2712605"/>
                  </a:lnTo>
                  <a:lnTo>
                    <a:pt x="3087662" y="2750705"/>
                  </a:lnTo>
                  <a:lnTo>
                    <a:pt x="3073222" y="2801505"/>
                  </a:lnTo>
                  <a:lnTo>
                    <a:pt x="3057042" y="2839605"/>
                  </a:lnTo>
                  <a:lnTo>
                    <a:pt x="3039160" y="2877705"/>
                  </a:lnTo>
                  <a:lnTo>
                    <a:pt x="3019615" y="2928505"/>
                  </a:lnTo>
                  <a:lnTo>
                    <a:pt x="2998457" y="2966605"/>
                  </a:lnTo>
                  <a:lnTo>
                    <a:pt x="2975711" y="3004705"/>
                  </a:lnTo>
                  <a:lnTo>
                    <a:pt x="2951429" y="3042805"/>
                  </a:lnTo>
                  <a:lnTo>
                    <a:pt x="2925661" y="3080905"/>
                  </a:lnTo>
                  <a:lnTo>
                    <a:pt x="2898444" y="3119005"/>
                  </a:lnTo>
                  <a:lnTo>
                    <a:pt x="2869819" y="3144405"/>
                  </a:lnTo>
                  <a:lnTo>
                    <a:pt x="2839821" y="3182505"/>
                  </a:lnTo>
                  <a:lnTo>
                    <a:pt x="2808503" y="3220605"/>
                  </a:lnTo>
                  <a:lnTo>
                    <a:pt x="2775902" y="3246005"/>
                  </a:lnTo>
                  <a:lnTo>
                    <a:pt x="2742057" y="3271405"/>
                  </a:lnTo>
                  <a:lnTo>
                    <a:pt x="2707017" y="3309505"/>
                  </a:lnTo>
                  <a:lnTo>
                    <a:pt x="2670835" y="3334905"/>
                  </a:lnTo>
                  <a:lnTo>
                    <a:pt x="2633522" y="3360305"/>
                  </a:lnTo>
                  <a:lnTo>
                    <a:pt x="2595143" y="3385705"/>
                  </a:lnTo>
                  <a:lnTo>
                    <a:pt x="2555735" y="3398405"/>
                  </a:lnTo>
                  <a:lnTo>
                    <a:pt x="2515349" y="3423805"/>
                  </a:lnTo>
                  <a:lnTo>
                    <a:pt x="2474010" y="3449205"/>
                  </a:lnTo>
                  <a:lnTo>
                    <a:pt x="2344750" y="3487305"/>
                  </a:lnTo>
                  <a:lnTo>
                    <a:pt x="2161730" y="3538105"/>
                  </a:lnTo>
                  <a:lnTo>
                    <a:pt x="1874177" y="3538105"/>
                  </a:lnTo>
                  <a:lnTo>
                    <a:pt x="1691271" y="3487305"/>
                  </a:lnTo>
                  <a:lnTo>
                    <a:pt x="1562125" y="3449205"/>
                  </a:lnTo>
                  <a:lnTo>
                    <a:pt x="1520837" y="3423805"/>
                  </a:lnTo>
                  <a:lnTo>
                    <a:pt x="1480489" y="3398405"/>
                  </a:lnTo>
                  <a:lnTo>
                    <a:pt x="1441132" y="3385705"/>
                  </a:lnTo>
                  <a:lnTo>
                    <a:pt x="1402816" y="3360305"/>
                  </a:lnTo>
                  <a:lnTo>
                    <a:pt x="1365554" y="3334905"/>
                  </a:lnTo>
                  <a:lnTo>
                    <a:pt x="1329423" y="3309505"/>
                  </a:lnTo>
                  <a:lnTo>
                    <a:pt x="1294434" y="3271405"/>
                  </a:lnTo>
                  <a:lnTo>
                    <a:pt x="1260652" y="3246005"/>
                  </a:lnTo>
                  <a:lnTo>
                    <a:pt x="1228115" y="3220605"/>
                  </a:lnTo>
                  <a:lnTo>
                    <a:pt x="1196848" y="3182505"/>
                  </a:lnTo>
                  <a:lnTo>
                    <a:pt x="1166914" y="3144405"/>
                  </a:lnTo>
                  <a:lnTo>
                    <a:pt x="1138339" y="3119005"/>
                  </a:lnTo>
                  <a:lnTo>
                    <a:pt x="1111173" y="3080905"/>
                  </a:lnTo>
                  <a:lnTo>
                    <a:pt x="1085469" y="3042805"/>
                  </a:lnTo>
                  <a:lnTo>
                    <a:pt x="1061237" y="3004705"/>
                  </a:lnTo>
                  <a:lnTo>
                    <a:pt x="1038555" y="2966605"/>
                  </a:lnTo>
                  <a:lnTo>
                    <a:pt x="1017435" y="2928505"/>
                  </a:lnTo>
                  <a:lnTo>
                    <a:pt x="997940" y="2877705"/>
                  </a:lnTo>
                  <a:lnTo>
                    <a:pt x="980097" y="2839605"/>
                  </a:lnTo>
                  <a:lnTo>
                    <a:pt x="963955" y="2801505"/>
                  </a:lnTo>
                  <a:lnTo>
                    <a:pt x="949553" y="2750705"/>
                  </a:lnTo>
                  <a:lnTo>
                    <a:pt x="936942" y="2712605"/>
                  </a:lnTo>
                  <a:lnTo>
                    <a:pt x="926147" y="2661805"/>
                  </a:lnTo>
                  <a:lnTo>
                    <a:pt x="917232" y="2611005"/>
                  </a:lnTo>
                  <a:lnTo>
                    <a:pt x="910221" y="2572905"/>
                  </a:lnTo>
                  <a:lnTo>
                    <a:pt x="905154" y="2522105"/>
                  </a:lnTo>
                  <a:lnTo>
                    <a:pt x="902093" y="2471305"/>
                  </a:lnTo>
                  <a:lnTo>
                    <a:pt x="901065" y="2420505"/>
                  </a:lnTo>
                  <a:lnTo>
                    <a:pt x="902093" y="2382405"/>
                  </a:lnTo>
                  <a:lnTo>
                    <a:pt x="905154" y="2331605"/>
                  </a:lnTo>
                  <a:lnTo>
                    <a:pt x="910221" y="2280805"/>
                  </a:lnTo>
                  <a:lnTo>
                    <a:pt x="917232" y="2230005"/>
                  </a:lnTo>
                  <a:lnTo>
                    <a:pt x="926147" y="2191905"/>
                  </a:lnTo>
                  <a:lnTo>
                    <a:pt x="936942" y="2141105"/>
                  </a:lnTo>
                  <a:lnTo>
                    <a:pt x="949553" y="2103005"/>
                  </a:lnTo>
                  <a:lnTo>
                    <a:pt x="963955" y="2052205"/>
                  </a:lnTo>
                  <a:lnTo>
                    <a:pt x="980097" y="2014105"/>
                  </a:lnTo>
                  <a:lnTo>
                    <a:pt x="997940" y="1963305"/>
                  </a:lnTo>
                  <a:lnTo>
                    <a:pt x="1017435" y="1925205"/>
                  </a:lnTo>
                  <a:lnTo>
                    <a:pt x="1038555" y="1887105"/>
                  </a:lnTo>
                  <a:lnTo>
                    <a:pt x="1061237" y="1849005"/>
                  </a:lnTo>
                  <a:lnTo>
                    <a:pt x="1085469" y="1810905"/>
                  </a:lnTo>
                  <a:lnTo>
                    <a:pt x="1111173" y="1772805"/>
                  </a:lnTo>
                  <a:lnTo>
                    <a:pt x="1138339" y="1734705"/>
                  </a:lnTo>
                  <a:lnTo>
                    <a:pt x="1166914" y="1696605"/>
                  </a:lnTo>
                  <a:lnTo>
                    <a:pt x="1196848" y="1671205"/>
                  </a:lnTo>
                  <a:lnTo>
                    <a:pt x="1228115" y="1633105"/>
                  </a:lnTo>
                  <a:lnTo>
                    <a:pt x="1260652" y="1607705"/>
                  </a:lnTo>
                  <a:lnTo>
                    <a:pt x="1294434" y="1569605"/>
                  </a:lnTo>
                  <a:lnTo>
                    <a:pt x="1329423" y="1544205"/>
                  </a:lnTo>
                  <a:lnTo>
                    <a:pt x="1365554" y="1518805"/>
                  </a:lnTo>
                  <a:lnTo>
                    <a:pt x="1402816" y="1493405"/>
                  </a:lnTo>
                  <a:lnTo>
                    <a:pt x="1441132" y="1468005"/>
                  </a:lnTo>
                  <a:lnTo>
                    <a:pt x="1480489" y="1442605"/>
                  </a:lnTo>
                  <a:lnTo>
                    <a:pt x="1520837" y="1417205"/>
                  </a:lnTo>
                  <a:lnTo>
                    <a:pt x="1604327" y="1391805"/>
                  </a:lnTo>
                  <a:lnTo>
                    <a:pt x="1647393" y="1366405"/>
                  </a:lnTo>
                  <a:lnTo>
                    <a:pt x="1781340" y="1328305"/>
                  </a:lnTo>
                  <a:lnTo>
                    <a:pt x="1827428" y="1328305"/>
                  </a:lnTo>
                  <a:lnTo>
                    <a:pt x="1874177" y="1315605"/>
                  </a:lnTo>
                  <a:lnTo>
                    <a:pt x="1921548" y="1315605"/>
                  </a:lnTo>
                  <a:lnTo>
                    <a:pt x="1969477" y="1302905"/>
                  </a:lnTo>
                  <a:lnTo>
                    <a:pt x="2066404" y="1302905"/>
                  </a:lnTo>
                  <a:lnTo>
                    <a:pt x="2114346" y="1315605"/>
                  </a:lnTo>
                  <a:lnTo>
                    <a:pt x="2161730" y="1315605"/>
                  </a:lnTo>
                  <a:lnTo>
                    <a:pt x="2208504" y="1328305"/>
                  </a:lnTo>
                  <a:lnTo>
                    <a:pt x="2254618" y="1328305"/>
                  </a:lnTo>
                  <a:lnTo>
                    <a:pt x="2388666" y="1366405"/>
                  </a:lnTo>
                  <a:lnTo>
                    <a:pt x="2431770" y="1391805"/>
                  </a:lnTo>
                  <a:lnTo>
                    <a:pt x="2515349" y="1417205"/>
                  </a:lnTo>
                  <a:lnTo>
                    <a:pt x="2555735" y="1442605"/>
                  </a:lnTo>
                  <a:lnTo>
                    <a:pt x="2595143" y="1468005"/>
                  </a:lnTo>
                  <a:lnTo>
                    <a:pt x="2633522" y="1493405"/>
                  </a:lnTo>
                  <a:lnTo>
                    <a:pt x="2670835" y="1518805"/>
                  </a:lnTo>
                  <a:lnTo>
                    <a:pt x="2707017" y="1544205"/>
                  </a:lnTo>
                  <a:lnTo>
                    <a:pt x="2742057" y="1569605"/>
                  </a:lnTo>
                  <a:lnTo>
                    <a:pt x="2775902" y="1607705"/>
                  </a:lnTo>
                  <a:lnTo>
                    <a:pt x="2808503" y="1633105"/>
                  </a:lnTo>
                  <a:lnTo>
                    <a:pt x="2839821" y="1671205"/>
                  </a:lnTo>
                  <a:lnTo>
                    <a:pt x="2869819" y="1696605"/>
                  </a:lnTo>
                  <a:lnTo>
                    <a:pt x="2898444" y="1734705"/>
                  </a:lnTo>
                  <a:lnTo>
                    <a:pt x="2925661" y="1772805"/>
                  </a:lnTo>
                  <a:lnTo>
                    <a:pt x="2951429" y="1810905"/>
                  </a:lnTo>
                  <a:lnTo>
                    <a:pt x="2975711" y="1849005"/>
                  </a:lnTo>
                  <a:lnTo>
                    <a:pt x="2998457" y="1887105"/>
                  </a:lnTo>
                  <a:lnTo>
                    <a:pt x="3019615" y="1925205"/>
                  </a:lnTo>
                  <a:lnTo>
                    <a:pt x="3039160" y="1963305"/>
                  </a:lnTo>
                  <a:lnTo>
                    <a:pt x="3057042" y="2014105"/>
                  </a:lnTo>
                  <a:lnTo>
                    <a:pt x="3073222" y="2052205"/>
                  </a:lnTo>
                  <a:lnTo>
                    <a:pt x="3087662" y="2103005"/>
                  </a:lnTo>
                  <a:lnTo>
                    <a:pt x="3100311" y="2141105"/>
                  </a:lnTo>
                  <a:lnTo>
                    <a:pt x="3111119" y="2191905"/>
                  </a:lnTo>
                  <a:lnTo>
                    <a:pt x="3120072" y="2230005"/>
                  </a:lnTo>
                  <a:lnTo>
                    <a:pt x="3127095" y="2280805"/>
                  </a:lnTo>
                  <a:lnTo>
                    <a:pt x="3132175" y="2331605"/>
                  </a:lnTo>
                  <a:lnTo>
                    <a:pt x="3135249" y="2382405"/>
                  </a:lnTo>
                  <a:lnTo>
                    <a:pt x="3136277" y="2420505"/>
                  </a:lnTo>
                  <a:lnTo>
                    <a:pt x="3136277" y="1502333"/>
                  </a:lnTo>
                  <a:lnTo>
                    <a:pt x="3129813" y="1493405"/>
                  </a:lnTo>
                  <a:lnTo>
                    <a:pt x="3101187" y="1455305"/>
                  </a:lnTo>
                  <a:lnTo>
                    <a:pt x="3071545" y="1429905"/>
                  </a:lnTo>
                  <a:lnTo>
                    <a:pt x="3040938" y="1391805"/>
                  </a:lnTo>
                  <a:lnTo>
                    <a:pt x="3009366" y="1366405"/>
                  </a:lnTo>
                  <a:lnTo>
                    <a:pt x="2976867" y="1328305"/>
                  </a:lnTo>
                  <a:lnTo>
                    <a:pt x="2943453" y="1302905"/>
                  </a:lnTo>
                  <a:lnTo>
                    <a:pt x="2909163" y="1277505"/>
                  </a:lnTo>
                  <a:lnTo>
                    <a:pt x="2873997" y="1239405"/>
                  </a:lnTo>
                  <a:lnTo>
                    <a:pt x="2837992" y="1214005"/>
                  </a:lnTo>
                  <a:lnTo>
                    <a:pt x="2801175" y="1188605"/>
                  </a:lnTo>
                  <a:lnTo>
                    <a:pt x="2763558" y="1163205"/>
                  </a:lnTo>
                  <a:lnTo>
                    <a:pt x="2725166" y="1137805"/>
                  </a:lnTo>
                  <a:lnTo>
                    <a:pt x="2686037" y="1125105"/>
                  </a:lnTo>
                  <a:lnTo>
                    <a:pt x="2646172" y="1099705"/>
                  </a:lnTo>
                  <a:lnTo>
                    <a:pt x="2605608" y="1087005"/>
                  </a:lnTo>
                  <a:lnTo>
                    <a:pt x="2564358" y="1061605"/>
                  </a:lnTo>
                  <a:lnTo>
                    <a:pt x="2522461" y="1048905"/>
                  </a:lnTo>
                  <a:lnTo>
                    <a:pt x="2479929" y="1023505"/>
                  </a:lnTo>
                  <a:lnTo>
                    <a:pt x="2303907" y="972705"/>
                  </a:lnTo>
                  <a:lnTo>
                    <a:pt x="2258542" y="972705"/>
                  </a:lnTo>
                  <a:lnTo>
                    <a:pt x="2166366" y="947305"/>
                  </a:lnTo>
                  <a:lnTo>
                    <a:pt x="1787194" y="947305"/>
                  </a:lnTo>
                  <a:lnTo>
                    <a:pt x="1694992" y="972705"/>
                  </a:lnTo>
                  <a:lnTo>
                    <a:pt x="1649615" y="972705"/>
                  </a:lnTo>
                  <a:lnTo>
                    <a:pt x="1473492" y="1023505"/>
                  </a:lnTo>
                  <a:lnTo>
                    <a:pt x="1430934" y="1048905"/>
                  </a:lnTo>
                  <a:lnTo>
                    <a:pt x="1388999" y="1061605"/>
                  </a:lnTo>
                  <a:lnTo>
                    <a:pt x="1347724" y="1087005"/>
                  </a:lnTo>
                  <a:lnTo>
                    <a:pt x="1307122" y="1099705"/>
                  </a:lnTo>
                  <a:lnTo>
                    <a:pt x="1267218" y="1125105"/>
                  </a:lnTo>
                  <a:lnTo>
                    <a:pt x="1228039" y="1137805"/>
                  </a:lnTo>
                  <a:lnTo>
                    <a:pt x="1189621" y="1163205"/>
                  </a:lnTo>
                  <a:lnTo>
                    <a:pt x="1151966" y="1188605"/>
                  </a:lnTo>
                  <a:lnTo>
                    <a:pt x="1115098" y="1214005"/>
                  </a:lnTo>
                  <a:lnTo>
                    <a:pt x="1079055" y="1239405"/>
                  </a:lnTo>
                  <a:lnTo>
                    <a:pt x="1043851" y="1277505"/>
                  </a:lnTo>
                  <a:lnTo>
                    <a:pt x="1009510" y="1302905"/>
                  </a:lnTo>
                  <a:lnTo>
                    <a:pt x="976058" y="1328305"/>
                  </a:lnTo>
                  <a:lnTo>
                    <a:pt x="943521" y="1366405"/>
                  </a:lnTo>
                  <a:lnTo>
                    <a:pt x="911898" y="1391805"/>
                  </a:lnTo>
                  <a:lnTo>
                    <a:pt x="881253" y="1429905"/>
                  </a:lnTo>
                  <a:lnTo>
                    <a:pt x="851573" y="1455305"/>
                  </a:lnTo>
                  <a:lnTo>
                    <a:pt x="822896" y="1493405"/>
                  </a:lnTo>
                  <a:lnTo>
                    <a:pt x="795248" y="1531505"/>
                  </a:lnTo>
                  <a:lnTo>
                    <a:pt x="768654" y="1569605"/>
                  </a:lnTo>
                  <a:lnTo>
                    <a:pt x="743127" y="1595005"/>
                  </a:lnTo>
                  <a:lnTo>
                    <a:pt x="718693" y="1633105"/>
                  </a:lnTo>
                  <a:lnTo>
                    <a:pt x="695375" y="1671205"/>
                  </a:lnTo>
                  <a:lnTo>
                    <a:pt x="673201" y="1709305"/>
                  </a:lnTo>
                  <a:lnTo>
                    <a:pt x="652195" y="1760105"/>
                  </a:lnTo>
                  <a:lnTo>
                    <a:pt x="632371" y="1798205"/>
                  </a:lnTo>
                  <a:lnTo>
                    <a:pt x="613765" y="1836305"/>
                  </a:lnTo>
                  <a:lnTo>
                    <a:pt x="596392" y="1874405"/>
                  </a:lnTo>
                  <a:lnTo>
                    <a:pt x="580263" y="1925205"/>
                  </a:lnTo>
                  <a:lnTo>
                    <a:pt x="565429" y="1963305"/>
                  </a:lnTo>
                  <a:lnTo>
                    <a:pt x="551891" y="2014105"/>
                  </a:lnTo>
                  <a:lnTo>
                    <a:pt x="539686" y="2052205"/>
                  </a:lnTo>
                  <a:lnTo>
                    <a:pt x="528828" y="2103005"/>
                  </a:lnTo>
                  <a:lnTo>
                    <a:pt x="519341" y="2141105"/>
                  </a:lnTo>
                  <a:lnTo>
                    <a:pt x="511251" y="2191905"/>
                  </a:lnTo>
                  <a:lnTo>
                    <a:pt x="504571" y="2230005"/>
                  </a:lnTo>
                  <a:lnTo>
                    <a:pt x="499351" y="2280805"/>
                  </a:lnTo>
                  <a:lnTo>
                    <a:pt x="495579" y="2331605"/>
                  </a:lnTo>
                  <a:lnTo>
                    <a:pt x="493306" y="2382405"/>
                  </a:lnTo>
                  <a:lnTo>
                    <a:pt x="492544" y="2420505"/>
                  </a:lnTo>
                  <a:lnTo>
                    <a:pt x="493306" y="2471305"/>
                  </a:lnTo>
                  <a:lnTo>
                    <a:pt x="495579" y="2522105"/>
                  </a:lnTo>
                  <a:lnTo>
                    <a:pt x="499351" y="2572905"/>
                  </a:lnTo>
                  <a:lnTo>
                    <a:pt x="504571" y="2611005"/>
                  </a:lnTo>
                  <a:lnTo>
                    <a:pt x="511251" y="2661805"/>
                  </a:lnTo>
                  <a:lnTo>
                    <a:pt x="519341" y="2712605"/>
                  </a:lnTo>
                  <a:lnTo>
                    <a:pt x="528828" y="2750705"/>
                  </a:lnTo>
                  <a:lnTo>
                    <a:pt x="539686" y="2801505"/>
                  </a:lnTo>
                  <a:lnTo>
                    <a:pt x="551891" y="2839605"/>
                  </a:lnTo>
                  <a:lnTo>
                    <a:pt x="565429" y="2890405"/>
                  </a:lnTo>
                  <a:lnTo>
                    <a:pt x="580275" y="2928505"/>
                  </a:lnTo>
                  <a:lnTo>
                    <a:pt x="596392" y="2966605"/>
                  </a:lnTo>
                  <a:lnTo>
                    <a:pt x="613765" y="3017405"/>
                  </a:lnTo>
                  <a:lnTo>
                    <a:pt x="632383" y="3055505"/>
                  </a:lnTo>
                  <a:lnTo>
                    <a:pt x="652208" y="3093605"/>
                  </a:lnTo>
                  <a:lnTo>
                    <a:pt x="673214" y="3131705"/>
                  </a:lnTo>
                  <a:lnTo>
                    <a:pt x="695388" y="3169805"/>
                  </a:lnTo>
                  <a:lnTo>
                    <a:pt x="718705" y="3207905"/>
                  </a:lnTo>
                  <a:lnTo>
                    <a:pt x="743140" y="3246005"/>
                  </a:lnTo>
                  <a:lnTo>
                    <a:pt x="768667" y="3284105"/>
                  </a:lnTo>
                  <a:lnTo>
                    <a:pt x="795261" y="3322205"/>
                  </a:lnTo>
                  <a:lnTo>
                    <a:pt x="822909" y="3360305"/>
                  </a:lnTo>
                  <a:lnTo>
                    <a:pt x="851585" y="3385705"/>
                  </a:lnTo>
                  <a:lnTo>
                    <a:pt x="881265" y="3423805"/>
                  </a:lnTo>
                  <a:lnTo>
                    <a:pt x="911923" y="3461905"/>
                  </a:lnTo>
                  <a:lnTo>
                    <a:pt x="943533" y="3487305"/>
                  </a:lnTo>
                  <a:lnTo>
                    <a:pt x="976083" y="3525405"/>
                  </a:lnTo>
                  <a:lnTo>
                    <a:pt x="1009535" y="3550805"/>
                  </a:lnTo>
                  <a:lnTo>
                    <a:pt x="1043876" y="3576205"/>
                  </a:lnTo>
                  <a:lnTo>
                    <a:pt x="1079080" y="3601605"/>
                  </a:lnTo>
                  <a:lnTo>
                    <a:pt x="1115123" y="3627005"/>
                  </a:lnTo>
                  <a:lnTo>
                    <a:pt x="1151978" y="3652405"/>
                  </a:lnTo>
                  <a:lnTo>
                    <a:pt x="1189634" y="3677805"/>
                  </a:lnTo>
                  <a:lnTo>
                    <a:pt x="1228064" y="3703205"/>
                  </a:lnTo>
                  <a:lnTo>
                    <a:pt x="1267244" y="3728605"/>
                  </a:lnTo>
                  <a:lnTo>
                    <a:pt x="1307134" y="3754005"/>
                  </a:lnTo>
                  <a:lnTo>
                    <a:pt x="1347736" y="3766705"/>
                  </a:lnTo>
                  <a:lnTo>
                    <a:pt x="1389011" y="3792105"/>
                  </a:lnTo>
                  <a:lnTo>
                    <a:pt x="1604759" y="3855605"/>
                  </a:lnTo>
                  <a:lnTo>
                    <a:pt x="1740865" y="3893705"/>
                  </a:lnTo>
                  <a:lnTo>
                    <a:pt x="1787207" y="3893705"/>
                  </a:lnTo>
                  <a:lnTo>
                    <a:pt x="1833994" y="3906405"/>
                  </a:lnTo>
                  <a:lnTo>
                    <a:pt x="2119579" y="3906405"/>
                  </a:lnTo>
                  <a:lnTo>
                    <a:pt x="2166353" y="3893705"/>
                  </a:lnTo>
                  <a:lnTo>
                    <a:pt x="2212683" y="3893705"/>
                  </a:lnTo>
                  <a:lnTo>
                    <a:pt x="2348725" y="3855605"/>
                  </a:lnTo>
                  <a:lnTo>
                    <a:pt x="2564346" y="3792105"/>
                  </a:lnTo>
                  <a:lnTo>
                    <a:pt x="2605582" y="3766705"/>
                  </a:lnTo>
                  <a:lnTo>
                    <a:pt x="2646146" y="3754005"/>
                  </a:lnTo>
                  <a:lnTo>
                    <a:pt x="2686012" y="3728605"/>
                  </a:lnTo>
                  <a:lnTo>
                    <a:pt x="2725153" y="3703205"/>
                  </a:lnTo>
                  <a:lnTo>
                    <a:pt x="2763532" y="3677805"/>
                  </a:lnTo>
                  <a:lnTo>
                    <a:pt x="2801150" y="3652405"/>
                  </a:lnTo>
                  <a:lnTo>
                    <a:pt x="2837967" y="3627005"/>
                  </a:lnTo>
                  <a:lnTo>
                    <a:pt x="2873972" y="3601605"/>
                  </a:lnTo>
                  <a:lnTo>
                    <a:pt x="2909138" y="3576205"/>
                  </a:lnTo>
                  <a:lnTo>
                    <a:pt x="2943441" y="3550805"/>
                  </a:lnTo>
                  <a:lnTo>
                    <a:pt x="2960141" y="3538105"/>
                  </a:lnTo>
                  <a:lnTo>
                    <a:pt x="2976854" y="3525405"/>
                  </a:lnTo>
                  <a:lnTo>
                    <a:pt x="3009354" y="3487305"/>
                  </a:lnTo>
                  <a:lnTo>
                    <a:pt x="3040926" y="3461905"/>
                  </a:lnTo>
                  <a:lnTo>
                    <a:pt x="3071533" y="3423805"/>
                  </a:lnTo>
                  <a:lnTo>
                    <a:pt x="3101162" y="3385705"/>
                  </a:lnTo>
                  <a:lnTo>
                    <a:pt x="3129800" y="3360305"/>
                  </a:lnTo>
                  <a:lnTo>
                    <a:pt x="3157410" y="3322205"/>
                  </a:lnTo>
                  <a:lnTo>
                    <a:pt x="3183966" y="3284105"/>
                  </a:lnTo>
                  <a:lnTo>
                    <a:pt x="3209455" y="3246005"/>
                  </a:lnTo>
                  <a:lnTo>
                    <a:pt x="3233851" y="3207905"/>
                  </a:lnTo>
                  <a:lnTo>
                    <a:pt x="3257131" y="3169805"/>
                  </a:lnTo>
                  <a:lnTo>
                    <a:pt x="3279267" y="3131705"/>
                  </a:lnTo>
                  <a:lnTo>
                    <a:pt x="3300234" y="3093605"/>
                  </a:lnTo>
                  <a:lnTo>
                    <a:pt x="3320021" y="3055505"/>
                  </a:lnTo>
                  <a:lnTo>
                    <a:pt x="3338601" y="3017405"/>
                  </a:lnTo>
                  <a:lnTo>
                    <a:pt x="3355949" y="2966605"/>
                  </a:lnTo>
                  <a:lnTo>
                    <a:pt x="3372040" y="2928505"/>
                  </a:lnTo>
                  <a:lnTo>
                    <a:pt x="3386848" y="2890405"/>
                  </a:lnTo>
                  <a:lnTo>
                    <a:pt x="3400361" y="2839605"/>
                  </a:lnTo>
                  <a:lnTo>
                    <a:pt x="3412540" y="2801505"/>
                  </a:lnTo>
                  <a:lnTo>
                    <a:pt x="3423386" y="2750705"/>
                  </a:lnTo>
                  <a:lnTo>
                    <a:pt x="3432848" y="2712605"/>
                  </a:lnTo>
                  <a:lnTo>
                    <a:pt x="3440925" y="2661805"/>
                  </a:lnTo>
                  <a:lnTo>
                    <a:pt x="3447580" y="2611005"/>
                  </a:lnTo>
                  <a:lnTo>
                    <a:pt x="3452799" y="2572905"/>
                  </a:lnTo>
                  <a:lnTo>
                    <a:pt x="3456559" y="2522105"/>
                  </a:lnTo>
                  <a:lnTo>
                    <a:pt x="3458832" y="2471305"/>
                  </a:lnTo>
                  <a:lnTo>
                    <a:pt x="3459594" y="2420505"/>
                  </a:lnTo>
                  <a:close/>
                </a:path>
                <a:path w="4018280" h="4175759">
                  <a:moveTo>
                    <a:pt x="4017759" y="2915920"/>
                  </a:moveTo>
                  <a:lnTo>
                    <a:pt x="4011739" y="2875280"/>
                  </a:lnTo>
                  <a:lnTo>
                    <a:pt x="3994175" y="2838145"/>
                  </a:lnTo>
                  <a:lnTo>
                    <a:pt x="3966578" y="2807703"/>
                  </a:lnTo>
                  <a:lnTo>
                    <a:pt x="3952989" y="2798140"/>
                  </a:lnTo>
                  <a:lnTo>
                    <a:pt x="3952989" y="1858594"/>
                  </a:lnTo>
                  <a:lnTo>
                    <a:pt x="3953256" y="1857260"/>
                  </a:lnTo>
                  <a:lnTo>
                    <a:pt x="3953256" y="77343"/>
                  </a:lnTo>
                  <a:lnTo>
                    <a:pt x="3947198" y="47180"/>
                  </a:lnTo>
                  <a:lnTo>
                    <a:pt x="3930662" y="22606"/>
                  </a:lnTo>
                  <a:lnTo>
                    <a:pt x="3906075" y="6057"/>
                  </a:lnTo>
                  <a:lnTo>
                    <a:pt x="3875913" y="0"/>
                  </a:lnTo>
                  <a:lnTo>
                    <a:pt x="3815296" y="18567"/>
                  </a:lnTo>
                  <a:lnTo>
                    <a:pt x="3681946" y="94957"/>
                  </a:lnTo>
                  <a:lnTo>
                    <a:pt x="3548596" y="260121"/>
                  </a:lnTo>
                  <a:lnTo>
                    <a:pt x="3487978" y="545020"/>
                  </a:lnTo>
                  <a:lnTo>
                    <a:pt x="3487978" y="1857260"/>
                  </a:lnTo>
                  <a:lnTo>
                    <a:pt x="3494036" y="1887423"/>
                  </a:lnTo>
                  <a:lnTo>
                    <a:pt x="3510584" y="1911997"/>
                  </a:lnTo>
                  <a:lnTo>
                    <a:pt x="3535159" y="1928545"/>
                  </a:lnTo>
                  <a:lnTo>
                    <a:pt x="3565321" y="1934603"/>
                  </a:lnTo>
                  <a:lnTo>
                    <a:pt x="3701732" y="1934603"/>
                  </a:lnTo>
                  <a:lnTo>
                    <a:pt x="3701732" y="2796006"/>
                  </a:lnTo>
                  <a:lnTo>
                    <a:pt x="3660864" y="2832519"/>
                  </a:lnTo>
                  <a:lnTo>
                    <a:pt x="3641496" y="2868765"/>
                  </a:lnTo>
                  <a:lnTo>
                    <a:pt x="3633482" y="2909049"/>
                  </a:lnTo>
                  <a:lnTo>
                    <a:pt x="3633482" y="4042689"/>
                  </a:lnTo>
                  <a:lnTo>
                    <a:pt x="3641496" y="4082973"/>
                  </a:lnTo>
                  <a:lnTo>
                    <a:pt x="3660864" y="4119207"/>
                  </a:lnTo>
                  <a:lnTo>
                    <a:pt x="3689908" y="4148251"/>
                  </a:lnTo>
                  <a:lnTo>
                    <a:pt x="3726154" y="4167619"/>
                  </a:lnTo>
                  <a:lnTo>
                    <a:pt x="3766426" y="4175633"/>
                  </a:lnTo>
                  <a:lnTo>
                    <a:pt x="3884650" y="4175633"/>
                  </a:lnTo>
                  <a:lnTo>
                    <a:pt x="3924922" y="4167619"/>
                  </a:lnTo>
                  <a:lnTo>
                    <a:pt x="3961168" y="4148251"/>
                  </a:lnTo>
                  <a:lnTo>
                    <a:pt x="3990213" y="4119207"/>
                  </a:lnTo>
                  <a:lnTo>
                    <a:pt x="4009580" y="4082961"/>
                  </a:lnTo>
                  <a:lnTo>
                    <a:pt x="4017594" y="4042689"/>
                  </a:lnTo>
                  <a:lnTo>
                    <a:pt x="4017759" y="2915920"/>
                  </a:lnTo>
                  <a:close/>
                </a:path>
              </a:pathLst>
            </a:custGeom>
            <a:solidFill>
              <a:srgbClr val="3F3C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9422" y="4304274"/>
              <a:ext cx="104775" cy="10477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38597" y="3262207"/>
            <a:ext cx="8367395" cy="510540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207010" indent="76835" algn="just">
              <a:lnSpc>
                <a:spcPts val="2330"/>
              </a:lnSpc>
              <a:spcBef>
                <a:spcPts val="565"/>
              </a:spcBef>
            </a:pPr>
            <a:r>
              <a:rPr sz="2300" b="1" spc="160" dirty="0">
                <a:latin typeface="Cambria"/>
                <a:cs typeface="Cambria"/>
              </a:rPr>
              <a:t>Харчування</a:t>
            </a:r>
            <a:r>
              <a:rPr sz="2300" b="1" spc="120" dirty="0">
                <a:latin typeface="Cambria"/>
                <a:cs typeface="Cambria"/>
              </a:rPr>
              <a:t> </a:t>
            </a:r>
            <a:r>
              <a:rPr sz="2300" b="1" spc="165" dirty="0">
                <a:latin typeface="Cambria"/>
                <a:cs typeface="Cambria"/>
              </a:rPr>
              <a:t>в</a:t>
            </a:r>
            <a:r>
              <a:rPr sz="2300" b="1" spc="120" dirty="0">
                <a:latin typeface="Cambria"/>
                <a:cs typeface="Cambria"/>
              </a:rPr>
              <a:t> </a:t>
            </a:r>
            <a:r>
              <a:rPr sz="2300" b="1" spc="145" dirty="0">
                <a:latin typeface="Cambria"/>
                <a:cs typeface="Cambria"/>
              </a:rPr>
              <a:t>закладах</a:t>
            </a:r>
            <a:r>
              <a:rPr sz="2300" b="1" spc="120" dirty="0">
                <a:latin typeface="Cambria"/>
                <a:cs typeface="Cambria"/>
              </a:rPr>
              <a:t> </a:t>
            </a:r>
            <a:r>
              <a:rPr sz="2300" b="1" spc="125" dirty="0">
                <a:latin typeface="Cambria"/>
                <a:cs typeface="Cambria"/>
              </a:rPr>
              <a:t>загальної</a:t>
            </a:r>
            <a:r>
              <a:rPr sz="2300" b="1" spc="120" dirty="0">
                <a:latin typeface="Cambria"/>
                <a:cs typeface="Cambria"/>
              </a:rPr>
              <a:t> </a:t>
            </a:r>
            <a:r>
              <a:rPr sz="2300" b="1" spc="110" dirty="0">
                <a:latin typeface="Cambria"/>
                <a:cs typeface="Cambria"/>
              </a:rPr>
              <a:t>середньої</a:t>
            </a:r>
            <a:r>
              <a:rPr sz="2300" b="1" spc="125" dirty="0">
                <a:latin typeface="Cambria"/>
                <a:cs typeface="Cambria"/>
              </a:rPr>
              <a:t> </a:t>
            </a:r>
            <a:r>
              <a:rPr sz="2300" b="1" spc="114" dirty="0">
                <a:latin typeface="Cambria"/>
                <a:cs typeface="Cambria"/>
              </a:rPr>
              <a:t>освіти </a:t>
            </a:r>
            <a:r>
              <a:rPr sz="2300" b="1" spc="135" dirty="0">
                <a:latin typeface="Cambria"/>
                <a:cs typeface="Cambria"/>
              </a:rPr>
              <a:t>району</a:t>
            </a:r>
            <a:r>
              <a:rPr sz="2300" b="1" spc="105" dirty="0">
                <a:latin typeface="Cambria"/>
                <a:cs typeface="Cambria"/>
              </a:rPr>
              <a:t> </a:t>
            </a:r>
            <a:r>
              <a:rPr sz="2300" b="1" spc="120" dirty="0">
                <a:latin typeface="Cambria"/>
                <a:cs typeface="Cambria"/>
              </a:rPr>
              <a:t>відбувається</a:t>
            </a:r>
            <a:r>
              <a:rPr sz="2300" b="1" spc="110" dirty="0">
                <a:latin typeface="Cambria"/>
                <a:cs typeface="Cambria"/>
              </a:rPr>
              <a:t> </a:t>
            </a:r>
            <a:r>
              <a:rPr sz="2300" b="1" spc="140" dirty="0">
                <a:latin typeface="Cambria"/>
                <a:cs typeface="Cambria"/>
              </a:rPr>
              <a:t>за</a:t>
            </a:r>
            <a:r>
              <a:rPr sz="2300" b="1" spc="110" dirty="0">
                <a:latin typeface="Cambria"/>
                <a:cs typeface="Cambria"/>
              </a:rPr>
              <a:t> </a:t>
            </a:r>
            <a:r>
              <a:rPr sz="2300" b="1" spc="170" dirty="0">
                <a:latin typeface="Cambria"/>
                <a:cs typeface="Cambria"/>
              </a:rPr>
              <a:t>чотиритижневим</a:t>
            </a:r>
            <a:r>
              <a:rPr sz="2300" b="1" spc="110" dirty="0">
                <a:latin typeface="Cambria"/>
                <a:cs typeface="Cambria"/>
              </a:rPr>
              <a:t> </a:t>
            </a:r>
            <a:r>
              <a:rPr sz="2300" b="1" spc="155" dirty="0">
                <a:latin typeface="Cambria"/>
                <a:cs typeface="Cambria"/>
              </a:rPr>
              <a:t>сезонним </a:t>
            </a:r>
            <a:r>
              <a:rPr sz="2300" b="1" spc="210" dirty="0">
                <a:latin typeface="Cambria"/>
                <a:cs typeface="Cambria"/>
              </a:rPr>
              <a:t>меню.</a:t>
            </a:r>
            <a:endParaRPr sz="2300">
              <a:latin typeface="Cambria"/>
              <a:cs typeface="Cambria"/>
            </a:endParaRPr>
          </a:p>
          <a:p>
            <a:pPr marL="592455">
              <a:lnSpc>
                <a:spcPts val="2090"/>
              </a:lnSpc>
            </a:pPr>
            <a:r>
              <a:rPr sz="2300" spc="155" dirty="0">
                <a:latin typeface="Cambria"/>
                <a:cs typeface="Cambria"/>
              </a:rPr>
              <a:t>Наразі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45" dirty="0">
                <a:latin typeface="Cambria"/>
                <a:cs typeface="Cambria"/>
              </a:rPr>
              <a:t>безкоштовне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80" dirty="0">
                <a:latin typeface="Cambria"/>
                <a:cs typeface="Cambria"/>
              </a:rPr>
              <a:t>харчування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65" dirty="0">
                <a:latin typeface="Cambria"/>
                <a:cs typeface="Cambria"/>
              </a:rPr>
              <a:t>отримують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05" dirty="0">
                <a:latin typeface="Cambria"/>
                <a:cs typeface="Cambria"/>
              </a:rPr>
              <a:t>всі</a:t>
            </a:r>
            <a:endParaRPr sz="2300">
              <a:latin typeface="Cambria"/>
              <a:cs typeface="Cambria"/>
            </a:endParaRPr>
          </a:p>
          <a:p>
            <a:pPr marL="515620" marR="5080">
              <a:lnSpc>
                <a:spcPts val="2320"/>
              </a:lnSpc>
              <a:spcBef>
                <a:spcPts val="225"/>
              </a:spcBef>
            </a:pPr>
            <a:r>
              <a:rPr sz="2300" spc="180" dirty="0">
                <a:latin typeface="Cambria"/>
                <a:cs typeface="Cambria"/>
              </a:rPr>
              <a:t>учні</a:t>
            </a:r>
            <a:r>
              <a:rPr sz="2300" spc="13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1–11</a:t>
            </a:r>
            <a:r>
              <a:rPr sz="2300" spc="130" dirty="0">
                <a:latin typeface="Cambria"/>
                <a:cs typeface="Cambria"/>
              </a:rPr>
              <a:t> </a:t>
            </a:r>
            <a:r>
              <a:rPr sz="2300" spc="150" dirty="0">
                <a:latin typeface="Cambria"/>
                <a:cs typeface="Cambria"/>
              </a:rPr>
              <a:t>класів</a:t>
            </a:r>
            <a:r>
              <a:rPr sz="2300" spc="135" dirty="0">
                <a:latin typeface="Cambria"/>
                <a:cs typeface="Cambria"/>
              </a:rPr>
              <a:t> закладів</a:t>
            </a:r>
            <a:r>
              <a:rPr sz="2300" spc="130" dirty="0">
                <a:latin typeface="Cambria"/>
                <a:cs typeface="Cambria"/>
              </a:rPr>
              <a:t> </a:t>
            </a:r>
            <a:r>
              <a:rPr sz="2300" spc="135" dirty="0">
                <a:latin typeface="Cambria"/>
                <a:cs typeface="Cambria"/>
              </a:rPr>
              <a:t>загальної</a:t>
            </a:r>
            <a:r>
              <a:rPr sz="2300" spc="130" dirty="0">
                <a:latin typeface="Cambria"/>
                <a:cs typeface="Cambria"/>
              </a:rPr>
              <a:t> </a:t>
            </a:r>
            <a:r>
              <a:rPr sz="2300" spc="120" dirty="0">
                <a:latin typeface="Cambria"/>
                <a:cs typeface="Cambria"/>
              </a:rPr>
              <a:t>середньої</a:t>
            </a:r>
            <a:r>
              <a:rPr sz="2300" spc="575" dirty="0">
                <a:latin typeface="Cambria"/>
                <a:cs typeface="Cambria"/>
              </a:rPr>
              <a:t> </a:t>
            </a:r>
            <a:r>
              <a:rPr sz="2300" spc="130" dirty="0">
                <a:latin typeface="Cambria"/>
                <a:cs typeface="Cambria"/>
              </a:rPr>
              <a:t>освіти,</a:t>
            </a:r>
            <a:r>
              <a:rPr sz="2300" spc="110" dirty="0">
                <a:latin typeface="Cambria"/>
                <a:cs typeface="Cambria"/>
              </a:rPr>
              <a:t> які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90" dirty="0">
                <a:latin typeface="Cambria"/>
                <a:cs typeface="Cambria"/>
              </a:rPr>
              <a:t>працюють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55" dirty="0">
                <a:latin typeface="Cambria"/>
                <a:cs typeface="Cambria"/>
              </a:rPr>
              <a:t>офлайн,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90" dirty="0">
                <a:latin typeface="Cambria"/>
                <a:cs typeface="Cambria"/>
              </a:rPr>
              <a:t>із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85" dirty="0">
                <a:latin typeface="Cambria"/>
                <a:cs typeface="Cambria"/>
              </a:rPr>
              <a:t>числа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85" dirty="0">
                <a:latin typeface="Cambria"/>
                <a:cs typeface="Cambria"/>
              </a:rPr>
              <a:t>дітей-</a:t>
            </a:r>
            <a:r>
              <a:rPr sz="2300" spc="120" dirty="0">
                <a:latin typeface="Cambria"/>
                <a:cs typeface="Cambria"/>
              </a:rPr>
              <a:t>сиріт, </a:t>
            </a:r>
            <a:r>
              <a:rPr sz="2300" spc="110" dirty="0">
                <a:latin typeface="Cambria"/>
                <a:cs typeface="Cambria"/>
              </a:rPr>
              <a:t>дітей, </a:t>
            </a:r>
            <a:r>
              <a:rPr sz="2300" spc="165" dirty="0">
                <a:latin typeface="Cambria"/>
                <a:cs typeface="Cambria"/>
              </a:rPr>
              <a:t>позбавлених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30" dirty="0">
                <a:latin typeface="Cambria"/>
                <a:cs typeface="Cambria"/>
              </a:rPr>
              <a:t>батьківського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65" dirty="0">
                <a:latin typeface="Cambria"/>
                <a:cs typeface="Cambria"/>
              </a:rPr>
              <a:t>піклування,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05" dirty="0">
                <a:latin typeface="Cambria"/>
                <a:cs typeface="Cambria"/>
              </a:rPr>
              <a:t>дітей </a:t>
            </a:r>
            <a:r>
              <a:rPr sz="2300" spc="80" dirty="0">
                <a:latin typeface="Cambria"/>
                <a:cs typeface="Cambria"/>
              </a:rPr>
              <a:t>з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70" dirty="0">
                <a:latin typeface="Cambria"/>
                <a:cs typeface="Cambria"/>
              </a:rPr>
              <a:t>особливими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55" dirty="0">
                <a:latin typeface="Cambria"/>
                <a:cs typeface="Cambria"/>
              </a:rPr>
              <a:t>освітніми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55" dirty="0">
                <a:latin typeface="Cambria"/>
                <a:cs typeface="Cambria"/>
              </a:rPr>
              <a:t>потребами,</a:t>
            </a:r>
            <a:r>
              <a:rPr sz="2300" spc="110" dirty="0">
                <a:latin typeface="Cambria"/>
                <a:cs typeface="Cambria"/>
              </a:rPr>
              <a:t> які </a:t>
            </a:r>
            <a:r>
              <a:rPr sz="2300" spc="160" dirty="0">
                <a:latin typeface="Cambria"/>
                <a:cs typeface="Cambria"/>
              </a:rPr>
              <a:t>навчаються </a:t>
            </a:r>
            <a:r>
              <a:rPr sz="2300" spc="150" dirty="0">
                <a:latin typeface="Cambria"/>
                <a:cs typeface="Cambria"/>
              </a:rPr>
              <a:t>у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85" dirty="0">
                <a:latin typeface="Cambria"/>
                <a:cs typeface="Cambria"/>
              </a:rPr>
              <a:t>спеціальних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30" dirty="0">
                <a:latin typeface="Cambria"/>
                <a:cs typeface="Cambria"/>
              </a:rPr>
              <a:t>та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85" dirty="0">
                <a:latin typeface="Cambria"/>
                <a:cs typeface="Cambria"/>
              </a:rPr>
              <a:t>інклюзивних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75" dirty="0">
                <a:latin typeface="Cambria"/>
                <a:cs typeface="Cambria"/>
              </a:rPr>
              <a:t>класах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90" dirty="0">
                <a:latin typeface="Cambria"/>
                <a:cs typeface="Cambria"/>
              </a:rPr>
              <a:t>(групах), </a:t>
            </a:r>
            <a:r>
              <a:rPr sz="2300" spc="114" dirty="0">
                <a:latin typeface="Cambria"/>
                <a:cs typeface="Cambria"/>
              </a:rPr>
              <a:t>дітей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80" dirty="0">
                <a:latin typeface="Cambria"/>
                <a:cs typeface="Cambria"/>
              </a:rPr>
              <a:t>з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40" dirty="0">
                <a:latin typeface="Cambria"/>
                <a:cs typeface="Cambria"/>
              </a:rPr>
              <a:t>інвалідністю,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14" dirty="0">
                <a:latin typeface="Cambria"/>
                <a:cs typeface="Cambria"/>
              </a:rPr>
              <a:t>дітей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90" dirty="0">
                <a:latin typeface="Cambria"/>
                <a:cs typeface="Cambria"/>
              </a:rPr>
              <a:t>із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55" dirty="0">
                <a:latin typeface="Cambria"/>
                <a:cs typeface="Cambria"/>
              </a:rPr>
              <a:t>сімей,</a:t>
            </a:r>
            <a:r>
              <a:rPr sz="2300" spc="110" dirty="0">
                <a:latin typeface="Cambria"/>
                <a:cs typeface="Cambria"/>
              </a:rPr>
              <a:t> які </a:t>
            </a:r>
            <a:r>
              <a:rPr sz="2300" spc="155" dirty="0">
                <a:latin typeface="Cambria"/>
                <a:cs typeface="Cambria"/>
              </a:rPr>
              <a:t>отримують </a:t>
            </a:r>
            <a:r>
              <a:rPr sz="2300" spc="130" dirty="0">
                <a:latin typeface="Cambria"/>
                <a:cs typeface="Cambria"/>
              </a:rPr>
              <a:t>допомогу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35" dirty="0">
                <a:latin typeface="Cambria"/>
                <a:cs typeface="Cambria"/>
              </a:rPr>
              <a:t>відповідно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80" dirty="0">
                <a:latin typeface="Cambria"/>
                <a:cs typeface="Cambria"/>
              </a:rPr>
              <a:t>до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65" dirty="0">
                <a:latin typeface="Cambria"/>
                <a:cs typeface="Cambria"/>
              </a:rPr>
              <a:t>Закону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75" dirty="0">
                <a:latin typeface="Cambria"/>
                <a:cs typeface="Cambria"/>
              </a:rPr>
              <a:t>України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10" dirty="0">
                <a:latin typeface="Cambria"/>
                <a:cs typeface="Cambria"/>
              </a:rPr>
              <a:t>«Про </a:t>
            </a:r>
            <a:r>
              <a:rPr sz="2300" spc="180" dirty="0">
                <a:latin typeface="Cambria"/>
                <a:cs typeface="Cambria"/>
              </a:rPr>
              <a:t>державну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65" dirty="0">
                <a:latin typeface="Cambria"/>
                <a:cs typeface="Cambria"/>
              </a:rPr>
              <a:t>соціальну</a:t>
            </a:r>
            <a:r>
              <a:rPr sz="2300" spc="120" dirty="0">
                <a:latin typeface="Cambria"/>
                <a:cs typeface="Cambria"/>
              </a:rPr>
              <a:t> </a:t>
            </a:r>
            <a:r>
              <a:rPr sz="2300" spc="130" dirty="0">
                <a:latin typeface="Cambria"/>
                <a:cs typeface="Cambria"/>
              </a:rPr>
              <a:t>допомогу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55" dirty="0">
                <a:latin typeface="Cambria"/>
                <a:cs typeface="Cambria"/>
              </a:rPr>
              <a:t>малозабезпеченим </a:t>
            </a:r>
            <a:r>
              <a:rPr sz="2300" spc="130" dirty="0">
                <a:latin typeface="Cambria"/>
                <a:cs typeface="Cambria"/>
              </a:rPr>
              <a:t>сім’ям»,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14" dirty="0">
                <a:latin typeface="Cambria"/>
                <a:cs typeface="Cambria"/>
              </a:rPr>
              <a:t>дітей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80" dirty="0">
                <a:latin typeface="Cambria"/>
                <a:cs typeface="Cambria"/>
              </a:rPr>
              <a:t>з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85" dirty="0">
                <a:latin typeface="Cambria"/>
                <a:cs typeface="Cambria"/>
              </a:rPr>
              <a:t>числа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80" dirty="0">
                <a:latin typeface="Cambria"/>
                <a:cs typeface="Cambria"/>
              </a:rPr>
              <a:t>ВПО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240" dirty="0">
                <a:latin typeface="Cambria"/>
                <a:cs typeface="Cambria"/>
              </a:rPr>
              <a:t>чи</a:t>
            </a:r>
            <a:r>
              <a:rPr sz="2300" spc="110" dirty="0">
                <a:latin typeface="Cambria"/>
                <a:cs typeface="Cambria"/>
              </a:rPr>
              <a:t> дітей,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10" dirty="0">
                <a:latin typeface="Cambria"/>
                <a:cs typeface="Cambria"/>
              </a:rPr>
              <a:t>які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80" dirty="0">
                <a:latin typeface="Cambria"/>
                <a:cs typeface="Cambria"/>
              </a:rPr>
              <a:t>мають </a:t>
            </a:r>
            <a:r>
              <a:rPr sz="2300" spc="125" dirty="0">
                <a:latin typeface="Cambria"/>
                <a:cs typeface="Cambria"/>
              </a:rPr>
              <a:t>статус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65" dirty="0">
                <a:latin typeface="Cambria"/>
                <a:cs typeface="Cambria"/>
              </a:rPr>
              <a:t>дитини,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35" dirty="0">
                <a:latin typeface="Cambria"/>
                <a:cs typeface="Cambria"/>
              </a:rPr>
              <a:t>яка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65" dirty="0">
                <a:latin typeface="Cambria"/>
                <a:cs typeface="Cambria"/>
              </a:rPr>
              <a:t>постраждала</a:t>
            </a:r>
            <a:r>
              <a:rPr sz="2300" spc="120" dirty="0">
                <a:latin typeface="Cambria"/>
                <a:cs typeface="Cambria"/>
              </a:rPr>
              <a:t> </a:t>
            </a:r>
            <a:r>
              <a:rPr sz="2300" spc="145" dirty="0">
                <a:latin typeface="Cambria"/>
                <a:cs typeface="Cambria"/>
              </a:rPr>
              <a:t>внаслідок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70" dirty="0">
                <a:latin typeface="Cambria"/>
                <a:cs typeface="Cambria"/>
              </a:rPr>
              <a:t>воєнних </a:t>
            </a:r>
            <a:r>
              <a:rPr sz="2300" spc="125" dirty="0">
                <a:latin typeface="Cambria"/>
                <a:cs typeface="Cambria"/>
              </a:rPr>
              <a:t>дій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00" dirty="0">
                <a:latin typeface="Cambria"/>
                <a:cs typeface="Cambria"/>
              </a:rPr>
              <a:t>і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65" dirty="0">
                <a:latin typeface="Cambria"/>
                <a:cs typeface="Cambria"/>
              </a:rPr>
              <a:t>збройних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40" dirty="0">
                <a:latin typeface="Cambria"/>
                <a:cs typeface="Cambria"/>
              </a:rPr>
              <a:t>конфліктів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30" dirty="0">
                <a:latin typeface="Cambria"/>
                <a:cs typeface="Cambria"/>
              </a:rPr>
              <a:t>та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95" dirty="0">
                <a:latin typeface="Cambria"/>
                <a:cs typeface="Cambria"/>
              </a:rPr>
              <a:t>інші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00" dirty="0">
                <a:latin typeface="Cambria"/>
                <a:cs typeface="Cambria"/>
              </a:rPr>
              <a:t>категорії.</a:t>
            </a:r>
            <a:endParaRPr sz="2300">
              <a:latin typeface="Cambria"/>
              <a:cs typeface="Cambria"/>
            </a:endParaRPr>
          </a:p>
          <a:p>
            <a:pPr marL="515620" marR="479425">
              <a:lnSpc>
                <a:spcPts val="2330"/>
              </a:lnSpc>
              <a:spcBef>
                <a:spcPts val="50"/>
              </a:spcBef>
            </a:pPr>
            <a:r>
              <a:rPr sz="2300" spc="190" dirty="0">
                <a:latin typeface="Cambria"/>
                <a:cs typeface="Cambria"/>
              </a:rPr>
              <a:t>Харчуванням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25" dirty="0">
                <a:latin typeface="Cambria"/>
                <a:cs typeface="Cambria"/>
              </a:rPr>
              <a:t>за</a:t>
            </a:r>
            <a:r>
              <a:rPr sz="2300" spc="120" dirty="0">
                <a:latin typeface="Cambria"/>
                <a:cs typeface="Cambria"/>
              </a:rPr>
              <a:t> </a:t>
            </a:r>
            <a:r>
              <a:rPr sz="2300" spc="190" dirty="0">
                <a:latin typeface="Cambria"/>
                <a:cs typeface="Cambria"/>
              </a:rPr>
              <a:t>кошти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55" dirty="0">
                <a:latin typeface="Cambria"/>
                <a:cs typeface="Cambria"/>
              </a:rPr>
              <a:t>бюджету</a:t>
            </a:r>
            <a:r>
              <a:rPr sz="2300" spc="120" dirty="0">
                <a:latin typeface="Cambria"/>
                <a:cs typeface="Cambria"/>
              </a:rPr>
              <a:t> </a:t>
            </a:r>
            <a:r>
              <a:rPr sz="2300" spc="125" dirty="0">
                <a:latin typeface="Cambria"/>
                <a:cs typeface="Cambria"/>
              </a:rPr>
              <a:t>за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2023</a:t>
            </a:r>
            <a:r>
              <a:rPr sz="2300" spc="120" dirty="0">
                <a:latin typeface="Cambria"/>
                <a:cs typeface="Cambria"/>
              </a:rPr>
              <a:t> </a:t>
            </a:r>
            <a:r>
              <a:rPr sz="2300" spc="140" dirty="0">
                <a:latin typeface="Cambria"/>
                <a:cs typeface="Cambria"/>
              </a:rPr>
              <a:t>рік</a:t>
            </a:r>
            <a:r>
              <a:rPr sz="2300" spc="120" dirty="0">
                <a:latin typeface="Cambria"/>
                <a:cs typeface="Cambria"/>
              </a:rPr>
              <a:t> </a:t>
            </a:r>
            <a:r>
              <a:rPr sz="2300" spc="105" dirty="0">
                <a:latin typeface="Cambria"/>
                <a:cs typeface="Cambria"/>
              </a:rPr>
              <a:t>було </a:t>
            </a:r>
            <a:r>
              <a:rPr sz="2300" spc="140" dirty="0">
                <a:latin typeface="Cambria"/>
                <a:cs typeface="Cambria"/>
              </a:rPr>
              <a:t>забезпечено</a:t>
            </a:r>
            <a:r>
              <a:rPr sz="2300" spc="13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2611</a:t>
            </a:r>
            <a:r>
              <a:rPr sz="2300" spc="135" dirty="0">
                <a:latin typeface="Cambria"/>
                <a:cs typeface="Cambria"/>
              </a:rPr>
              <a:t> </a:t>
            </a:r>
            <a:r>
              <a:rPr sz="2300" spc="180" dirty="0">
                <a:latin typeface="Cambria"/>
                <a:cs typeface="Cambria"/>
              </a:rPr>
              <a:t>учнів</a:t>
            </a:r>
            <a:r>
              <a:rPr sz="2300" spc="135" dirty="0">
                <a:latin typeface="Cambria"/>
                <a:cs typeface="Cambria"/>
              </a:rPr>
              <a:t> </a:t>
            </a:r>
            <a:r>
              <a:rPr sz="2300" spc="160" dirty="0">
                <a:latin typeface="Cambria"/>
                <a:cs typeface="Cambria"/>
              </a:rPr>
              <a:t>пільгових</a:t>
            </a:r>
            <a:r>
              <a:rPr sz="2300" spc="135" dirty="0">
                <a:latin typeface="Cambria"/>
                <a:cs typeface="Cambria"/>
              </a:rPr>
              <a:t> </a:t>
            </a:r>
            <a:r>
              <a:rPr sz="2300" spc="114" dirty="0">
                <a:latin typeface="Cambria"/>
                <a:cs typeface="Cambria"/>
              </a:rPr>
              <a:t>категорій.</a:t>
            </a:r>
            <a:endParaRPr sz="23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10287635"/>
            </a:xfrm>
            <a:custGeom>
              <a:avLst/>
              <a:gdLst/>
              <a:ahLst/>
              <a:cxnLst/>
              <a:rect l="l" t="t" r="r" b="b"/>
              <a:pathLst>
                <a:path w="18288000" h="10287635">
                  <a:moveTo>
                    <a:pt x="18287988" y="1028712"/>
                  </a:moveTo>
                  <a:lnTo>
                    <a:pt x="7337184" y="1028712"/>
                  </a:lnTo>
                  <a:lnTo>
                    <a:pt x="7337184" y="0"/>
                  </a:lnTo>
                  <a:lnTo>
                    <a:pt x="0" y="0"/>
                  </a:lnTo>
                  <a:lnTo>
                    <a:pt x="0" y="10287013"/>
                  </a:lnTo>
                  <a:lnTo>
                    <a:pt x="7337184" y="10287013"/>
                  </a:lnTo>
                  <a:lnTo>
                    <a:pt x="7337184" y="3126600"/>
                  </a:lnTo>
                  <a:lnTo>
                    <a:pt x="18287988" y="3126600"/>
                  </a:lnTo>
                  <a:lnTo>
                    <a:pt x="18287988" y="1028712"/>
                  </a:lnTo>
                  <a:close/>
                </a:path>
              </a:pathLst>
            </a:custGeom>
            <a:solidFill>
              <a:srgbClr val="3F3C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989" y="307371"/>
              <a:ext cx="6951208" cy="967393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788151" y="1278107"/>
            <a:ext cx="10048875" cy="97790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40"/>
              </a:spcBef>
              <a:tabLst>
                <a:tab pos="421005" algn="l"/>
                <a:tab pos="1035050" algn="l"/>
                <a:tab pos="3543935" algn="l"/>
                <a:tab pos="6618605" algn="l"/>
              </a:tabLst>
            </a:pPr>
            <a:r>
              <a:rPr sz="2750" spc="170" dirty="0">
                <a:latin typeface="Cambria"/>
                <a:cs typeface="Cambria"/>
              </a:rPr>
              <a:t>У</a:t>
            </a:r>
            <a:r>
              <a:rPr sz="2750" dirty="0">
                <a:latin typeface="Cambria"/>
                <a:cs typeface="Cambria"/>
              </a:rPr>
              <a:t>	</a:t>
            </a:r>
            <a:r>
              <a:rPr sz="2750" spc="55" dirty="0">
                <a:latin typeface="Cambria"/>
                <a:cs typeface="Cambria"/>
              </a:rPr>
              <a:t>33</a:t>
            </a:r>
            <a:r>
              <a:rPr sz="2750" dirty="0">
                <a:latin typeface="Cambria"/>
                <a:cs typeface="Cambria"/>
              </a:rPr>
              <a:t>	</a:t>
            </a:r>
            <a:r>
              <a:rPr sz="2750" spc="495" dirty="0">
                <a:latin typeface="Cambria"/>
                <a:cs typeface="Cambria"/>
              </a:rPr>
              <a:t>ЗАКЛАДАХ</a:t>
            </a:r>
            <a:r>
              <a:rPr sz="2750" dirty="0">
                <a:latin typeface="Cambria"/>
                <a:cs typeface="Cambria"/>
              </a:rPr>
              <a:t>	</a:t>
            </a:r>
            <a:r>
              <a:rPr sz="2750" spc="459" dirty="0">
                <a:latin typeface="Cambria"/>
                <a:cs typeface="Cambria"/>
              </a:rPr>
              <a:t>ДОШКІЛЬНОЇ</a:t>
            </a:r>
            <a:r>
              <a:rPr sz="2750" dirty="0">
                <a:latin typeface="Cambria"/>
                <a:cs typeface="Cambria"/>
              </a:rPr>
              <a:t>	</a:t>
            </a:r>
            <a:r>
              <a:rPr sz="2750" spc="440" dirty="0">
                <a:latin typeface="Cambria"/>
                <a:cs typeface="Cambria"/>
              </a:rPr>
              <a:t>ОСВІТИ</a:t>
            </a:r>
            <a:endParaRPr sz="275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  <a:spcBef>
                <a:spcPts val="450"/>
              </a:spcBef>
              <a:tabLst>
                <a:tab pos="3611245" algn="l"/>
                <a:tab pos="6997065" algn="l"/>
                <a:tab pos="9298305" algn="l"/>
              </a:tabLst>
            </a:pPr>
            <a:r>
              <a:rPr sz="2750" spc="490" dirty="0">
                <a:latin typeface="Cambria"/>
                <a:cs typeface="Cambria"/>
              </a:rPr>
              <a:t>ОБЛАШТОВАНО</a:t>
            </a:r>
            <a:r>
              <a:rPr sz="2750" dirty="0">
                <a:latin typeface="Cambria"/>
                <a:cs typeface="Cambria"/>
              </a:rPr>
              <a:t>	</a:t>
            </a:r>
            <a:r>
              <a:rPr sz="2750" spc="509" dirty="0">
                <a:latin typeface="Cambria"/>
                <a:cs typeface="Cambria"/>
              </a:rPr>
              <a:t>НАЙПРОСТІШІ</a:t>
            </a:r>
            <a:r>
              <a:rPr sz="2750" dirty="0">
                <a:latin typeface="Cambria"/>
                <a:cs typeface="Cambria"/>
              </a:rPr>
              <a:t>	</a:t>
            </a:r>
            <a:r>
              <a:rPr sz="2750" spc="415" dirty="0">
                <a:latin typeface="Cambria"/>
                <a:cs typeface="Cambria"/>
              </a:rPr>
              <a:t>УКРИТТЯ,</a:t>
            </a:r>
            <a:r>
              <a:rPr sz="2750" dirty="0">
                <a:latin typeface="Cambria"/>
                <a:cs typeface="Cambria"/>
              </a:rPr>
              <a:t>	</a:t>
            </a:r>
            <a:r>
              <a:rPr sz="2750" spc="440" dirty="0">
                <a:latin typeface="Cambria"/>
                <a:cs typeface="Cambria"/>
              </a:rPr>
              <a:t>ЩО</a:t>
            </a:r>
            <a:endParaRPr sz="275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61006" y="2283033"/>
            <a:ext cx="3769360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809875" algn="l"/>
              </a:tabLst>
            </a:pPr>
            <a:r>
              <a:rPr sz="2750" b="1" spc="455" dirty="0">
                <a:solidFill>
                  <a:srgbClr val="FFFFFF"/>
                </a:solidFill>
                <a:latin typeface="Cambria"/>
                <a:cs typeface="Cambria"/>
              </a:rPr>
              <a:t>СТАНОВИТЬ</a:t>
            </a:r>
            <a:r>
              <a:rPr sz="2750" b="1" dirty="0">
                <a:solidFill>
                  <a:srgbClr val="FFFFFF"/>
                </a:solidFill>
                <a:latin typeface="Cambria"/>
                <a:cs typeface="Cambria"/>
              </a:rPr>
              <a:t>	</a:t>
            </a:r>
            <a:r>
              <a:rPr sz="2750" b="1" spc="80" dirty="0">
                <a:solidFill>
                  <a:srgbClr val="FFFFFF"/>
                </a:solidFill>
                <a:latin typeface="Cambria"/>
                <a:cs typeface="Cambria"/>
              </a:rPr>
              <a:t>89</a:t>
            </a:r>
            <a:r>
              <a:rPr sz="2750" b="1" spc="-2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750" b="1" spc="135" dirty="0">
                <a:solidFill>
                  <a:srgbClr val="FFFFFF"/>
                </a:solidFill>
                <a:latin typeface="Cambria"/>
                <a:cs typeface="Cambria"/>
              </a:rPr>
              <a:t>%.</a:t>
            </a:r>
            <a:endParaRPr sz="2750">
              <a:latin typeface="Cambria"/>
              <a:cs typeface="Cambri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854368" y="3856599"/>
            <a:ext cx="104775" cy="4238625"/>
            <a:chOff x="8854368" y="3856599"/>
            <a:chExt cx="104775" cy="423862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54368" y="3856599"/>
              <a:ext cx="104775" cy="1047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54368" y="6514074"/>
              <a:ext cx="104775" cy="1047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54368" y="7990449"/>
              <a:ext cx="104775" cy="10477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106731" y="3700357"/>
            <a:ext cx="7893684" cy="510540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50800">
              <a:lnSpc>
                <a:spcPts val="2330"/>
              </a:lnSpc>
              <a:spcBef>
                <a:spcPts val="565"/>
              </a:spcBef>
            </a:pPr>
            <a:r>
              <a:rPr sz="2300" spc="175" dirty="0">
                <a:latin typeface="Cambria"/>
                <a:cs typeface="Cambria"/>
              </a:rPr>
              <a:t>У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4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55" dirty="0">
                <a:latin typeface="Cambria"/>
                <a:cs typeface="Cambria"/>
              </a:rPr>
              <a:t>закладах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55" dirty="0">
                <a:latin typeface="Cambria"/>
                <a:cs typeface="Cambria"/>
              </a:rPr>
              <a:t>дошкільної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35" dirty="0">
                <a:latin typeface="Cambria"/>
                <a:cs typeface="Cambria"/>
              </a:rPr>
              <a:t>освіти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45" dirty="0">
                <a:latin typeface="Cambria"/>
                <a:cs typeface="Cambria"/>
              </a:rPr>
              <a:t>немає </a:t>
            </a:r>
            <a:r>
              <a:rPr sz="2300" spc="185" dirty="0">
                <a:latin typeface="Cambria"/>
                <a:cs typeface="Cambria"/>
              </a:rPr>
              <a:t>найпростіших</a:t>
            </a:r>
            <a:r>
              <a:rPr sz="2300" spc="120" dirty="0">
                <a:latin typeface="Cambria"/>
                <a:cs typeface="Cambria"/>
              </a:rPr>
              <a:t> </a:t>
            </a:r>
            <a:r>
              <a:rPr sz="2300" spc="140" dirty="0">
                <a:latin typeface="Cambria"/>
                <a:cs typeface="Cambria"/>
              </a:rPr>
              <a:t>укриттів</a:t>
            </a:r>
            <a:r>
              <a:rPr sz="2300" spc="125" dirty="0">
                <a:latin typeface="Cambria"/>
                <a:cs typeface="Cambria"/>
              </a:rPr>
              <a:t> (що </a:t>
            </a:r>
            <a:r>
              <a:rPr sz="2300" spc="155" dirty="0">
                <a:latin typeface="Cambria"/>
                <a:cs typeface="Cambria"/>
              </a:rPr>
              <a:t>становить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11%),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spc="90" dirty="0">
                <a:latin typeface="Cambria"/>
                <a:cs typeface="Cambria"/>
              </a:rPr>
              <a:t>із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spc="150" dirty="0">
                <a:latin typeface="Cambria"/>
                <a:cs typeface="Cambria"/>
              </a:rPr>
              <a:t>яких </a:t>
            </a:r>
            <a:r>
              <a:rPr sz="2300" dirty="0">
                <a:latin typeface="Cambria"/>
                <a:cs typeface="Cambria"/>
              </a:rPr>
              <a:t>3</a:t>
            </a:r>
            <a:r>
              <a:rPr sz="2300" spc="145" dirty="0">
                <a:latin typeface="Cambria"/>
                <a:cs typeface="Cambria"/>
              </a:rPr>
              <a:t> </a:t>
            </a:r>
            <a:r>
              <a:rPr sz="2300" spc="160" dirty="0">
                <a:latin typeface="Cambria"/>
                <a:cs typeface="Cambria"/>
              </a:rPr>
              <a:t>дошкільні</a:t>
            </a:r>
            <a:r>
              <a:rPr sz="2300" spc="150" dirty="0">
                <a:latin typeface="Cambria"/>
                <a:cs typeface="Cambria"/>
              </a:rPr>
              <a:t> заклади </a:t>
            </a:r>
            <a:r>
              <a:rPr sz="2300" dirty="0">
                <a:latin typeface="Cambria"/>
                <a:cs typeface="Cambria"/>
              </a:rPr>
              <a:t>(№№</a:t>
            </a:r>
            <a:r>
              <a:rPr sz="2300" spc="15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151,</a:t>
            </a:r>
            <a:r>
              <a:rPr sz="2300" spc="15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188,</a:t>
            </a:r>
            <a:r>
              <a:rPr sz="2300" spc="145" dirty="0">
                <a:latin typeface="Cambria"/>
                <a:cs typeface="Cambria"/>
              </a:rPr>
              <a:t> </a:t>
            </a:r>
            <a:r>
              <a:rPr sz="2300" spc="-20" dirty="0">
                <a:latin typeface="Cambria"/>
                <a:cs typeface="Cambria"/>
              </a:rPr>
              <a:t>435) </a:t>
            </a:r>
            <a:r>
              <a:rPr sz="2300" spc="165" dirty="0">
                <a:latin typeface="Cambria"/>
                <a:cs typeface="Cambria"/>
              </a:rPr>
              <a:t>функціонують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50" dirty="0">
                <a:latin typeface="Cambria"/>
                <a:cs typeface="Cambria"/>
              </a:rPr>
              <a:t>у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200" dirty="0">
                <a:latin typeface="Cambria"/>
                <a:cs typeface="Cambria"/>
              </a:rPr>
              <a:t>приміщеннях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225" dirty="0">
                <a:latin typeface="Cambria"/>
                <a:cs typeface="Cambria"/>
              </a:rPr>
              <a:t>інших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25" dirty="0">
                <a:latin typeface="Cambria"/>
                <a:cs typeface="Cambria"/>
              </a:rPr>
              <a:t>закладів </a:t>
            </a:r>
            <a:r>
              <a:rPr sz="2300" spc="155" dirty="0">
                <a:latin typeface="Cambria"/>
                <a:cs typeface="Cambria"/>
              </a:rPr>
              <a:t>дошкільної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35" dirty="0">
                <a:latin typeface="Cambria"/>
                <a:cs typeface="Cambria"/>
              </a:rPr>
              <a:t>освіти</a:t>
            </a:r>
            <a:r>
              <a:rPr sz="2300" spc="120" dirty="0">
                <a:latin typeface="Cambria"/>
                <a:cs typeface="Cambria"/>
              </a:rPr>
              <a:t> </a:t>
            </a:r>
            <a:r>
              <a:rPr sz="2300" spc="170" dirty="0">
                <a:latin typeface="Cambria"/>
                <a:cs typeface="Cambria"/>
              </a:rPr>
              <a:t>району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30" dirty="0">
                <a:latin typeface="Cambria"/>
                <a:cs typeface="Cambria"/>
              </a:rPr>
              <a:t>та</a:t>
            </a:r>
            <a:r>
              <a:rPr sz="2300" spc="120" dirty="0">
                <a:latin typeface="Cambria"/>
                <a:cs typeface="Cambria"/>
              </a:rPr>
              <a:t> </a:t>
            </a:r>
            <a:r>
              <a:rPr sz="2300" spc="155" dirty="0">
                <a:latin typeface="Cambria"/>
                <a:cs typeface="Cambria"/>
              </a:rPr>
              <a:t>використовують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40" dirty="0">
                <a:latin typeface="Cambria"/>
                <a:cs typeface="Cambria"/>
              </a:rPr>
              <a:t>їх </a:t>
            </a:r>
            <a:r>
              <a:rPr sz="2300" spc="170" dirty="0">
                <a:latin typeface="Cambria"/>
                <a:cs typeface="Cambria"/>
              </a:rPr>
              <a:t>найпростіші</a:t>
            </a:r>
            <a:r>
              <a:rPr sz="2300" spc="100" dirty="0">
                <a:latin typeface="Cambria"/>
                <a:cs typeface="Cambria"/>
              </a:rPr>
              <a:t> </a:t>
            </a:r>
            <a:r>
              <a:rPr sz="2300" spc="130" dirty="0">
                <a:latin typeface="Cambria"/>
                <a:cs typeface="Cambria"/>
              </a:rPr>
              <a:t>укриття,</a:t>
            </a:r>
            <a:r>
              <a:rPr sz="2300" spc="10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1</a:t>
            </a:r>
            <a:r>
              <a:rPr sz="2300" spc="100" dirty="0">
                <a:latin typeface="Cambria"/>
                <a:cs typeface="Cambria"/>
              </a:rPr>
              <a:t> </a:t>
            </a:r>
            <a:r>
              <a:rPr sz="2300" spc="180" dirty="0">
                <a:latin typeface="Cambria"/>
                <a:cs typeface="Cambria"/>
              </a:rPr>
              <a:t>дошкільний</a:t>
            </a:r>
            <a:r>
              <a:rPr sz="2300" spc="100" dirty="0">
                <a:latin typeface="Cambria"/>
                <a:cs typeface="Cambria"/>
              </a:rPr>
              <a:t> </a:t>
            </a:r>
            <a:r>
              <a:rPr sz="2300" spc="135" dirty="0">
                <a:latin typeface="Cambria"/>
                <a:cs typeface="Cambria"/>
              </a:rPr>
              <a:t>заклад</a:t>
            </a:r>
            <a:r>
              <a:rPr sz="2300" spc="10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(№</a:t>
            </a:r>
            <a:r>
              <a:rPr sz="2300" spc="100" dirty="0">
                <a:latin typeface="Cambria"/>
                <a:cs typeface="Cambria"/>
              </a:rPr>
              <a:t> </a:t>
            </a:r>
            <a:r>
              <a:rPr sz="2300" spc="-20" dirty="0">
                <a:latin typeface="Cambria"/>
                <a:cs typeface="Cambria"/>
              </a:rPr>
              <a:t>676) </a:t>
            </a:r>
            <a:r>
              <a:rPr sz="2300" spc="120" dirty="0">
                <a:latin typeface="Cambria"/>
                <a:cs typeface="Cambria"/>
              </a:rPr>
              <a:t>орендує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70" dirty="0">
                <a:latin typeface="Cambria"/>
                <a:cs typeface="Cambria"/>
              </a:rPr>
              <a:t>найпростіше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30" dirty="0">
                <a:latin typeface="Cambria"/>
                <a:cs typeface="Cambria"/>
              </a:rPr>
              <a:t>укриття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55" dirty="0">
                <a:latin typeface="Cambria"/>
                <a:cs typeface="Cambria"/>
              </a:rPr>
              <a:t>іншого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00" dirty="0">
                <a:latin typeface="Cambria"/>
                <a:cs typeface="Cambria"/>
              </a:rPr>
              <a:t>суб’єкта </a:t>
            </a:r>
            <a:r>
              <a:rPr sz="2300" spc="150" dirty="0">
                <a:latin typeface="Cambria"/>
                <a:cs typeface="Cambria"/>
              </a:rPr>
              <a:t>господарювання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204" dirty="0">
                <a:latin typeface="Cambria"/>
                <a:cs typeface="Cambria"/>
              </a:rPr>
              <a:t>на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30" dirty="0">
                <a:latin typeface="Cambria"/>
                <a:cs typeface="Cambria"/>
              </a:rPr>
              <a:t>підставі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30" dirty="0">
                <a:latin typeface="Cambria"/>
                <a:cs typeface="Cambria"/>
              </a:rPr>
              <a:t>укладеного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95" dirty="0">
                <a:latin typeface="Cambria"/>
                <a:cs typeface="Cambria"/>
              </a:rPr>
              <a:t>договору.</a:t>
            </a:r>
            <a:endParaRPr sz="2300">
              <a:latin typeface="Cambria"/>
              <a:cs typeface="Cambria"/>
            </a:endParaRPr>
          </a:p>
          <a:p>
            <a:pPr marL="12700" marR="259079" indent="76835">
              <a:lnSpc>
                <a:spcPts val="2320"/>
              </a:lnSpc>
              <a:spcBef>
                <a:spcPts val="2295"/>
              </a:spcBef>
            </a:pPr>
            <a:r>
              <a:rPr sz="2300" spc="175" dirty="0">
                <a:latin typeface="Cambria"/>
                <a:cs typeface="Cambria"/>
              </a:rPr>
              <a:t>У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17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55" dirty="0">
                <a:latin typeface="Cambria"/>
                <a:cs typeface="Cambria"/>
              </a:rPr>
              <a:t>закладах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55" dirty="0">
                <a:latin typeface="Cambria"/>
                <a:cs typeface="Cambria"/>
              </a:rPr>
              <a:t>дошкільної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35" dirty="0">
                <a:latin typeface="Cambria"/>
                <a:cs typeface="Cambria"/>
              </a:rPr>
              <a:t>освіти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70" dirty="0">
                <a:latin typeface="Cambria"/>
                <a:cs typeface="Cambria"/>
              </a:rPr>
              <a:t>району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20" dirty="0">
                <a:latin typeface="Cambria"/>
                <a:cs typeface="Cambria"/>
              </a:rPr>
              <a:t>протягом </a:t>
            </a:r>
            <a:r>
              <a:rPr sz="2300" dirty="0">
                <a:latin typeface="Cambria"/>
                <a:cs typeface="Cambria"/>
              </a:rPr>
              <a:t>2023</a:t>
            </a:r>
            <a:r>
              <a:rPr sz="2300" spc="135" dirty="0">
                <a:latin typeface="Cambria"/>
                <a:cs typeface="Cambria"/>
              </a:rPr>
              <a:t> </a:t>
            </a:r>
            <a:r>
              <a:rPr sz="2300" spc="145" dirty="0">
                <a:latin typeface="Cambria"/>
                <a:cs typeface="Cambria"/>
              </a:rPr>
              <a:t>року</a:t>
            </a:r>
            <a:r>
              <a:rPr sz="2300" spc="140" dirty="0">
                <a:latin typeface="Cambria"/>
                <a:cs typeface="Cambria"/>
              </a:rPr>
              <a:t> проведено</a:t>
            </a:r>
            <a:r>
              <a:rPr sz="2300" spc="135" dirty="0">
                <a:latin typeface="Cambria"/>
                <a:cs typeface="Cambria"/>
              </a:rPr>
              <a:t> </a:t>
            </a:r>
            <a:r>
              <a:rPr sz="2300" spc="160" dirty="0">
                <a:latin typeface="Cambria"/>
                <a:cs typeface="Cambria"/>
              </a:rPr>
              <a:t>капітальні</a:t>
            </a:r>
            <a:r>
              <a:rPr sz="2300" spc="140" dirty="0">
                <a:latin typeface="Cambria"/>
                <a:cs typeface="Cambria"/>
              </a:rPr>
              <a:t> </a:t>
            </a:r>
            <a:r>
              <a:rPr sz="2300" spc="160" dirty="0">
                <a:latin typeface="Cambria"/>
                <a:cs typeface="Cambria"/>
              </a:rPr>
              <a:t>ремонти </a:t>
            </a:r>
            <a:r>
              <a:rPr sz="2300" spc="185" dirty="0">
                <a:latin typeface="Cambria"/>
                <a:cs typeface="Cambria"/>
              </a:rPr>
              <a:t>найпростіших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40" dirty="0">
                <a:latin typeface="Cambria"/>
                <a:cs typeface="Cambria"/>
              </a:rPr>
              <a:t>укриттів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50" dirty="0">
                <a:latin typeface="Cambria"/>
                <a:cs typeface="Cambria"/>
              </a:rPr>
              <a:t>у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55" dirty="0">
                <a:latin typeface="Cambria"/>
                <a:cs typeface="Cambria"/>
              </a:rPr>
              <a:t>закладах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45" dirty="0">
                <a:latin typeface="Cambria"/>
                <a:cs typeface="Cambria"/>
              </a:rPr>
              <a:t>дошкільної </a:t>
            </a:r>
            <a:r>
              <a:rPr sz="2300" spc="130" dirty="0">
                <a:latin typeface="Cambria"/>
                <a:cs typeface="Cambria"/>
              </a:rPr>
              <a:t>освіти,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35" dirty="0">
                <a:latin typeface="Cambria"/>
                <a:cs typeface="Cambria"/>
              </a:rPr>
              <a:t>після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80" dirty="0">
                <a:latin typeface="Cambria"/>
                <a:cs typeface="Cambria"/>
              </a:rPr>
              <a:t>виконання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70" dirty="0">
                <a:latin typeface="Cambria"/>
                <a:cs typeface="Cambria"/>
              </a:rPr>
              <a:t>яких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40" dirty="0">
                <a:latin typeface="Cambria"/>
                <a:cs typeface="Cambria"/>
              </a:rPr>
              <a:t>місткість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30" dirty="0">
                <a:latin typeface="Cambria"/>
                <a:cs typeface="Cambria"/>
              </a:rPr>
              <a:t>укриттів </a:t>
            </a:r>
            <a:r>
              <a:rPr sz="2300" spc="155" dirty="0">
                <a:latin typeface="Cambria"/>
                <a:cs typeface="Cambria"/>
              </a:rPr>
              <a:t>становить</a:t>
            </a:r>
            <a:r>
              <a:rPr sz="2300" spc="14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4455</a:t>
            </a:r>
            <a:r>
              <a:rPr sz="2300" spc="150" dirty="0">
                <a:latin typeface="Cambria"/>
                <a:cs typeface="Cambria"/>
              </a:rPr>
              <a:t> </a:t>
            </a:r>
            <a:r>
              <a:rPr sz="2300" spc="160" dirty="0">
                <a:latin typeface="Cambria"/>
                <a:cs typeface="Cambria"/>
              </a:rPr>
              <a:t>місць.</a:t>
            </a:r>
            <a:endParaRPr sz="2300">
              <a:latin typeface="Cambria"/>
              <a:cs typeface="Cambria"/>
            </a:endParaRPr>
          </a:p>
          <a:p>
            <a:pPr marL="12700" marR="5080" indent="76835">
              <a:lnSpc>
                <a:spcPts val="2330"/>
              </a:lnSpc>
              <a:spcBef>
                <a:spcPts val="15"/>
              </a:spcBef>
            </a:pPr>
            <a:r>
              <a:rPr sz="2300" spc="165" dirty="0">
                <a:latin typeface="Cambria"/>
                <a:cs typeface="Cambria"/>
              </a:rPr>
              <a:t>Станом</a:t>
            </a:r>
            <a:r>
              <a:rPr sz="2300" spc="185" dirty="0">
                <a:latin typeface="Cambria"/>
                <a:cs typeface="Cambria"/>
              </a:rPr>
              <a:t> </a:t>
            </a:r>
            <a:r>
              <a:rPr sz="2300" spc="204" dirty="0">
                <a:latin typeface="Cambria"/>
                <a:cs typeface="Cambria"/>
              </a:rPr>
              <a:t>на</a:t>
            </a:r>
            <a:r>
              <a:rPr sz="2300" spc="19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01.01.2024</a:t>
            </a:r>
            <a:r>
              <a:rPr sz="2300" spc="185" dirty="0">
                <a:latin typeface="Cambria"/>
                <a:cs typeface="Cambria"/>
              </a:rPr>
              <a:t> </a:t>
            </a:r>
            <a:r>
              <a:rPr sz="2300" spc="165" dirty="0">
                <a:latin typeface="Cambria"/>
                <a:cs typeface="Cambria"/>
              </a:rPr>
              <a:t>функціонують</a:t>
            </a:r>
            <a:r>
              <a:rPr sz="2300" spc="19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22</a:t>
            </a:r>
            <a:r>
              <a:rPr sz="2300" spc="185" dirty="0">
                <a:latin typeface="Cambria"/>
                <a:cs typeface="Cambria"/>
              </a:rPr>
              <a:t> </a:t>
            </a:r>
            <a:r>
              <a:rPr sz="2300" spc="160" dirty="0">
                <a:latin typeface="Cambria"/>
                <a:cs typeface="Cambria"/>
              </a:rPr>
              <a:t>інклюзивні групи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90" dirty="0">
                <a:latin typeface="Cambria"/>
                <a:cs typeface="Cambria"/>
              </a:rPr>
              <a:t>для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14" dirty="0">
                <a:latin typeface="Cambria"/>
                <a:cs typeface="Cambria"/>
              </a:rPr>
              <a:t>дітей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80" dirty="0">
                <a:latin typeface="Cambria"/>
                <a:cs typeface="Cambria"/>
              </a:rPr>
              <a:t>з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70" dirty="0">
                <a:latin typeface="Cambria"/>
                <a:cs typeface="Cambria"/>
              </a:rPr>
              <a:t>особливими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55" dirty="0">
                <a:latin typeface="Cambria"/>
                <a:cs typeface="Cambria"/>
              </a:rPr>
              <a:t>освітніми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45" dirty="0">
                <a:latin typeface="Cambria"/>
                <a:cs typeface="Cambria"/>
              </a:rPr>
              <a:t>потребами, </a:t>
            </a:r>
            <a:r>
              <a:rPr sz="2300" spc="150" dirty="0">
                <a:latin typeface="Cambria"/>
                <a:cs typeface="Cambria"/>
              </a:rPr>
              <a:t>у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70" dirty="0">
                <a:latin typeface="Cambria"/>
                <a:cs typeface="Cambria"/>
              </a:rPr>
              <a:t>яких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60" dirty="0">
                <a:latin typeface="Cambria"/>
                <a:cs typeface="Cambria"/>
              </a:rPr>
              <a:t>корекційні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50" dirty="0">
                <a:latin typeface="Cambria"/>
                <a:cs typeface="Cambria"/>
              </a:rPr>
              <a:t>послуги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65" dirty="0">
                <a:latin typeface="Cambria"/>
                <a:cs typeface="Cambria"/>
              </a:rPr>
              <a:t>отримують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47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00" dirty="0">
                <a:latin typeface="Cambria"/>
                <a:cs typeface="Cambria"/>
              </a:rPr>
              <a:t>дітей.</a:t>
            </a:r>
            <a:endParaRPr sz="23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9006006" y="569511"/>
            <a:ext cx="1763395" cy="33919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>
              <a:lnSpc>
                <a:spcPts val="2505"/>
              </a:lnSpc>
            </a:pPr>
            <a:r>
              <a:rPr sz="2100" spc="55" dirty="0">
                <a:solidFill>
                  <a:srgbClr val="FFFFFF"/>
                </a:solidFill>
                <a:latin typeface="Tahoma"/>
                <a:cs typeface="Tahoma"/>
              </a:rPr>
              <a:t>98,94</a:t>
            </a:r>
            <a:endParaRPr sz="2100" dirty="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582793" y="2732960"/>
            <a:ext cx="5002530" cy="5100320"/>
            <a:chOff x="12582793" y="2732960"/>
            <a:chExt cx="5002530" cy="5100320"/>
          </a:xfrm>
        </p:grpSpPr>
        <p:sp>
          <p:nvSpPr>
            <p:cNvPr id="9" name="object 9"/>
            <p:cNvSpPr/>
            <p:nvPr/>
          </p:nvSpPr>
          <p:spPr>
            <a:xfrm>
              <a:off x="12582793" y="2732960"/>
              <a:ext cx="5002530" cy="5100320"/>
            </a:xfrm>
            <a:custGeom>
              <a:avLst/>
              <a:gdLst/>
              <a:ahLst/>
              <a:cxnLst/>
              <a:rect l="l" t="t" r="r" b="b"/>
              <a:pathLst>
                <a:path w="5002530" h="5100320">
                  <a:moveTo>
                    <a:pt x="5002435" y="5100139"/>
                  </a:moveTo>
                  <a:lnTo>
                    <a:pt x="0" y="5100139"/>
                  </a:lnTo>
                  <a:lnTo>
                    <a:pt x="0" y="0"/>
                  </a:lnTo>
                  <a:lnTo>
                    <a:pt x="5002435" y="0"/>
                  </a:lnTo>
                  <a:lnTo>
                    <a:pt x="5002435" y="5100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36783" y="3123172"/>
              <a:ext cx="104775" cy="10477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3289146" y="2966931"/>
            <a:ext cx="4050029" cy="451485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64135" indent="76835">
              <a:lnSpc>
                <a:spcPts val="2330"/>
              </a:lnSpc>
              <a:spcBef>
                <a:spcPts val="565"/>
              </a:spcBef>
            </a:pPr>
            <a:r>
              <a:rPr sz="2300" spc="180" dirty="0">
                <a:latin typeface="Cambria"/>
                <a:cs typeface="Cambria"/>
              </a:rPr>
              <a:t>Рішенням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35" dirty="0">
                <a:latin typeface="Cambria"/>
                <a:cs typeface="Cambria"/>
              </a:rPr>
              <a:t>Київської </a:t>
            </a:r>
            <a:r>
              <a:rPr sz="2300" spc="150" dirty="0">
                <a:latin typeface="Cambria"/>
                <a:cs typeface="Cambria"/>
              </a:rPr>
              <a:t>міської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50" dirty="0">
                <a:latin typeface="Cambria"/>
                <a:cs typeface="Cambria"/>
              </a:rPr>
              <a:t>ради</a:t>
            </a:r>
            <a:r>
              <a:rPr sz="2300" spc="110" dirty="0">
                <a:latin typeface="Cambria"/>
                <a:cs typeface="Cambria"/>
              </a:rPr>
              <a:t> від </a:t>
            </a:r>
            <a:r>
              <a:rPr sz="2300" spc="-10" dirty="0">
                <a:latin typeface="Cambria"/>
                <a:cs typeface="Cambria"/>
              </a:rPr>
              <a:t>08.12.2022</a:t>
            </a:r>
            <a:endParaRPr sz="2300">
              <a:latin typeface="Cambria"/>
              <a:cs typeface="Cambria"/>
            </a:endParaRPr>
          </a:p>
          <a:p>
            <a:pPr marL="12700">
              <a:lnSpc>
                <a:spcPts val="2095"/>
              </a:lnSpc>
            </a:pPr>
            <a:r>
              <a:rPr sz="2300" dirty="0">
                <a:latin typeface="Cambria"/>
                <a:cs typeface="Cambria"/>
              </a:rPr>
              <a:t>№</a:t>
            </a:r>
            <a:r>
              <a:rPr sz="2300" spc="30" dirty="0">
                <a:latin typeface="Cambria"/>
                <a:cs typeface="Cambria"/>
              </a:rPr>
              <a:t> </a:t>
            </a:r>
            <a:r>
              <a:rPr sz="2300" spc="-10" dirty="0">
                <a:latin typeface="Cambria"/>
                <a:cs typeface="Cambria"/>
              </a:rPr>
              <a:t>5828/5869</a:t>
            </a:r>
            <a:r>
              <a:rPr sz="2300" spc="30" dirty="0">
                <a:latin typeface="Cambria"/>
                <a:cs typeface="Cambria"/>
              </a:rPr>
              <a:t> </a:t>
            </a:r>
            <a:r>
              <a:rPr sz="2300" spc="130" dirty="0">
                <a:latin typeface="Cambria"/>
                <a:cs typeface="Cambria"/>
              </a:rPr>
              <a:t>«Про</a:t>
            </a:r>
            <a:r>
              <a:rPr sz="2300" spc="30" dirty="0">
                <a:latin typeface="Cambria"/>
                <a:cs typeface="Cambria"/>
              </a:rPr>
              <a:t> </a:t>
            </a:r>
            <a:r>
              <a:rPr sz="2300" spc="150" dirty="0">
                <a:latin typeface="Cambria"/>
                <a:cs typeface="Cambria"/>
              </a:rPr>
              <a:t>бюджет</a:t>
            </a:r>
            <a:endParaRPr sz="2300">
              <a:latin typeface="Cambria"/>
              <a:cs typeface="Cambria"/>
            </a:endParaRPr>
          </a:p>
          <a:p>
            <a:pPr marL="12700" marR="5080">
              <a:lnSpc>
                <a:spcPts val="2320"/>
              </a:lnSpc>
              <a:spcBef>
                <a:spcPts val="225"/>
              </a:spcBef>
            </a:pPr>
            <a:r>
              <a:rPr sz="2300" spc="150" dirty="0">
                <a:latin typeface="Cambria"/>
                <a:cs typeface="Cambria"/>
              </a:rPr>
              <a:t>міста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spc="145" dirty="0">
                <a:latin typeface="Cambria"/>
                <a:cs typeface="Cambria"/>
              </a:rPr>
              <a:t>Києва</a:t>
            </a:r>
            <a:r>
              <a:rPr sz="2300" spc="130" dirty="0">
                <a:latin typeface="Cambria"/>
                <a:cs typeface="Cambria"/>
              </a:rPr>
              <a:t> </a:t>
            </a:r>
            <a:r>
              <a:rPr sz="2300" spc="204" dirty="0">
                <a:latin typeface="Cambria"/>
                <a:cs typeface="Cambria"/>
              </a:rPr>
              <a:t>на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2023</a:t>
            </a:r>
            <a:r>
              <a:rPr sz="2300" spc="130" dirty="0">
                <a:latin typeface="Cambria"/>
                <a:cs typeface="Cambria"/>
              </a:rPr>
              <a:t> </a:t>
            </a:r>
            <a:r>
              <a:rPr sz="2300" spc="100" dirty="0">
                <a:latin typeface="Cambria"/>
                <a:cs typeface="Cambria"/>
              </a:rPr>
              <a:t>рік»</a:t>
            </a:r>
            <a:r>
              <a:rPr sz="2300" spc="57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(зі</a:t>
            </a:r>
            <a:r>
              <a:rPr sz="2300" spc="150" dirty="0">
                <a:latin typeface="Cambria"/>
                <a:cs typeface="Cambria"/>
              </a:rPr>
              <a:t> </a:t>
            </a:r>
            <a:r>
              <a:rPr sz="2300" spc="160" dirty="0">
                <a:latin typeface="Cambria"/>
                <a:cs typeface="Cambria"/>
              </a:rPr>
              <a:t>змінами)</a:t>
            </a:r>
            <a:r>
              <a:rPr sz="2300" spc="155" dirty="0">
                <a:latin typeface="Cambria"/>
                <a:cs typeface="Cambria"/>
              </a:rPr>
              <a:t> </a:t>
            </a:r>
            <a:r>
              <a:rPr sz="2300" spc="175" dirty="0">
                <a:latin typeface="Cambria"/>
                <a:cs typeface="Cambria"/>
              </a:rPr>
              <a:t>Управлінню </a:t>
            </a:r>
            <a:r>
              <a:rPr sz="2300" spc="145" dirty="0">
                <a:latin typeface="Cambria"/>
                <a:cs typeface="Cambria"/>
              </a:rPr>
              <a:t>соціального</a:t>
            </a:r>
            <a:r>
              <a:rPr sz="2300" spc="95" dirty="0">
                <a:latin typeface="Cambria"/>
                <a:cs typeface="Cambria"/>
              </a:rPr>
              <a:t> </a:t>
            </a:r>
            <a:r>
              <a:rPr sz="2300" spc="140" dirty="0">
                <a:latin typeface="Cambria"/>
                <a:cs typeface="Cambria"/>
              </a:rPr>
              <a:t>захисту </a:t>
            </a:r>
            <a:r>
              <a:rPr sz="2300" spc="160" dirty="0">
                <a:latin typeface="Cambria"/>
                <a:cs typeface="Cambria"/>
              </a:rPr>
              <a:t>населення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25" dirty="0">
                <a:latin typeface="Cambria"/>
                <a:cs typeface="Cambria"/>
              </a:rPr>
              <a:t>Подільської </a:t>
            </a:r>
            <a:r>
              <a:rPr sz="2300" spc="165" dirty="0">
                <a:latin typeface="Cambria"/>
                <a:cs typeface="Cambria"/>
              </a:rPr>
              <a:t>районної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80" dirty="0">
                <a:latin typeface="Cambria"/>
                <a:cs typeface="Cambria"/>
              </a:rPr>
              <a:t>в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35" dirty="0">
                <a:latin typeface="Cambria"/>
                <a:cs typeface="Cambria"/>
              </a:rPr>
              <a:t>місті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20" dirty="0">
                <a:latin typeface="Cambria"/>
                <a:cs typeface="Cambria"/>
              </a:rPr>
              <a:t>Києві </a:t>
            </a:r>
            <a:r>
              <a:rPr sz="2300" spc="165" dirty="0">
                <a:latin typeface="Cambria"/>
                <a:cs typeface="Cambria"/>
              </a:rPr>
              <a:t>державної</a:t>
            </a:r>
            <a:r>
              <a:rPr sz="2300" spc="120" dirty="0">
                <a:latin typeface="Cambria"/>
                <a:cs typeface="Cambria"/>
              </a:rPr>
              <a:t> </a:t>
            </a:r>
            <a:r>
              <a:rPr sz="2300" spc="135" dirty="0">
                <a:latin typeface="Cambria"/>
                <a:cs typeface="Cambria"/>
              </a:rPr>
              <a:t>адміністрації </a:t>
            </a:r>
            <a:r>
              <a:rPr sz="2300" spc="80" dirty="0">
                <a:latin typeface="Cambria"/>
                <a:cs typeface="Cambria"/>
              </a:rPr>
              <a:t>(далі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–</a:t>
            </a:r>
            <a:r>
              <a:rPr sz="2300" spc="114" dirty="0">
                <a:latin typeface="Cambria"/>
                <a:cs typeface="Cambria"/>
              </a:rPr>
              <a:t> </a:t>
            </a:r>
            <a:r>
              <a:rPr sz="2300" spc="135" dirty="0">
                <a:latin typeface="Cambria"/>
                <a:cs typeface="Cambria"/>
              </a:rPr>
              <a:t>Управління) </a:t>
            </a:r>
            <a:r>
              <a:rPr sz="2300" spc="150" dirty="0">
                <a:latin typeface="Cambria"/>
                <a:cs typeface="Cambria"/>
              </a:rPr>
              <a:t>затверджено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spc="160" dirty="0">
                <a:latin typeface="Cambria"/>
                <a:cs typeface="Cambria"/>
              </a:rPr>
              <a:t>видатки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spc="130" dirty="0">
                <a:latin typeface="Cambria"/>
                <a:cs typeface="Cambria"/>
              </a:rPr>
              <a:t>в </a:t>
            </a:r>
            <a:r>
              <a:rPr sz="2300" spc="150" dirty="0">
                <a:latin typeface="Cambria"/>
                <a:cs typeface="Cambria"/>
              </a:rPr>
              <a:t>загальній</a:t>
            </a:r>
            <a:r>
              <a:rPr sz="2300" spc="120" dirty="0">
                <a:latin typeface="Cambria"/>
                <a:cs typeface="Cambria"/>
              </a:rPr>
              <a:t> </a:t>
            </a:r>
            <a:r>
              <a:rPr sz="2300" spc="160" dirty="0">
                <a:latin typeface="Cambria"/>
                <a:cs typeface="Cambria"/>
              </a:rPr>
              <a:t>сумі</a:t>
            </a:r>
            <a:r>
              <a:rPr sz="2300" spc="12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21</a:t>
            </a:r>
            <a:r>
              <a:rPr sz="2300" spc="120" dirty="0">
                <a:latin typeface="Cambria"/>
                <a:cs typeface="Cambria"/>
              </a:rPr>
              <a:t> </a:t>
            </a:r>
            <a:r>
              <a:rPr sz="2300" spc="-10" dirty="0">
                <a:latin typeface="Cambria"/>
                <a:cs typeface="Cambria"/>
              </a:rPr>
              <a:t>487,41 </a:t>
            </a:r>
            <a:r>
              <a:rPr sz="2300" spc="135" dirty="0">
                <a:latin typeface="Cambria"/>
                <a:cs typeface="Cambria"/>
              </a:rPr>
              <a:t>тис.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65" dirty="0">
                <a:latin typeface="Cambria"/>
                <a:cs typeface="Cambria"/>
              </a:rPr>
              <a:t>грнна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75" dirty="0">
                <a:latin typeface="Cambria"/>
                <a:cs typeface="Cambria"/>
              </a:rPr>
              <a:t>утримання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05" dirty="0">
                <a:latin typeface="Cambria"/>
                <a:cs typeface="Cambria"/>
              </a:rPr>
              <a:t>та </a:t>
            </a:r>
            <a:r>
              <a:rPr sz="2300" spc="145" dirty="0">
                <a:latin typeface="Cambria"/>
                <a:cs typeface="Cambria"/>
              </a:rPr>
              <a:t>забезпечення</a:t>
            </a:r>
            <a:r>
              <a:rPr sz="2300" spc="105" dirty="0">
                <a:latin typeface="Cambria"/>
                <a:cs typeface="Cambria"/>
              </a:rPr>
              <a:t> </a:t>
            </a:r>
            <a:r>
              <a:rPr sz="2300" spc="120" dirty="0">
                <a:latin typeface="Cambria"/>
                <a:cs typeface="Cambria"/>
              </a:rPr>
              <a:t>діяльності,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00" dirty="0">
                <a:latin typeface="Cambria"/>
                <a:cs typeface="Cambria"/>
              </a:rPr>
              <a:t>у </a:t>
            </a:r>
            <a:r>
              <a:rPr sz="2300" spc="150" dirty="0">
                <a:latin typeface="Cambria"/>
                <a:cs typeface="Cambria"/>
              </a:rPr>
              <a:t>тому</a:t>
            </a:r>
            <a:r>
              <a:rPr sz="2300" spc="110" dirty="0">
                <a:latin typeface="Cambria"/>
                <a:cs typeface="Cambria"/>
              </a:rPr>
              <a:t> </a:t>
            </a:r>
            <a:r>
              <a:rPr sz="2300" spc="140" dirty="0">
                <a:latin typeface="Cambria"/>
                <a:cs typeface="Cambria"/>
              </a:rPr>
              <a:t>числі:</a:t>
            </a:r>
            <a:endParaRPr sz="2300">
              <a:latin typeface="Cambria"/>
              <a:cs typeface="Cambria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2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125970" cy="9039860"/>
            <a:chOff x="0" y="0"/>
            <a:chExt cx="7125970" cy="903986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094855" cy="9039860"/>
            </a:xfrm>
            <a:custGeom>
              <a:avLst/>
              <a:gdLst/>
              <a:ahLst/>
              <a:cxnLst/>
              <a:rect l="l" t="t" r="r" b="b"/>
              <a:pathLst>
                <a:path w="7094855" h="9039860">
                  <a:moveTo>
                    <a:pt x="0" y="0"/>
                  </a:moveTo>
                  <a:lnTo>
                    <a:pt x="7094819" y="0"/>
                  </a:lnTo>
                  <a:lnTo>
                    <a:pt x="7094819" y="9039628"/>
                  </a:lnTo>
                  <a:lnTo>
                    <a:pt x="0" y="90396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518" y="949910"/>
              <a:ext cx="7096125" cy="2476500"/>
            </a:xfrm>
            <a:custGeom>
              <a:avLst/>
              <a:gdLst/>
              <a:ahLst/>
              <a:cxnLst/>
              <a:rect l="l" t="t" r="r" b="b"/>
              <a:pathLst>
                <a:path w="7096125" h="2476500">
                  <a:moveTo>
                    <a:pt x="0" y="0"/>
                  </a:moveTo>
                  <a:lnTo>
                    <a:pt x="7096124" y="0"/>
                  </a:lnTo>
                  <a:lnTo>
                    <a:pt x="7096124" y="2476499"/>
                  </a:lnTo>
                  <a:lnTo>
                    <a:pt x="0" y="24764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62016" y="297531"/>
              <a:ext cx="828674" cy="106679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7694888" y="2132311"/>
            <a:ext cx="10337165" cy="8086725"/>
            <a:chOff x="7694888" y="2132311"/>
            <a:chExt cx="10337165" cy="8086725"/>
          </a:xfrm>
        </p:grpSpPr>
        <p:sp>
          <p:nvSpPr>
            <p:cNvPr id="7" name="object 7"/>
            <p:cNvSpPr/>
            <p:nvPr/>
          </p:nvSpPr>
          <p:spPr>
            <a:xfrm>
              <a:off x="7752038" y="2189461"/>
              <a:ext cx="10222865" cy="7972425"/>
            </a:xfrm>
            <a:custGeom>
              <a:avLst/>
              <a:gdLst/>
              <a:ahLst/>
              <a:cxnLst/>
              <a:rect l="l" t="t" r="r" b="b"/>
              <a:pathLst>
                <a:path w="10222865" h="7972425">
                  <a:moveTo>
                    <a:pt x="0" y="0"/>
                  </a:moveTo>
                  <a:lnTo>
                    <a:pt x="10222556" y="0"/>
                  </a:lnTo>
                  <a:lnTo>
                    <a:pt x="10222556" y="7972256"/>
                  </a:lnTo>
                  <a:lnTo>
                    <a:pt x="0" y="7972256"/>
                  </a:lnTo>
                  <a:lnTo>
                    <a:pt x="0" y="0"/>
                  </a:lnTo>
                  <a:close/>
                </a:path>
              </a:pathLst>
            </a:custGeom>
            <a:ln w="114299">
              <a:solidFill>
                <a:srgbClr val="A08B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736522" y="5019743"/>
              <a:ext cx="5520690" cy="4486910"/>
            </a:xfrm>
            <a:custGeom>
              <a:avLst/>
              <a:gdLst/>
              <a:ahLst/>
              <a:cxnLst/>
              <a:rect l="l" t="t" r="r" b="b"/>
              <a:pathLst>
                <a:path w="5520690" h="4486909">
                  <a:moveTo>
                    <a:pt x="5037002" y="4486474"/>
                  </a:moveTo>
                  <a:lnTo>
                    <a:pt x="485774" y="4486474"/>
                  </a:lnTo>
                  <a:lnTo>
                    <a:pt x="437762" y="4484097"/>
                  </a:lnTo>
                  <a:lnTo>
                    <a:pt x="390562" y="4477054"/>
                  </a:lnTo>
                  <a:lnTo>
                    <a:pt x="344494" y="4465476"/>
                  </a:lnTo>
                  <a:lnTo>
                    <a:pt x="299877" y="4449497"/>
                  </a:lnTo>
                  <a:lnTo>
                    <a:pt x="257028" y="4429247"/>
                  </a:lnTo>
                  <a:lnTo>
                    <a:pt x="216266" y="4404859"/>
                  </a:lnTo>
                  <a:lnTo>
                    <a:pt x="177911" y="4376464"/>
                  </a:lnTo>
                  <a:lnTo>
                    <a:pt x="142280" y="4344194"/>
                  </a:lnTo>
                  <a:lnTo>
                    <a:pt x="110011" y="4308563"/>
                  </a:lnTo>
                  <a:lnTo>
                    <a:pt x="81616" y="4270207"/>
                  </a:lnTo>
                  <a:lnTo>
                    <a:pt x="57227" y="4229446"/>
                  </a:lnTo>
                  <a:lnTo>
                    <a:pt x="36977" y="4186597"/>
                  </a:lnTo>
                  <a:lnTo>
                    <a:pt x="20997" y="4141980"/>
                  </a:lnTo>
                  <a:lnTo>
                    <a:pt x="9420" y="4095912"/>
                  </a:lnTo>
                  <a:lnTo>
                    <a:pt x="2377" y="4048712"/>
                  </a:lnTo>
                  <a:lnTo>
                    <a:pt x="0" y="4000699"/>
                  </a:lnTo>
                  <a:lnTo>
                    <a:pt x="0" y="485775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6" y="216266"/>
                  </a:lnTo>
                  <a:lnTo>
                    <a:pt x="110011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7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5037001" y="0"/>
                  </a:lnTo>
                  <a:lnTo>
                    <a:pt x="5085014" y="2377"/>
                  </a:lnTo>
                  <a:lnTo>
                    <a:pt x="5132214" y="9420"/>
                  </a:lnTo>
                  <a:lnTo>
                    <a:pt x="5178282" y="20997"/>
                  </a:lnTo>
                  <a:lnTo>
                    <a:pt x="5222899" y="36977"/>
                  </a:lnTo>
                  <a:lnTo>
                    <a:pt x="5265748" y="57227"/>
                  </a:lnTo>
                  <a:lnTo>
                    <a:pt x="5306510" y="81615"/>
                  </a:lnTo>
                  <a:lnTo>
                    <a:pt x="5344865" y="110010"/>
                  </a:lnTo>
                  <a:lnTo>
                    <a:pt x="5380496" y="142280"/>
                  </a:lnTo>
                  <a:lnTo>
                    <a:pt x="5412766" y="177911"/>
                  </a:lnTo>
                  <a:lnTo>
                    <a:pt x="5441161" y="216266"/>
                  </a:lnTo>
                  <a:lnTo>
                    <a:pt x="5465549" y="257028"/>
                  </a:lnTo>
                  <a:lnTo>
                    <a:pt x="5485799" y="299876"/>
                  </a:lnTo>
                  <a:lnTo>
                    <a:pt x="5501779" y="344494"/>
                  </a:lnTo>
                  <a:lnTo>
                    <a:pt x="5513356" y="390562"/>
                  </a:lnTo>
                  <a:lnTo>
                    <a:pt x="5520399" y="437762"/>
                  </a:lnTo>
                  <a:lnTo>
                    <a:pt x="5520399" y="4048712"/>
                  </a:lnTo>
                  <a:lnTo>
                    <a:pt x="5513356" y="4095912"/>
                  </a:lnTo>
                  <a:lnTo>
                    <a:pt x="5501779" y="4141980"/>
                  </a:lnTo>
                  <a:lnTo>
                    <a:pt x="5485799" y="4186597"/>
                  </a:lnTo>
                  <a:lnTo>
                    <a:pt x="5465549" y="4229446"/>
                  </a:lnTo>
                  <a:lnTo>
                    <a:pt x="5441161" y="4270207"/>
                  </a:lnTo>
                  <a:lnTo>
                    <a:pt x="5412766" y="4308563"/>
                  </a:lnTo>
                  <a:lnTo>
                    <a:pt x="5380496" y="4344194"/>
                  </a:lnTo>
                  <a:lnTo>
                    <a:pt x="5344865" y="4376464"/>
                  </a:lnTo>
                  <a:lnTo>
                    <a:pt x="5306510" y="4404859"/>
                  </a:lnTo>
                  <a:lnTo>
                    <a:pt x="5265748" y="4429247"/>
                  </a:lnTo>
                  <a:lnTo>
                    <a:pt x="5222899" y="4449497"/>
                  </a:lnTo>
                  <a:lnTo>
                    <a:pt x="5178282" y="4465476"/>
                  </a:lnTo>
                  <a:lnTo>
                    <a:pt x="5132214" y="4477054"/>
                  </a:lnTo>
                  <a:lnTo>
                    <a:pt x="5085014" y="4484097"/>
                  </a:lnTo>
                  <a:lnTo>
                    <a:pt x="5037002" y="4486474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42982" y="1469784"/>
            <a:ext cx="6416675" cy="158750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03505" algn="ctr">
              <a:lnSpc>
                <a:spcPct val="100000"/>
              </a:lnSpc>
              <a:spcBef>
                <a:spcPts val="409"/>
              </a:spcBef>
            </a:pPr>
            <a:r>
              <a:rPr sz="2300" b="1" spc="380" dirty="0">
                <a:latin typeface="Courier New"/>
                <a:cs typeface="Courier New"/>
              </a:rPr>
              <a:t>МІСЬКА</a:t>
            </a:r>
            <a:r>
              <a:rPr sz="2300" b="1" spc="-290" dirty="0">
                <a:latin typeface="Courier New"/>
                <a:cs typeface="Courier New"/>
              </a:rPr>
              <a:t> </a:t>
            </a:r>
            <a:r>
              <a:rPr sz="2300" b="1" spc="409" dirty="0">
                <a:latin typeface="Courier New"/>
                <a:cs typeface="Courier New"/>
              </a:rPr>
              <a:t>ЦІЛЬОВА</a:t>
            </a:r>
            <a:r>
              <a:rPr sz="2300" b="1" spc="-280" dirty="0">
                <a:latin typeface="Courier New"/>
                <a:cs typeface="Courier New"/>
              </a:rPr>
              <a:t> </a:t>
            </a:r>
            <a:r>
              <a:rPr sz="2300" b="1" spc="490" dirty="0">
                <a:latin typeface="Courier New"/>
                <a:cs typeface="Courier New"/>
              </a:rPr>
              <a:t>ПРОГРАМА</a:t>
            </a:r>
            <a:endParaRPr sz="2300">
              <a:latin typeface="Courier New"/>
              <a:cs typeface="Courier New"/>
            </a:endParaRPr>
          </a:p>
          <a:p>
            <a:pPr marL="12700" marR="5080" algn="ctr">
              <a:lnSpc>
                <a:spcPct val="111400"/>
              </a:lnSpc>
              <a:tabLst>
                <a:tab pos="980440" algn="l"/>
                <a:tab pos="1333500" algn="l"/>
                <a:tab pos="1996439" algn="l"/>
                <a:tab pos="2842260" algn="l"/>
                <a:tab pos="3757295" algn="l"/>
                <a:tab pos="4647565" algn="l"/>
                <a:tab pos="5940425" algn="l"/>
              </a:tabLst>
            </a:pPr>
            <a:r>
              <a:rPr sz="2300" b="1" spc="-455" dirty="0">
                <a:latin typeface="Tahoma"/>
                <a:cs typeface="Tahoma"/>
              </a:rPr>
              <a:t>«</a:t>
            </a:r>
            <a:r>
              <a:rPr sz="2300" b="1" spc="-400" dirty="0">
                <a:latin typeface="Tahoma"/>
                <a:cs typeface="Tahoma"/>
              </a:rPr>
              <a:t> </a:t>
            </a:r>
            <a:r>
              <a:rPr sz="2300" b="1" spc="320" dirty="0">
                <a:latin typeface="Courier New"/>
                <a:cs typeface="Courier New"/>
              </a:rPr>
              <a:t>ТУРБОТА</a:t>
            </a:r>
            <a:r>
              <a:rPr sz="2300" b="1" spc="320" dirty="0">
                <a:latin typeface="Tahoma"/>
                <a:cs typeface="Tahoma"/>
              </a:rPr>
              <a:t>.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335" dirty="0">
                <a:latin typeface="Courier New"/>
                <a:cs typeface="Courier New"/>
              </a:rPr>
              <a:t>НАЗУСТРІЧ</a:t>
            </a:r>
            <a:r>
              <a:rPr sz="2300" b="1" spc="-280" dirty="0">
                <a:latin typeface="Courier New"/>
                <a:cs typeface="Courier New"/>
              </a:rPr>
              <a:t> </a:t>
            </a:r>
            <a:r>
              <a:rPr sz="2300" b="1" spc="480" dirty="0">
                <a:latin typeface="Courier New"/>
                <a:cs typeface="Courier New"/>
              </a:rPr>
              <a:t>КИЯНАМ</a:t>
            </a:r>
            <a:r>
              <a:rPr sz="2300" b="1" spc="480" dirty="0">
                <a:latin typeface="Tahoma"/>
                <a:cs typeface="Tahoma"/>
              </a:rPr>
              <a:t>»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415" dirty="0">
                <a:latin typeface="Courier New"/>
                <a:cs typeface="Courier New"/>
              </a:rPr>
              <a:t>НА </a:t>
            </a:r>
            <a:r>
              <a:rPr sz="2300" b="1" spc="135" dirty="0">
                <a:latin typeface="Tahoma"/>
                <a:cs typeface="Tahoma"/>
              </a:rPr>
              <a:t>2023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105" dirty="0">
                <a:latin typeface="Courier New"/>
                <a:cs typeface="Courier New"/>
              </a:rPr>
              <a:t>РІК</a:t>
            </a:r>
            <a:r>
              <a:rPr sz="2300" b="1" spc="-280" dirty="0">
                <a:latin typeface="Courier New"/>
                <a:cs typeface="Courier New"/>
              </a:rPr>
              <a:t> </a:t>
            </a:r>
            <a:r>
              <a:rPr sz="2300" b="1" spc="550" dirty="0">
                <a:latin typeface="Courier New"/>
                <a:cs typeface="Courier New"/>
              </a:rPr>
              <a:t>ЗАПЛАНОВАНО</a:t>
            </a:r>
            <a:r>
              <a:rPr sz="2300" b="1" spc="-280" dirty="0">
                <a:latin typeface="Courier New"/>
                <a:cs typeface="Courier New"/>
              </a:rPr>
              <a:t> </a:t>
            </a:r>
            <a:r>
              <a:rPr sz="2300" b="1" spc="665" dirty="0">
                <a:latin typeface="Courier New"/>
                <a:cs typeface="Courier New"/>
              </a:rPr>
              <a:t>КОШТИ</a:t>
            </a:r>
            <a:r>
              <a:rPr sz="2300" b="1" spc="-280" dirty="0">
                <a:latin typeface="Courier New"/>
                <a:cs typeface="Courier New"/>
              </a:rPr>
              <a:t> </a:t>
            </a:r>
            <a:r>
              <a:rPr sz="2300" b="1" spc="125" dirty="0">
                <a:latin typeface="Courier New"/>
                <a:cs typeface="Courier New"/>
              </a:rPr>
              <a:t>В </a:t>
            </a:r>
            <a:r>
              <a:rPr sz="2300" b="1" spc="345" dirty="0">
                <a:latin typeface="Courier New"/>
                <a:cs typeface="Courier New"/>
              </a:rPr>
              <a:t>СУМІ</a:t>
            </a:r>
            <a:r>
              <a:rPr sz="2300" b="1" spc="-285" dirty="0">
                <a:latin typeface="Courier New"/>
                <a:cs typeface="Courier New"/>
              </a:rPr>
              <a:t> </a:t>
            </a:r>
            <a:r>
              <a:rPr sz="2300" b="1" spc="-50" dirty="0">
                <a:latin typeface="Tahoma"/>
                <a:cs typeface="Tahoma"/>
              </a:rPr>
              <a:t>3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185" dirty="0">
                <a:latin typeface="Tahoma"/>
                <a:cs typeface="Tahoma"/>
              </a:rPr>
              <a:t>968</a:t>
            </a:r>
            <a:r>
              <a:rPr sz="2300" b="1" spc="-395" dirty="0">
                <a:latin typeface="Tahoma"/>
                <a:cs typeface="Tahoma"/>
              </a:rPr>
              <a:t> </a:t>
            </a:r>
            <a:r>
              <a:rPr sz="2300" b="1" spc="-180" dirty="0">
                <a:latin typeface="Tahoma"/>
                <a:cs typeface="Tahoma"/>
              </a:rPr>
              <a:t>,</a:t>
            </a:r>
            <a:r>
              <a:rPr sz="2300" b="1" spc="-390" dirty="0">
                <a:latin typeface="Tahoma"/>
                <a:cs typeface="Tahoma"/>
              </a:rPr>
              <a:t> </a:t>
            </a:r>
            <a:r>
              <a:rPr sz="2300" b="1" spc="70" dirty="0">
                <a:latin typeface="Tahoma"/>
                <a:cs typeface="Tahoma"/>
              </a:rPr>
              <a:t>227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285" dirty="0">
                <a:latin typeface="Courier New"/>
                <a:cs typeface="Courier New"/>
              </a:rPr>
              <a:t>ТИС</a:t>
            </a:r>
            <a:r>
              <a:rPr sz="2300" b="1" spc="285" dirty="0">
                <a:latin typeface="Tahoma"/>
                <a:cs typeface="Tahoma"/>
              </a:rPr>
              <a:t>.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235" dirty="0">
                <a:latin typeface="Courier New"/>
                <a:cs typeface="Courier New"/>
              </a:rPr>
              <a:t>ГРН</a:t>
            </a:r>
            <a:r>
              <a:rPr sz="2300" b="1" spc="235" dirty="0">
                <a:latin typeface="Tahoma"/>
                <a:cs typeface="Tahoma"/>
              </a:rPr>
              <a:t>,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265" dirty="0">
                <a:latin typeface="Courier New"/>
                <a:cs typeface="Courier New"/>
              </a:rPr>
              <a:t>НА</a:t>
            </a:r>
            <a:r>
              <a:rPr sz="2300" b="1" spc="265" dirty="0">
                <a:latin typeface="Tahoma"/>
                <a:cs typeface="Tahoma"/>
              </a:rPr>
              <a:t>:</a:t>
            </a:r>
            <a:endParaRPr sz="23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8406" y="3914377"/>
            <a:ext cx="6365240" cy="469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11785">
              <a:lnSpc>
                <a:spcPct val="112200"/>
              </a:lnSpc>
              <a:spcBef>
                <a:spcPts val="95"/>
              </a:spcBef>
              <a:buFont typeface="Tahoma"/>
              <a:buChar char="-"/>
              <a:tabLst>
                <a:tab pos="324485" algn="l"/>
              </a:tabLst>
            </a:pPr>
            <a:r>
              <a:rPr sz="1950" spc="254" dirty="0">
                <a:latin typeface="Lucida Sans Unicode"/>
                <a:cs typeface="Lucida Sans Unicode"/>
              </a:rPr>
              <a:t>ЗАБЕЗПЕЧЕННЯ</a:t>
            </a:r>
            <a:r>
              <a:rPr sz="1950" spc="365" dirty="0">
                <a:latin typeface="Lucida Sans Unicode"/>
                <a:cs typeface="Lucida Sans Unicode"/>
              </a:rPr>
              <a:t> </a:t>
            </a:r>
            <a:r>
              <a:rPr sz="1950" spc="165" dirty="0">
                <a:latin typeface="Lucida Sans Unicode"/>
                <a:cs typeface="Lucida Sans Unicode"/>
              </a:rPr>
              <a:t>НАДАННЯ</a:t>
            </a:r>
            <a:r>
              <a:rPr sz="1950" spc="370" dirty="0">
                <a:latin typeface="Lucida Sans Unicode"/>
                <a:cs typeface="Lucida Sans Unicode"/>
              </a:rPr>
              <a:t> </a:t>
            </a:r>
            <a:r>
              <a:rPr sz="1950" spc="229" dirty="0">
                <a:latin typeface="Lucida Sans Unicode"/>
                <a:cs typeface="Lucida Sans Unicode"/>
              </a:rPr>
              <a:t>ОДНОРАЗОВОЇ </a:t>
            </a:r>
            <a:r>
              <a:rPr sz="1950" spc="195" dirty="0">
                <a:latin typeface="Lucida Sans Unicode"/>
                <a:cs typeface="Lucida Sans Unicode"/>
              </a:rPr>
              <a:t>АДРЕСНОЇ</a:t>
            </a:r>
            <a:r>
              <a:rPr sz="1950" spc="370" dirty="0">
                <a:latin typeface="Lucida Sans Unicode"/>
                <a:cs typeface="Lucida Sans Unicode"/>
              </a:rPr>
              <a:t> </a:t>
            </a:r>
            <a:r>
              <a:rPr sz="1950" spc="240" dirty="0">
                <a:latin typeface="Lucida Sans Unicode"/>
                <a:cs typeface="Lucida Sans Unicode"/>
              </a:rPr>
              <a:t>МАТЕРІАЛЬНОЇ</a:t>
            </a:r>
            <a:r>
              <a:rPr sz="1950" spc="370" dirty="0">
                <a:latin typeface="Lucida Sans Unicode"/>
                <a:cs typeface="Lucida Sans Unicode"/>
              </a:rPr>
              <a:t> </a:t>
            </a:r>
            <a:r>
              <a:rPr sz="1950" spc="204" dirty="0">
                <a:latin typeface="Lucida Sans Unicode"/>
                <a:cs typeface="Lucida Sans Unicode"/>
              </a:rPr>
              <a:t>ДОПОМОГИ</a:t>
            </a:r>
            <a:endParaRPr sz="1950">
              <a:latin typeface="Lucida Sans Unicode"/>
              <a:cs typeface="Lucida Sans Unicode"/>
            </a:endParaRPr>
          </a:p>
          <a:p>
            <a:pPr marL="12700" marR="1534160">
              <a:lnSpc>
                <a:spcPct val="112200"/>
              </a:lnSpc>
            </a:pPr>
            <a:r>
              <a:rPr sz="1950" spc="245" dirty="0">
                <a:latin typeface="Lucida Sans Unicode"/>
                <a:cs typeface="Lucida Sans Unicode"/>
              </a:rPr>
              <a:t>МАЛОЗАБЕЗПЕЧЕНИМВЕРСТВАМ </a:t>
            </a:r>
            <a:r>
              <a:rPr sz="1950" spc="204" dirty="0">
                <a:latin typeface="Lucida Sans Unicode"/>
                <a:cs typeface="Lucida Sans Unicode"/>
              </a:rPr>
              <a:t>НАСЕЛЕННЯ</a:t>
            </a:r>
            <a:r>
              <a:rPr sz="1950" spc="360" dirty="0">
                <a:latin typeface="Lucida Sans Unicode"/>
                <a:cs typeface="Lucida Sans Unicode"/>
              </a:rPr>
              <a:t> </a:t>
            </a:r>
            <a:r>
              <a:rPr sz="1950" spc="-270" dirty="0">
                <a:latin typeface="Tahoma"/>
                <a:cs typeface="Tahoma"/>
              </a:rPr>
              <a:t>–</a:t>
            </a:r>
            <a:r>
              <a:rPr sz="1950" spc="375" dirty="0">
                <a:latin typeface="Tahoma"/>
                <a:cs typeface="Tahoma"/>
              </a:rPr>
              <a:t> </a:t>
            </a:r>
            <a:r>
              <a:rPr sz="1950" dirty="0">
                <a:latin typeface="Tahoma"/>
                <a:cs typeface="Tahoma"/>
              </a:rPr>
              <a:t>3</a:t>
            </a:r>
            <a:r>
              <a:rPr sz="1950" spc="375" dirty="0">
                <a:latin typeface="Tahoma"/>
                <a:cs typeface="Tahoma"/>
              </a:rPr>
              <a:t> </a:t>
            </a:r>
            <a:r>
              <a:rPr sz="1950" spc="140" dirty="0">
                <a:latin typeface="Tahoma"/>
                <a:cs typeface="Tahoma"/>
              </a:rPr>
              <a:t>941</a:t>
            </a:r>
            <a:r>
              <a:rPr sz="1950" spc="-375" dirty="0">
                <a:latin typeface="Tahoma"/>
                <a:cs typeface="Tahoma"/>
              </a:rPr>
              <a:t> </a:t>
            </a:r>
            <a:r>
              <a:rPr sz="1950" spc="-180" dirty="0">
                <a:latin typeface="Tahoma"/>
                <a:cs typeface="Tahoma"/>
              </a:rPr>
              <a:t>,</a:t>
            </a:r>
            <a:r>
              <a:rPr sz="1950" spc="-375" dirty="0">
                <a:latin typeface="Tahoma"/>
                <a:cs typeface="Tahoma"/>
              </a:rPr>
              <a:t> </a:t>
            </a:r>
            <a:r>
              <a:rPr sz="1950" spc="200" dirty="0">
                <a:latin typeface="Tahoma"/>
                <a:cs typeface="Tahoma"/>
              </a:rPr>
              <a:t>327</a:t>
            </a:r>
            <a:r>
              <a:rPr sz="1950" spc="375" dirty="0">
                <a:latin typeface="Tahoma"/>
                <a:cs typeface="Tahoma"/>
              </a:rPr>
              <a:t> </a:t>
            </a:r>
            <a:r>
              <a:rPr sz="1950" spc="85" dirty="0">
                <a:latin typeface="Lucida Sans Unicode"/>
                <a:cs typeface="Lucida Sans Unicode"/>
              </a:rPr>
              <a:t>ТИС</a:t>
            </a:r>
            <a:r>
              <a:rPr sz="1950" spc="85" dirty="0">
                <a:latin typeface="Tahoma"/>
                <a:cs typeface="Tahoma"/>
              </a:rPr>
              <a:t>.</a:t>
            </a:r>
            <a:r>
              <a:rPr sz="1950" spc="375" dirty="0">
                <a:latin typeface="Tahoma"/>
                <a:cs typeface="Tahoma"/>
              </a:rPr>
              <a:t> </a:t>
            </a:r>
            <a:r>
              <a:rPr sz="1950" spc="185" dirty="0">
                <a:latin typeface="Lucida Sans Unicode"/>
                <a:cs typeface="Lucida Sans Unicode"/>
              </a:rPr>
              <a:t>ГРН</a:t>
            </a:r>
            <a:endParaRPr sz="1950">
              <a:latin typeface="Lucida Sans Unicode"/>
              <a:cs typeface="Lucida Sans Unicode"/>
            </a:endParaRPr>
          </a:p>
          <a:p>
            <a:pPr marL="12700" marR="1449705" indent="311785">
              <a:lnSpc>
                <a:spcPct val="112200"/>
              </a:lnSpc>
              <a:buFont typeface="Tahoma"/>
              <a:buChar char="-"/>
              <a:tabLst>
                <a:tab pos="324485" algn="l"/>
              </a:tabLst>
            </a:pPr>
            <a:r>
              <a:rPr sz="1950" spc="145" dirty="0">
                <a:latin typeface="Lucida Sans Unicode"/>
                <a:cs typeface="Lucida Sans Unicode"/>
              </a:rPr>
              <a:t>ОПЛАТА</a:t>
            </a:r>
            <a:r>
              <a:rPr sz="1950" spc="370" dirty="0">
                <a:latin typeface="Lucida Sans Unicode"/>
                <a:cs typeface="Lucida Sans Unicode"/>
              </a:rPr>
              <a:t> </a:t>
            </a:r>
            <a:r>
              <a:rPr sz="1950" spc="120" dirty="0">
                <a:latin typeface="Lucida Sans Unicode"/>
                <a:cs typeface="Lucida Sans Unicode"/>
              </a:rPr>
              <a:t>ЗА</a:t>
            </a:r>
            <a:r>
              <a:rPr sz="1950" spc="375" dirty="0">
                <a:latin typeface="Lucida Sans Unicode"/>
                <a:cs typeface="Lucida Sans Unicode"/>
              </a:rPr>
              <a:t> </a:t>
            </a:r>
            <a:r>
              <a:rPr sz="1950" spc="240" dirty="0">
                <a:latin typeface="Lucida Sans Unicode"/>
                <a:cs typeface="Lucida Sans Unicode"/>
              </a:rPr>
              <a:t>ВИКОНАНІ</a:t>
            </a:r>
            <a:r>
              <a:rPr sz="1950" spc="370" dirty="0">
                <a:latin typeface="Lucida Sans Unicode"/>
                <a:cs typeface="Lucida Sans Unicode"/>
              </a:rPr>
              <a:t> </a:t>
            </a:r>
            <a:r>
              <a:rPr sz="1950" spc="204" dirty="0">
                <a:latin typeface="Lucida Sans Unicode"/>
                <a:cs typeface="Lucida Sans Unicode"/>
              </a:rPr>
              <a:t>РОБОТИ </a:t>
            </a:r>
            <a:r>
              <a:rPr sz="1950" spc="229" dirty="0">
                <a:latin typeface="Lucida Sans Unicode"/>
                <a:cs typeface="Lucida Sans Unicode"/>
              </a:rPr>
              <a:t>ЗАЛУЧЕНИХ</a:t>
            </a:r>
            <a:r>
              <a:rPr sz="1950" spc="355" dirty="0">
                <a:latin typeface="Lucida Sans Unicode"/>
                <a:cs typeface="Lucida Sans Unicode"/>
              </a:rPr>
              <a:t> </a:t>
            </a:r>
            <a:r>
              <a:rPr sz="1950" spc="215" dirty="0">
                <a:latin typeface="Lucida Sans Unicode"/>
                <a:cs typeface="Lucida Sans Unicode"/>
              </a:rPr>
              <a:t>ЗАРЕЄСТРОВАНИХ</a:t>
            </a:r>
            <a:endParaRPr sz="1950">
              <a:latin typeface="Lucida Sans Unicode"/>
              <a:cs typeface="Lucida Sans Unicode"/>
            </a:endParaRPr>
          </a:p>
          <a:p>
            <a:pPr marL="12700" marR="268605">
              <a:lnSpc>
                <a:spcPct val="112200"/>
              </a:lnSpc>
            </a:pPr>
            <a:r>
              <a:rPr sz="1950" spc="245" dirty="0">
                <a:latin typeface="Lucida Sans Unicode"/>
                <a:cs typeface="Lucida Sans Unicode"/>
              </a:rPr>
              <a:t>БЕЗРОБІТНИХ</a:t>
            </a:r>
            <a:r>
              <a:rPr sz="1950" spc="355" dirty="0">
                <a:latin typeface="Lucida Sans Unicode"/>
                <a:cs typeface="Lucida Sans Unicode"/>
              </a:rPr>
              <a:t> </a:t>
            </a:r>
            <a:r>
              <a:rPr sz="1950" dirty="0">
                <a:latin typeface="Lucida Sans Unicode"/>
                <a:cs typeface="Lucida Sans Unicode"/>
              </a:rPr>
              <a:t>ТА</a:t>
            </a:r>
            <a:r>
              <a:rPr sz="1950" spc="360" dirty="0">
                <a:latin typeface="Lucida Sans Unicode"/>
                <a:cs typeface="Lucida Sans Unicode"/>
              </a:rPr>
              <a:t> </a:t>
            </a:r>
            <a:r>
              <a:rPr sz="1950" spc="245" dirty="0">
                <a:latin typeface="Lucida Sans Unicode"/>
                <a:cs typeface="Lucida Sans Unicode"/>
              </a:rPr>
              <a:t>ІНШИХ</a:t>
            </a:r>
            <a:r>
              <a:rPr sz="1950" spc="360" dirty="0">
                <a:latin typeface="Lucida Sans Unicode"/>
                <a:cs typeface="Lucida Sans Unicode"/>
              </a:rPr>
              <a:t> </a:t>
            </a:r>
            <a:r>
              <a:rPr sz="1950" spc="225" dirty="0">
                <a:latin typeface="Lucida Sans Unicode"/>
                <a:cs typeface="Lucida Sans Unicode"/>
              </a:rPr>
              <a:t>КАТЕГОРІЙ</a:t>
            </a:r>
            <a:r>
              <a:rPr sz="1950" spc="360" dirty="0">
                <a:latin typeface="Lucida Sans Unicode"/>
                <a:cs typeface="Lucida Sans Unicode"/>
              </a:rPr>
              <a:t> </a:t>
            </a:r>
            <a:r>
              <a:rPr sz="1950" spc="175" dirty="0">
                <a:latin typeface="Lucida Sans Unicode"/>
                <a:cs typeface="Lucida Sans Unicode"/>
              </a:rPr>
              <a:t>ОСІБ </a:t>
            </a:r>
            <a:r>
              <a:rPr sz="1950" spc="130" dirty="0">
                <a:latin typeface="Lucida Sans Unicode"/>
                <a:cs typeface="Lucida Sans Unicode"/>
              </a:rPr>
              <a:t>ДЛЯ</a:t>
            </a:r>
            <a:r>
              <a:rPr sz="1950" spc="365" dirty="0">
                <a:latin typeface="Lucida Sans Unicode"/>
                <a:cs typeface="Lucida Sans Unicode"/>
              </a:rPr>
              <a:t> </a:t>
            </a:r>
            <a:r>
              <a:rPr sz="1950" spc="170" dirty="0">
                <a:latin typeface="Lucida Sans Unicode"/>
                <a:cs typeface="Lucida Sans Unicode"/>
              </a:rPr>
              <a:t>УЧАСТІ</a:t>
            </a:r>
            <a:r>
              <a:rPr sz="1950" spc="370" dirty="0">
                <a:latin typeface="Lucida Sans Unicode"/>
                <a:cs typeface="Lucida Sans Unicode"/>
              </a:rPr>
              <a:t> </a:t>
            </a:r>
            <a:r>
              <a:rPr sz="1950" spc="145" dirty="0">
                <a:latin typeface="Lucida Sans Unicode"/>
                <a:cs typeface="Lucida Sans Unicode"/>
              </a:rPr>
              <a:t>В</a:t>
            </a:r>
            <a:r>
              <a:rPr sz="1950" spc="365" dirty="0">
                <a:latin typeface="Lucida Sans Unicode"/>
                <a:cs typeface="Lucida Sans Unicode"/>
              </a:rPr>
              <a:t> </a:t>
            </a:r>
            <a:r>
              <a:rPr sz="1950" spc="210" dirty="0">
                <a:latin typeface="Lucida Sans Unicode"/>
                <a:cs typeface="Lucida Sans Unicode"/>
              </a:rPr>
              <a:t>ОПЛАЧУВАНИХ</a:t>
            </a:r>
            <a:endParaRPr sz="1950">
              <a:latin typeface="Lucida Sans Unicode"/>
              <a:cs typeface="Lucida Sans Unicode"/>
            </a:endParaRPr>
          </a:p>
          <a:p>
            <a:pPr marL="12700" marR="1267460">
              <a:lnSpc>
                <a:spcPct val="112200"/>
              </a:lnSpc>
            </a:pPr>
            <a:r>
              <a:rPr sz="1950" spc="220" dirty="0">
                <a:latin typeface="Lucida Sans Unicode"/>
                <a:cs typeface="Lucida Sans Unicode"/>
              </a:rPr>
              <a:t>ГРОМАДСЬКИХ</a:t>
            </a:r>
            <a:r>
              <a:rPr sz="1950" spc="370" dirty="0">
                <a:latin typeface="Lucida Sans Unicode"/>
                <a:cs typeface="Lucida Sans Unicode"/>
              </a:rPr>
              <a:t> </a:t>
            </a:r>
            <a:r>
              <a:rPr sz="1950" spc="185" dirty="0">
                <a:latin typeface="Lucida Sans Unicode"/>
                <a:cs typeface="Lucida Sans Unicode"/>
              </a:rPr>
              <a:t>РОБОТАХ</a:t>
            </a:r>
            <a:r>
              <a:rPr sz="1950" spc="370" dirty="0">
                <a:latin typeface="Lucida Sans Unicode"/>
                <a:cs typeface="Lucida Sans Unicode"/>
              </a:rPr>
              <a:t> </a:t>
            </a:r>
            <a:r>
              <a:rPr sz="1950" spc="105" dirty="0">
                <a:latin typeface="Lucida Sans Unicode"/>
                <a:cs typeface="Lucida Sans Unicode"/>
              </a:rPr>
              <a:t>З</a:t>
            </a:r>
            <a:r>
              <a:rPr sz="1950" spc="370" dirty="0">
                <a:latin typeface="Lucida Sans Unicode"/>
                <a:cs typeface="Lucida Sans Unicode"/>
              </a:rPr>
              <a:t> </a:t>
            </a:r>
            <a:r>
              <a:rPr sz="1950" spc="200" dirty="0">
                <a:latin typeface="Lucida Sans Unicode"/>
                <a:cs typeface="Lucida Sans Unicode"/>
              </a:rPr>
              <a:t>МЕТОЮ </a:t>
            </a:r>
            <a:r>
              <a:rPr sz="1950" spc="240" dirty="0">
                <a:latin typeface="Lucida Sans Unicode"/>
                <a:cs typeface="Lucida Sans Unicode"/>
              </a:rPr>
              <a:t>МАТЕРІАЛЬНОЇ</a:t>
            </a:r>
            <a:r>
              <a:rPr sz="1950" spc="365" dirty="0">
                <a:latin typeface="Lucida Sans Unicode"/>
                <a:cs typeface="Lucida Sans Unicode"/>
              </a:rPr>
              <a:t> </a:t>
            </a:r>
            <a:r>
              <a:rPr sz="1950" spc="229" dirty="0">
                <a:latin typeface="Lucida Sans Unicode"/>
                <a:cs typeface="Lucida Sans Unicode"/>
              </a:rPr>
              <a:t>ПІДТРИМКИ</a:t>
            </a:r>
            <a:r>
              <a:rPr sz="1950" spc="365" dirty="0">
                <a:latin typeface="Lucida Sans Unicode"/>
                <a:cs typeface="Lucida Sans Unicode"/>
              </a:rPr>
              <a:t> </a:t>
            </a:r>
            <a:r>
              <a:rPr sz="1950" spc="-25" dirty="0">
                <a:latin typeface="Lucida Sans Unicode"/>
                <a:cs typeface="Lucida Sans Unicode"/>
              </a:rPr>
              <a:t>ТА</a:t>
            </a:r>
            <a:endParaRPr sz="19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950" spc="190" dirty="0">
                <a:latin typeface="Lucida Sans Unicode"/>
                <a:cs typeface="Lucida Sans Unicode"/>
              </a:rPr>
              <a:t>ДОДАТКОВОГО</a:t>
            </a:r>
            <a:r>
              <a:rPr sz="1950" spc="405" dirty="0">
                <a:latin typeface="Lucida Sans Unicode"/>
                <a:cs typeface="Lucida Sans Unicode"/>
              </a:rPr>
              <a:t> </a:t>
            </a:r>
            <a:r>
              <a:rPr sz="1950" spc="220" dirty="0">
                <a:latin typeface="Lucida Sans Unicode"/>
                <a:cs typeface="Lucida Sans Unicode"/>
              </a:rPr>
              <a:t>СТИМУЛЮВАННЯ</a:t>
            </a:r>
            <a:endParaRPr sz="19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950" spc="229" dirty="0">
                <a:latin typeface="Lucida Sans Unicode"/>
                <a:cs typeface="Lucida Sans Unicode"/>
              </a:rPr>
              <a:t>МОТИВАЦІЇ</a:t>
            </a:r>
            <a:r>
              <a:rPr sz="1950" spc="370" dirty="0">
                <a:latin typeface="Lucida Sans Unicode"/>
                <a:cs typeface="Lucida Sans Unicode"/>
              </a:rPr>
              <a:t> </a:t>
            </a:r>
            <a:r>
              <a:rPr sz="1950" spc="55" dirty="0">
                <a:latin typeface="Lucida Sans Unicode"/>
                <a:cs typeface="Lucida Sans Unicode"/>
              </a:rPr>
              <a:t>ДО</a:t>
            </a:r>
            <a:r>
              <a:rPr sz="1950" spc="370" dirty="0">
                <a:latin typeface="Lucida Sans Unicode"/>
                <a:cs typeface="Lucida Sans Unicode"/>
              </a:rPr>
              <a:t> </a:t>
            </a:r>
            <a:r>
              <a:rPr sz="1950" spc="200" dirty="0">
                <a:latin typeface="Lucida Sans Unicode"/>
                <a:cs typeface="Lucida Sans Unicode"/>
              </a:rPr>
              <a:t>ПРАЦІ</a:t>
            </a:r>
            <a:r>
              <a:rPr sz="1950" spc="370" dirty="0">
                <a:latin typeface="Lucida Sans Unicode"/>
                <a:cs typeface="Lucida Sans Unicode"/>
              </a:rPr>
              <a:t> </a:t>
            </a:r>
            <a:r>
              <a:rPr sz="1950" spc="145" dirty="0">
                <a:latin typeface="Lucida Sans Unicode"/>
                <a:cs typeface="Lucida Sans Unicode"/>
              </a:rPr>
              <a:t>В</a:t>
            </a:r>
            <a:r>
              <a:rPr sz="1950" spc="370" dirty="0">
                <a:latin typeface="Lucida Sans Unicode"/>
                <a:cs typeface="Lucida Sans Unicode"/>
              </a:rPr>
              <a:t> </a:t>
            </a:r>
            <a:r>
              <a:rPr sz="1950" spc="180" dirty="0">
                <a:latin typeface="Lucida Sans Unicode"/>
                <a:cs typeface="Lucida Sans Unicode"/>
              </a:rPr>
              <a:t>ІНТЕРЕСАХ</a:t>
            </a:r>
            <a:endParaRPr sz="19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950" spc="240" dirty="0">
                <a:latin typeface="Lucida Sans Unicode"/>
                <a:cs typeface="Lucida Sans Unicode"/>
              </a:rPr>
              <a:t>ТЕРИТОРІАЛЬНОЇ</a:t>
            </a:r>
            <a:r>
              <a:rPr sz="1950" spc="375" dirty="0">
                <a:latin typeface="Lucida Sans Unicode"/>
                <a:cs typeface="Lucida Sans Unicode"/>
              </a:rPr>
              <a:t> </a:t>
            </a:r>
            <a:r>
              <a:rPr sz="1950" spc="210" dirty="0">
                <a:latin typeface="Lucida Sans Unicode"/>
                <a:cs typeface="Lucida Sans Unicode"/>
              </a:rPr>
              <a:t>ГРОМАДИ</a:t>
            </a:r>
            <a:r>
              <a:rPr sz="1950" spc="375" dirty="0">
                <a:latin typeface="Lucida Sans Unicode"/>
                <a:cs typeface="Lucida Sans Unicode"/>
              </a:rPr>
              <a:t> </a:t>
            </a:r>
            <a:r>
              <a:rPr sz="1950" spc="155" dirty="0">
                <a:latin typeface="Lucida Sans Unicode"/>
                <a:cs typeface="Lucida Sans Unicode"/>
              </a:rPr>
              <a:t>МІСТА</a:t>
            </a:r>
            <a:r>
              <a:rPr sz="1950" spc="380" dirty="0">
                <a:latin typeface="Lucida Sans Unicode"/>
                <a:cs typeface="Lucida Sans Unicode"/>
              </a:rPr>
              <a:t> </a:t>
            </a:r>
            <a:r>
              <a:rPr sz="1950" spc="-270" dirty="0">
                <a:latin typeface="Tahoma"/>
                <a:cs typeface="Tahoma"/>
              </a:rPr>
              <a:t>–</a:t>
            </a:r>
            <a:r>
              <a:rPr sz="1950" spc="390" dirty="0">
                <a:latin typeface="Tahoma"/>
                <a:cs typeface="Tahoma"/>
              </a:rPr>
              <a:t> </a:t>
            </a:r>
            <a:r>
              <a:rPr sz="1950" spc="235" dirty="0">
                <a:latin typeface="Tahoma"/>
                <a:cs typeface="Tahoma"/>
              </a:rPr>
              <a:t>26</a:t>
            </a:r>
            <a:r>
              <a:rPr sz="1950" spc="-370" dirty="0">
                <a:latin typeface="Tahoma"/>
                <a:cs typeface="Tahoma"/>
              </a:rPr>
              <a:t> </a:t>
            </a:r>
            <a:r>
              <a:rPr sz="1950" spc="-180" dirty="0">
                <a:latin typeface="Tahoma"/>
                <a:cs typeface="Tahoma"/>
              </a:rPr>
              <a:t>,</a:t>
            </a:r>
            <a:r>
              <a:rPr sz="1950" spc="-370" dirty="0">
                <a:latin typeface="Tahoma"/>
                <a:cs typeface="Tahoma"/>
              </a:rPr>
              <a:t> </a:t>
            </a:r>
            <a:r>
              <a:rPr sz="1950" spc="315" dirty="0">
                <a:latin typeface="Tahoma"/>
                <a:cs typeface="Tahoma"/>
              </a:rPr>
              <a:t>90</a:t>
            </a:r>
            <a:endParaRPr sz="19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950" spc="155" dirty="0">
                <a:latin typeface="Lucida Sans Unicode"/>
                <a:cs typeface="Lucida Sans Unicode"/>
              </a:rPr>
              <a:t>ГРН</a:t>
            </a:r>
            <a:r>
              <a:rPr sz="1950" spc="155" dirty="0">
                <a:latin typeface="Tahoma"/>
                <a:cs typeface="Tahoma"/>
              </a:rPr>
              <a:t>.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31556" y="2660395"/>
            <a:ext cx="9547225" cy="147320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2100" b="1" spc="335" dirty="0">
                <a:latin typeface="Courier New"/>
                <a:cs typeface="Courier New"/>
              </a:rPr>
              <a:t>МІСЬКА</a:t>
            </a:r>
            <a:r>
              <a:rPr sz="2100" b="1" spc="-254" dirty="0">
                <a:latin typeface="Courier New"/>
                <a:cs typeface="Courier New"/>
              </a:rPr>
              <a:t> </a:t>
            </a:r>
            <a:r>
              <a:rPr sz="2100" b="1" spc="365" dirty="0">
                <a:latin typeface="Courier New"/>
                <a:cs typeface="Courier New"/>
              </a:rPr>
              <a:t>ЦІЛЬОВА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450" dirty="0">
                <a:latin typeface="Courier New"/>
                <a:cs typeface="Courier New"/>
              </a:rPr>
              <a:t>ПРОГРАМА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-430" dirty="0">
                <a:latin typeface="Tahoma"/>
                <a:cs typeface="Tahoma"/>
              </a:rPr>
              <a:t>«</a:t>
            </a:r>
            <a:r>
              <a:rPr sz="2100" b="1" spc="-360" dirty="0">
                <a:latin typeface="Tahoma"/>
                <a:cs typeface="Tahoma"/>
              </a:rPr>
              <a:t> </a:t>
            </a:r>
            <a:r>
              <a:rPr sz="2100" b="1" spc="360" dirty="0">
                <a:latin typeface="Courier New"/>
                <a:cs typeface="Courier New"/>
              </a:rPr>
              <a:t>СОЦІАЛЬНЕ</a:t>
            </a:r>
            <a:r>
              <a:rPr sz="2100" b="1" spc="-254" dirty="0">
                <a:latin typeface="Courier New"/>
                <a:cs typeface="Courier New"/>
              </a:rPr>
              <a:t> </a:t>
            </a:r>
            <a:r>
              <a:rPr sz="2100" b="1" spc="285" dirty="0">
                <a:latin typeface="Courier New"/>
                <a:cs typeface="Courier New"/>
              </a:rPr>
              <a:t>ПАРТНЕРСТВО</a:t>
            </a:r>
            <a:r>
              <a:rPr sz="2100" b="1" spc="285" dirty="0">
                <a:latin typeface="Tahoma"/>
                <a:cs typeface="Tahoma"/>
              </a:rPr>
              <a:t>».</a:t>
            </a:r>
            <a:endParaRPr sz="2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2100" b="1" spc="395" dirty="0">
                <a:latin typeface="Courier New"/>
                <a:cs typeface="Courier New"/>
              </a:rPr>
              <a:t>НА</a:t>
            </a:r>
            <a:r>
              <a:rPr sz="2100" b="1" spc="-260" dirty="0">
                <a:latin typeface="Courier New"/>
                <a:cs typeface="Courier New"/>
              </a:rPr>
              <a:t> </a:t>
            </a:r>
            <a:r>
              <a:rPr sz="2100" b="1" spc="140" dirty="0">
                <a:latin typeface="Tahoma"/>
                <a:cs typeface="Tahoma"/>
              </a:rPr>
              <a:t>2023</a:t>
            </a:r>
            <a:r>
              <a:rPr sz="2100" b="1" spc="385" dirty="0">
                <a:latin typeface="Tahoma"/>
                <a:cs typeface="Tahoma"/>
              </a:rPr>
              <a:t> </a:t>
            </a:r>
            <a:r>
              <a:rPr sz="2100" b="1" spc="90" dirty="0">
                <a:latin typeface="Courier New"/>
                <a:cs typeface="Courier New"/>
              </a:rPr>
              <a:t>РІК</a:t>
            </a:r>
            <a:r>
              <a:rPr sz="2100" b="1" spc="-254" dirty="0">
                <a:latin typeface="Courier New"/>
                <a:cs typeface="Courier New"/>
              </a:rPr>
              <a:t> </a:t>
            </a:r>
            <a:r>
              <a:rPr sz="2100" b="1" spc="495" dirty="0">
                <a:latin typeface="Courier New"/>
                <a:cs typeface="Courier New"/>
              </a:rPr>
              <a:t>ЗАПЛАНОВАНО</a:t>
            </a:r>
            <a:r>
              <a:rPr sz="2100" b="1" spc="-254" dirty="0">
                <a:latin typeface="Courier New"/>
                <a:cs typeface="Courier New"/>
              </a:rPr>
              <a:t> </a:t>
            </a:r>
            <a:r>
              <a:rPr sz="2100" b="1" spc="595" dirty="0">
                <a:latin typeface="Courier New"/>
                <a:cs typeface="Courier New"/>
              </a:rPr>
              <a:t>КОШТИ</a:t>
            </a:r>
            <a:r>
              <a:rPr sz="2100" b="1" spc="-260" dirty="0">
                <a:latin typeface="Courier New"/>
                <a:cs typeface="Courier New"/>
              </a:rPr>
              <a:t> </a:t>
            </a:r>
            <a:r>
              <a:rPr sz="2100" b="1" spc="150" dirty="0">
                <a:latin typeface="Courier New"/>
                <a:cs typeface="Courier New"/>
              </a:rPr>
              <a:t>В</a:t>
            </a:r>
            <a:r>
              <a:rPr sz="2100" b="1" spc="-254" dirty="0">
                <a:latin typeface="Courier New"/>
                <a:cs typeface="Courier New"/>
              </a:rPr>
              <a:t> </a:t>
            </a:r>
            <a:r>
              <a:rPr sz="2100" b="1" spc="310" dirty="0">
                <a:latin typeface="Courier New"/>
                <a:cs typeface="Courier New"/>
              </a:rPr>
              <a:t>СУМІ</a:t>
            </a:r>
            <a:r>
              <a:rPr sz="2100" b="1" spc="-254" dirty="0">
                <a:latin typeface="Courier New"/>
                <a:cs typeface="Courier New"/>
              </a:rPr>
              <a:t> </a:t>
            </a:r>
            <a:r>
              <a:rPr sz="2100" b="1" spc="55" dirty="0">
                <a:latin typeface="Tahoma"/>
                <a:cs typeface="Tahoma"/>
              </a:rPr>
              <a:t>160</a:t>
            </a:r>
            <a:r>
              <a:rPr sz="2100" b="1" spc="-365" dirty="0">
                <a:latin typeface="Tahoma"/>
                <a:cs typeface="Tahoma"/>
              </a:rPr>
              <a:t> </a:t>
            </a:r>
            <a:r>
              <a:rPr sz="2100" b="1" spc="-165" dirty="0">
                <a:latin typeface="Tahoma"/>
                <a:cs typeface="Tahoma"/>
              </a:rPr>
              <a:t>,</a:t>
            </a:r>
            <a:r>
              <a:rPr sz="2100" b="1" spc="-360" dirty="0">
                <a:latin typeface="Tahoma"/>
                <a:cs typeface="Tahoma"/>
              </a:rPr>
              <a:t> </a:t>
            </a:r>
            <a:r>
              <a:rPr sz="2100" b="1" spc="145" dirty="0">
                <a:latin typeface="Tahoma"/>
                <a:cs typeface="Tahoma"/>
              </a:rPr>
              <a:t>0</a:t>
            </a:r>
            <a:r>
              <a:rPr sz="2100" b="1" spc="385" dirty="0">
                <a:latin typeface="Tahoma"/>
                <a:cs typeface="Tahoma"/>
              </a:rPr>
              <a:t> </a:t>
            </a:r>
            <a:r>
              <a:rPr sz="2100" b="1" spc="250" dirty="0">
                <a:latin typeface="Courier New"/>
                <a:cs typeface="Courier New"/>
              </a:rPr>
              <a:t>ТИС</a:t>
            </a:r>
            <a:r>
              <a:rPr sz="2100" b="1" spc="250" dirty="0">
                <a:latin typeface="Tahoma"/>
                <a:cs typeface="Tahoma"/>
              </a:rPr>
              <a:t>.</a:t>
            </a:r>
            <a:endParaRPr sz="2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2100" b="1" spc="229" dirty="0">
                <a:latin typeface="Courier New"/>
                <a:cs typeface="Courier New"/>
              </a:rPr>
              <a:t>ГРН</a:t>
            </a:r>
            <a:r>
              <a:rPr sz="2100" b="1" spc="229" dirty="0">
                <a:latin typeface="Tahoma"/>
                <a:cs typeface="Tahoma"/>
              </a:rPr>
              <a:t>.</a:t>
            </a:r>
            <a:r>
              <a:rPr sz="2100" b="1" spc="375" dirty="0">
                <a:latin typeface="Tahoma"/>
                <a:cs typeface="Tahoma"/>
              </a:rPr>
              <a:t> </a:t>
            </a:r>
            <a:r>
              <a:rPr sz="2100" b="1" spc="420" dirty="0">
                <a:latin typeface="Courier New"/>
                <a:cs typeface="Courier New"/>
              </a:rPr>
              <a:t>БУЛО</a:t>
            </a:r>
            <a:r>
              <a:rPr sz="2100" b="1" spc="-265" dirty="0">
                <a:latin typeface="Courier New"/>
                <a:cs typeface="Courier New"/>
              </a:rPr>
              <a:t> </a:t>
            </a:r>
            <a:r>
              <a:rPr sz="2100" b="1" spc="495" dirty="0">
                <a:latin typeface="Courier New"/>
                <a:cs typeface="Courier New"/>
              </a:rPr>
              <a:t>ЗАПЛАНОВАНО</a:t>
            </a:r>
            <a:r>
              <a:rPr sz="2100" b="1" spc="-265" dirty="0">
                <a:latin typeface="Courier New"/>
                <a:cs typeface="Courier New"/>
              </a:rPr>
              <a:t> </a:t>
            </a:r>
            <a:r>
              <a:rPr sz="2100" b="1" spc="415" dirty="0">
                <a:latin typeface="Courier New"/>
                <a:cs typeface="Courier New"/>
              </a:rPr>
              <a:t>ПРОВЕДЕННЯ</a:t>
            </a:r>
            <a:r>
              <a:rPr sz="2100" b="1" spc="-265" dirty="0">
                <a:latin typeface="Courier New"/>
                <a:cs typeface="Courier New"/>
              </a:rPr>
              <a:t> </a:t>
            </a:r>
            <a:r>
              <a:rPr sz="2100" b="1" dirty="0">
                <a:latin typeface="Tahoma"/>
                <a:cs typeface="Tahoma"/>
              </a:rPr>
              <a:t>10</a:t>
            </a:r>
            <a:r>
              <a:rPr sz="2100" b="1" spc="380" dirty="0">
                <a:latin typeface="Tahoma"/>
                <a:cs typeface="Tahoma"/>
              </a:rPr>
              <a:t> </a:t>
            </a:r>
            <a:r>
              <a:rPr sz="2100" b="1" spc="300" dirty="0">
                <a:latin typeface="Courier New"/>
                <a:cs typeface="Courier New"/>
              </a:rPr>
              <a:t>ЗАХОДІВ</a:t>
            </a:r>
            <a:r>
              <a:rPr sz="2100" b="1" spc="300" dirty="0">
                <a:latin typeface="Tahoma"/>
                <a:cs typeface="Tahoma"/>
              </a:rPr>
              <a:t>,</a:t>
            </a:r>
            <a:endParaRPr sz="2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2100" b="1" spc="350" dirty="0">
                <a:latin typeface="Courier New"/>
                <a:cs typeface="Courier New"/>
              </a:rPr>
              <a:t>ВІДНЕСЕНИХ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500" dirty="0">
                <a:latin typeface="Courier New"/>
                <a:cs typeface="Courier New"/>
              </a:rPr>
              <a:t>ДО</a:t>
            </a:r>
            <a:r>
              <a:rPr sz="2100" b="1" spc="-245" dirty="0">
                <a:latin typeface="Courier New"/>
                <a:cs typeface="Courier New"/>
              </a:rPr>
              <a:t> </a:t>
            </a:r>
            <a:r>
              <a:rPr sz="2100" b="1" spc="409" dirty="0">
                <a:latin typeface="Courier New"/>
                <a:cs typeface="Courier New"/>
              </a:rPr>
              <a:t>СФЕРИ</a:t>
            </a:r>
            <a:r>
              <a:rPr sz="2100" b="1" spc="-245" dirty="0">
                <a:latin typeface="Courier New"/>
                <a:cs typeface="Courier New"/>
              </a:rPr>
              <a:t> </a:t>
            </a:r>
            <a:r>
              <a:rPr sz="2100" b="1" spc="415" dirty="0">
                <a:latin typeface="Courier New"/>
                <a:cs typeface="Courier New"/>
              </a:rPr>
              <a:t>СОЦІАЛЬНОГО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320" dirty="0">
                <a:latin typeface="Courier New"/>
                <a:cs typeface="Courier New"/>
              </a:rPr>
              <a:t>ЗАХИСТУ</a:t>
            </a:r>
            <a:r>
              <a:rPr sz="2100" b="1" spc="320" dirty="0">
                <a:latin typeface="Tahoma"/>
                <a:cs typeface="Tahoma"/>
              </a:rPr>
              <a:t>.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019195" y="5164012"/>
            <a:ext cx="4779010" cy="1968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58750">
              <a:lnSpc>
                <a:spcPct val="111800"/>
              </a:lnSpc>
              <a:spcBef>
                <a:spcPts val="95"/>
              </a:spcBef>
            </a:pPr>
            <a:r>
              <a:rPr sz="1900" b="1" spc="250" dirty="0">
                <a:solidFill>
                  <a:srgbClr val="FFFFFF"/>
                </a:solidFill>
                <a:latin typeface="Courier New"/>
                <a:cs typeface="Courier New"/>
              </a:rPr>
              <a:t>ЗА</a:t>
            </a:r>
            <a:r>
              <a:rPr sz="190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335" dirty="0">
                <a:solidFill>
                  <a:srgbClr val="FFFFFF"/>
                </a:solidFill>
                <a:latin typeface="Courier New"/>
                <a:cs typeface="Courier New"/>
              </a:rPr>
              <a:t>ЗВІТНИЙ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280" dirty="0">
                <a:solidFill>
                  <a:srgbClr val="FFFFFF"/>
                </a:solidFill>
                <a:latin typeface="Courier New"/>
                <a:cs typeface="Courier New"/>
              </a:rPr>
              <a:t>ПЕРІОД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310" dirty="0">
                <a:solidFill>
                  <a:srgbClr val="FFFFFF"/>
                </a:solidFill>
                <a:latin typeface="Courier New"/>
                <a:cs typeface="Courier New"/>
              </a:rPr>
              <a:t>ВІДСОТОК </a:t>
            </a:r>
            <a:r>
              <a:rPr sz="1900" b="1" spc="420" dirty="0">
                <a:solidFill>
                  <a:srgbClr val="FFFFFF"/>
                </a:solidFill>
                <a:latin typeface="Courier New"/>
                <a:cs typeface="Courier New"/>
              </a:rPr>
              <a:t>ВИКОРИСТАННЯ</a:t>
            </a:r>
            <a:r>
              <a:rPr sz="190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95" dirty="0">
                <a:solidFill>
                  <a:srgbClr val="FFFFFF"/>
                </a:solidFill>
                <a:latin typeface="Courier New"/>
                <a:cs typeface="Courier New"/>
              </a:rPr>
              <a:t>БЮДЖЕТНИХ </a:t>
            </a:r>
            <a:r>
              <a:rPr sz="1900" b="1" spc="380" dirty="0">
                <a:solidFill>
                  <a:srgbClr val="FFFFFF"/>
                </a:solidFill>
                <a:latin typeface="Courier New"/>
                <a:cs typeface="Courier New"/>
              </a:rPr>
              <a:t>КОШТІВ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350" dirty="0">
                <a:solidFill>
                  <a:srgbClr val="FFFFFF"/>
                </a:solidFill>
                <a:latin typeface="Courier New"/>
                <a:cs typeface="Courier New"/>
              </a:rPr>
              <a:t>ВІДПОВІДНО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30" dirty="0">
                <a:solidFill>
                  <a:srgbClr val="FFFFFF"/>
                </a:solidFill>
                <a:latin typeface="Courier New"/>
                <a:cs typeface="Courier New"/>
              </a:rPr>
              <a:t>ДО</a:t>
            </a:r>
            <a:endParaRPr sz="1900">
              <a:latin typeface="Courier New"/>
              <a:cs typeface="Courier New"/>
            </a:endParaRPr>
          </a:p>
          <a:p>
            <a:pPr marL="12700" marR="5080">
              <a:lnSpc>
                <a:spcPct val="111800"/>
              </a:lnSpc>
            </a:pPr>
            <a:r>
              <a:rPr sz="1900" b="1" spc="385" dirty="0">
                <a:solidFill>
                  <a:srgbClr val="FFFFFF"/>
                </a:solidFill>
                <a:latin typeface="Courier New"/>
                <a:cs typeface="Courier New"/>
              </a:rPr>
              <a:t>ЗАТВЕРДЖЕНИХ</a:t>
            </a:r>
            <a:r>
              <a:rPr sz="1900" b="1" spc="-204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84" dirty="0">
                <a:solidFill>
                  <a:srgbClr val="FFFFFF"/>
                </a:solidFill>
                <a:latin typeface="Courier New"/>
                <a:cs typeface="Courier New"/>
              </a:rPr>
              <a:t>КОШТОРИСНИХ </a:t>
            </a:r>
            <a:r>
              <a:rPr sz="1900" b="1" spc="395" dirty="0">
                <a:solidFill>
                  <a:srgbClr val="FFFFFF"/>
                </a:solidFill>
                <a:latin typeface="Courier New"/>
                <a:cs typeface="Courier New"/>
              </a:rPr>
              <a:t>ПРИЗНАЧЕНЬ</a:t>
            </a:r>
            <a:r>
              <a:rPr sz="190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360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900" b="1" spc="-2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125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sz="1900" b="1" spc="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60" dirty="0">
                <a:solidFill>
                  <a:srgbClr val="FFFFFF"/>
                </a:solidFill>
                <a:latin typeface="Courier New"/>
                <a:cs typeface="Courier New"/>
              </a:rPr>
              <a:t>РІК</a:t>
            </a:r>
            <a:endParaRPr sz="19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900" b="1" spc="370" dirty="0">
                <a:solidFill>
                  <a:srgbClr val="FFFFFF"/>
                </a:solidFill>
                <a:latin typeface="Courier New"/>
                <a:cs typeface="Courier New"/>
              </a:rPr>
              <a:t>СТАНОВИТЬ</a:t>
            </a:r>
            <a:r>
              <a:rPr sz="1900" b="1" spc="-2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110" dirty="0">
                <a:solidFill>
                  <a:srgbClr val="FFFFFF"/>
                </a:solidFill>
                <a:latin typeface="Tahoma"/>
                <a:cs typeface="Tahoma"/>
              </a:rPr>
              <a:t>98</a:t>
            </a:r>
            <a:r>
              <a:rPr sz="190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0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Tahoma"/>
                <a:cs typeface="Tahoma"/>
              </a:rPr>
              <a:t>61</a:t>
            </a:r>
            <a:r>
              <a:rPr sz="1900" b="1" spc="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Tahoma"/>
                <a:cs typeface="Tahoma"/>
              </a:rPr>
              <a:t>%,</a:t>
            </a:r>
            <a:r>
              <a:rPr sz="1900" b="1" spc="25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30" dirty="0">
                <a:solidFill>
                  <a:srgbClr val="FFFFFF"/>
                </a:solidFill>
                <a:latin typeface="Courier New"/>
                <a:cs typeface="Courier New"/>
              </a:rPr>
              <a:t>ІЗ</a:t>
            </a:r>
            <a:r>
              <a:rPr sz="1900" b="1" spc="-254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290" dirty="0">
                <a:solidFill>
                  <a:srgbClr val="FFFFFF"/>
                </a:solidFill>
                <a:latin typeface="Courier New"/>
                <a:cs typeface="Courier New"/>
              </a:rPr>
              <a:t>ЯКИХ</a:t>
            </a:r>
            <a:r>
              <a:rPr sz="1900" b="1" spc="290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endParaRPr sz="190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2212870" y="7595052"/>
            <a:ext cx="85725" cy="1057275"/>
            <a:chOff x="12212870" y="7595052"/>
            <a:chExt cx="85725" cy="1057275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12870" y="7595052"/>
              <a:ext cx="85725" cy="857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12870" y="7918902"/>
              <a:ext cx="85725" cy="857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12870" y="8566602"/>
              <a:ext cx="85725" cy="85724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2432639" y="7430962"/>
            <a:ext cx="4150360" cy="164465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1900" b="1" spc="345" dirty="0">
                <a:solidFill>
                  <a:srgbClr val="FFFFFF"/>
                </a:solidFill>
                <a:latin typeface="Courier New"/>
                <a:cs typeface="Courier New"/>
              </a:rPr>
              <a:t>УПРАВЛІННЯ</a:t>
            </a:r>
            <a:r>
              <a:rPr sz="190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-44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00" b="1" spc="3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110" dirty="0">
                <a:solidFill>
                  <a:srgbClr val="FFFFFF"/>
                </a:solidFill>
                <a:latin typeface="Tahoma"/>
                <a:cs typeface="Tahoma"/>
              </a:rPr>
              <a:t>98</a:t>
            </a:r>
            <a:r>
              <a:rPr sz="1900" b="1" spc="-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0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100" dirty="0">
                <a:solidFill>
                  <a:srgbClr val="FFFFFF"/>
                </a:solidFill>
                <a:latin typeface="Tahoma"/>
                <a:cs typeface="Tahoma"/>
              </a:rPr>
              <a:t>94</a:t>
            </a:r>
            <a:r>
              <a:rPr sz="1900" b="1" spc="3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%;</a:t>
            </a:r>
            <a:endParaRPr sz="1900">
              <a:latin typeface="Tahoma"/>
              <a:cs typeface="Tahoma"/>
            </a:endParaRPr>
          </a:p>
          <a:p>
            <a:pPr marL="12700" marR="5080" indent="85090">
              <a:lnSpc>
                <a:spcPct val="111800"/>
              </a:lnSpc>
            </a:pPr>
            <a:r>
              <a:rPr sz="1900" b="1" spc="580" dirty="0">
                <a:solidFill>
                  <a:srgbClr val="FFFFFF"/>
                </a:solidFill>
                <a:latin typeface="Courier New"/>
                <a:cs typeface="Courier New"/>
              </a:rPr>
              <a:t>МЦП</a:t>
            </a:r>
            <a:r>
              <a:rPr sz="190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-390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1900" b="1" spc="-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270" dirty="0">
                <a:solidFill>
                  <a:srgbClr val="FFFFFF"/>
                </a:solidFill>
                <a:latin typeface="Courier New"/>
                <a:cs typeface="Courier New"/>
              </a:rPr>
              <a:t>ТУРБОТА</a:t>
            </a:r>
            <a:r>
              <a:rPr sz="1900" b="1" spc="27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00" b="1" spc="3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265" dirty="0">
                <a:solidFill>
                  <a:srgbClr val="FFFFFF"/>
                </a:solidFill>
                <a:latin typeface="Courier New"/>
                <a:cs typeface="Courier New"/>
              </a:rPr>
              <a:t>НАЗУСТРІЧ </a:t>
            </a:r>
            <a:r>
              <a:rPr sz="1900" b="1" spc="405" dirty="0">
                <a:solidFill>
                  <a:srgbClr val="FFFFFF"/>
                </a:solidFill>
                <a:latin typeface="Courier New"/>
                <a:cs typeface="Courier New"/>
              </a:rPr>
              <a:t>КИЯНАМ</a:t>
            </a:r>
            <a:r>
              <a:rPr sz="1900" b="1" spc="405" dirty="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r>
              <a:rPr sz="1900" b="1" spc="3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44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00" b="1" spc="3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100" dirty="0">
                <a:solidFill>
                  <a:srgbClr val="FFFFFF"/>
                </a:solidFill>
                <a:latin typeface="Tahoma"/>
                <a:cs typeface="Tahoma"/>
              </a:rPr>
              <a:t>99</a:t>
            </a:r>
            <a:r>
              <a:rPr sz="1900" b="1" spc="-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0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100" dirty="0">
                <a:solidFill>
                  <a:srgbClr val="FFFFFF"/>
                </a:solidFill>
                <a:latin typeface="Tahoma"/>
                <a:cs typeface="Tahoma"/>
              </a:rPr>
              <a:t>69</a:t>
            </a:r>
            <a:r>
              <a:rPr sz="1900" b="1" spc="3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%;</a:t>
            </a:r>
            <a:endParaRPr sz="1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900" b="1" spc="580" dirty="0">
                <a:solidFill>
                  <a:srgbClr val="FFFFFF"/>
                </a:solidFill>
                <a:latin typeface="Courier New"/>
                <a:cs typeface="Courier New"/>
              </a:rPr>
              <a:t>МЦП</a:t>
            </a:r>
            <a:r>
              <a:rPr sz="190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-390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190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320" dirty="0">
                <a:solidFill>
                  <a:srgbClr val="FFFFFF"/>
                </a:solidFill>
                <a:latin typeface="Courier New"/>
                <a:cs typeface="Courier New"/>
              </a:rPr>
              <a:t>СОЦІАЛЬНЕ</a:t>
            </a:r>
            <a:endParaRPr sz="19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900" b="1" spc="285" dirty="0">
                <a:solidFill>
                  <a:srgbClr val="FFFFFF"/>
                </a:solidFill>
                <a:latin typeface="Courier New"/>
                <a:cs typeface="Courier New"/>
              </a:rPr>
              <a:t>ПАРТНЕРСТВО</a:t>
            </a:r>
            <a:r>
              <a:rPr sz="1900" b="1" spc="285" dirty="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r>
              <a:rPr sz="1900" b="1" spc="3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44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00" b="1" spc="3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70" dirty="0">
                <a:solidFill>
                  <a:srgbClr val="FFFFFF"/>
                </a:solidFill>
                <a:latin typeface="Tahoma"/>
                <a:cs typeface="Tahoma"/>
              </a:rPr>
              <a:t>42</a:t>
            </a:r>
            <a:r>
              <a:rPr sz="1900" b="1" spc="-3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00" b="1" spc="-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Tahoma"/>
                <a:cs typeface="Tahoma"/>
              </a:rPr>
              <a:t>75</a:t>
            </a:r>
            <a:r>
              <a:rPr sz="1900" b="1" spc="3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%.</a:t>
            </a:r>
            <a:endParaRPr sz="1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6671119"/>
                  </a:moveTo>
                  <a:lnTo>
                    <a:pt x="0" y="6671119"/>
                  </a:lnTo>
                  <a:lnTo>
                    <a:pt x="0" y="10287000"/>
                  </a:lnTo>
                  <a:lnTo>
                    <a:pt x="18288000" y="10287000"/>
                  </a:lnTo>
                  <a:lnTo>
                    <a:pt x="18288000" y="6671119"/>
                  </a:lnTo>
                  <a:close/>
                </a:path>
                <a:path w="18288000" h="10287000">
                  <a:moveTo>
                    <a:pt x="18288000" y="0"/>
                  </a:moveTo>
                  <a:lnTo>
                    <a:pt x="0" y="0"/>
                  </a:lnTo>
                  <a:lnTo>
                    <a:pt x="0" y="4121975"/>
                  </a:lnTo>
                  <a:lnTo>
                    <a:pt x="18288000" y="4121975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3F3C2E">
                <a:alpha val="43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4121965"/>
              <a:ext cx="18288000" cy="2549525"/>
            </a:xfrm>
            <a:custGeom>
              <a:avLst/>
              <a:gdLst/>
              <a:ahLst/>
              <a:cxnLst/>
              <a:rect l="l" t="t" r="r" b="b"/>
              <a:pathLst>
                <a:path w="18288000" h="2549525">
                  <a:moveTo>
                    <a:pt x="0" y="0"/>
                  </a:moveTo>
                  <a:lnTo>
                    <a:pt x="18287998" y="0"/>
                  </a:lnTo>
                  <a:lnTo>
                    <a:pt x="18287998" y="2549147"/>
                  </a:lnTo>
                  <a:lnTo>
                    <a:pt x="0" y="2549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3C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7887" y="4266429"/>
              <a:ext cx="1752599" cy="225742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358488" y="4418803"/>
            <a:ext cx="9913620" cy="212090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80"/>
              </a:spcBef>
              <a:tabLst>
                <a:tab pos="3521075" algn="l"/>
              </a:tabLst>
            </a:pPr>
            <a:r>
              <a:rPr sz="6050" spc="1655" dirty="0">
                <a:latin typeface="Calibri"/>
                <a:cs typeface="Calibri"/>
              </a:rPr>
              <a:t>Ц</a:t>
            </a:r>
            <a:r>
              <a:rPr sz="6050" spc="1660" dirty="0">
                <a:latin typeface="Calibri"/>
                <a:cs typeface="Calibri"/>
              </a:rPr>
              <a:t>Е</a:t>
            </a:r>
            <a:r>
              <a:rPr sz="6050" spc="1655" dirty="0">
                <a:latin typeface="Calibri"/>
                <a:cs typeface="Calibri"/>
              </a:rPr>
              <a:t>Н</a:t>
            </a:r>
            <a:r>
              <a:rPr sz="6050" spc="1660" dirty="0">
                <a:latin typeface="Calibri"/>
                <a:cs typeface="Calibri"/>
              </a:rPr>
              <a:t>Т</a:t>
            </a:r>
            <a:r>
              <a:rPr sz="6050" spc="930" dirty="0">
                <a:latin typeface="Calibri"/>
                <a:cs typeface="Calibri"/>
              </a:rPr>
              <a:t>Р</a:t>
            </a:r>
            <a:r>
              <a:rPr sz="6050" dirty="0">
                <a:latin typeface="Calibri"/>
                <a:cs typeface="Calibri"/>
              </a:rPr>
              <a:t>	</a:t>
            </a:r>
            <a:r>
              <a:rPr sz="6050" spc="1580" dirty="0">
                <a:latin typeface="Calibri"/>
                <a:cs typeface="Calibri"/>
              </a:rPr>
              <a:t>С</a:t>
            </a:r>
            <a:r>
              <a:rPr sz="6050" spc="1575" dirty="0">
                <a:latin typeface="Calibri"/>
                <a:cs typeface="Calibri"/>
              </a:rPr>
              <a:t>ОЦ</a:t>
            </a:r>
            <a:r>
              <a:rPr sz="6050" spc="1580" dirty="0">
                <a:latin typeface="Calibri"/>
                <a:cs typeface="Calibri"/>
              </a:rPr>
              <a:t>І</a:t>
            </a:r>
            <a:r>
              <a:rPr sz="6050" spc="1575" dirty="0">
                <a:latin typeface="Calibri"/>
                <a:cs typeface="Calibri"/>
              </a:rPr>
              <a:t>АЛ</a:t>
            </a:r>
            <a:r>
              <a:rPr sz="6050" spc="1580" dirty="0">
                <a:latin typeface="Calibri"/>
                <a:cs typeface="Calibri"/>
              </a:rPr>
              <a:t>Ь</a:t>
            </a:r>
            <a:r>
              <a:rPr sz="6050" spc="1575" dirty="0">
                <a:latin typeface="Calibri"/>
                <a:cs typeface="Calibri"/>
              </a:rPr>
              <a:t>НИ</a:t>
            </a:r>
            <a:r>
              <a:rPr sz="6050" spc="850" dirty="0">
                <a:latin typeface="Calibri"/>
                <a:cs typeface="Calibri"/>
              </a:rPr>
              <a:t>Х</a:t>
            </a:r>
            <a:endParaRPr sz="605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990"/>
              </a:spcBef>
            </a:pPr>
            <a:r>
              <a:rPr sz="6050" spc="1560" dirty="0">
                <a:latin typeface="Calibri"/>
                <a:cs typeface="Calibri"/>
              </a:rPr>
              <a:t>С</a:t>
            </a:r>
            <a:r>
              <a:rPr sz="6050" spc="1555" dirty="0">
                <a:latin typeface="Calibri"/>
                <a:cs typeface="Calibri"/>
              </a:rPr>
              <a:t>Л</a:t>
            </a:r>
            <a:r>
              <a:rPr sz="6050" spc="1560" dirty="0">
                <a:latin typeface="Calibri"/>
                <a:cs typeface="Calibri"/>
              </a:rPr>
              <a:t>У</a:t>
            </a:r>
            <a:r>
              <a:rPr sz="6050" spc="1555" dirty="0">
                <a:latin typeface="Calibri"/>
                <a:cs typeface="Calibri"/>
              </a:rPr>
              <a:t>Ж</a:t>
            </a:r>
            <a:r>
              <a:rPr sz="6050" spc="830" dirty="0">
                <a:latin typeface="Calibri"/>
                <a:cs typeface="Calibri"/>
              </a:rPr>
              <a:t>Б</a:t>
            </a:r>
            <a:endParaRPr sz="6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0731" y="0"/>
            <a:ext cx="5407268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290277"/>
            <a:ext cx="4495799" cy="425767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86607" y="302551"/>
            <a:ext cx="429895" cy="4245610"/>
          </a:xfrm>
          <a:custGeom>
            <a:avLst/>
            <a:gdLst/>
            <a:ahLst/>
            <a:cxnLst/>
            <a:rect l="l" t="t" r="r" b="b"/>
            <a:pathLst>
              <a:path w="429895" h="4245610">
                <a:moveTo>
                  <a:pt x="429886" y="0"/>
                </a:moveTo>
                <a:lnTo>
                  <a:pt x="429886" y="4245128"/>
                </a:lnTo>
                <a:lnTo>
                  <a:pt x="0" y="4245128"/>
                </a:lnTo>
                <a:lnTo>
                  <a:pt x="0" y="0"/>
                </a:lnTo>
                <a:lnTo>
                  <a:pt x="429886" y="0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73371" y="1028700"/>
            <a:ext cx="6161405" cy="2937510"/>
          </a:xfrm>
          <a:custGeom>
            <a:avLst/>
            <a:gdLst/>
            <a:ahLst/>
            <a:cxnLst/>
            <a:rect l="l" t="t" r="r" b="b"/>
            <a:pathLst>
              <a:path w="6161405" h="2937510">
                <a:moveTo>
                  <a:pt x="5675484" y="2937210"/>
                </a:moveTo>
                <a:lnTo>
                  <a:pt x="485653" y="2937210"/>
                </a:lnTo>
                <a:lnTo>
                  <a:pt x="437640" y="2934833"/>
                </a:lnTo>
                <a:lnTo>
                  <a:pt x="390441" y="2927790"/>
                </a:lnTo>
                <a:lnTo>
                  <a:pt x="344373" y="2916213"/>
                </a:lnTo>
                <a:lnTo>
                  <a:pt x="299755" y="2900233"/>
                </a:lnTo>
                <a:lnTo>
                  <a:pt x="256906" y="2879983"/>
                </a:lnTo>
                <a:lnTo>
                  <a:pt x="216145" y="2855594"/>
                </a:lnTo>
                <a:lnTo>
                  <a:pt x="177789" y="2827199"/>
                </a:lnTo>
                <a:lnTo>
                  <a:pt x="142158" y="2794930"/>
                </a:lnTo>
                <a:lnTo>
                  <a:pt x="109889" y="2759299"/>
                </a:lnTo>
                <a:lnTo>
                  <a:pt x="81494" y="2720943"/>
                </a:lnTo>
                <a:lnTo>
                  <a:pt x="57106" y="2680182"/>
                </a:lnTo>
                <a:lnTo>
                  <a:pt x="36856" y="2637333"/>
                </a:lnTo>
                <a:lnTo>
                  <a:pt x="20876" y="2592716"/>
                </a:lnTo>
                <a:lnTo>
                  <a:pt x="9299" y="2546648"/>
                </a:lnTo>
                <a:lnTo>
                  <a:pt x="2255" y="2499448"/>
                </a:lnTo>
                <a:lnTo>
                  <a:pt x="0" y="2453884"/>
                </a:lnTo>
                <a:lnTo>
                  <a:pt x="0" y="483326"/>
                </a:lnTo>
                <a:lnTo>
                  <a:pt x="2255" y="437762"/>
                </a:lnTo>
                <a:lnTo>
                  <a:pt x="9299" y="390562"/>
                </a:lnTo>
                <a:lnTo>
                  <a:pt x="20876" y="344494"/>
                </a:lnTo>
                <a:lnTo>
                  <a:pt x="36856" y="299876"/>
                </a:lnTo>
                <a:lnTo>
                  <a:pt x="57106" y="257028"/>
                </a:lnTo>
                <a:lnTo>
                  <a:pt x="81494" y="216266"/>
                </a:lnTo>
                <a:lnTo>
                  <a:pt x="109889" y="177911"/>
                </a:lnTo>
                <a:lnTo>
                  <a:pt x="142158" y="142280"/>
                </a:lnTo>
                <a:lnTo>
                  <a:pt x="177789" y="110010"/>
                </a:lnTo>
                <a:lnTo>
                  <a:pt x="216145" y="81615"/>
                </a:lnTo>
                <a:lnTo>
                  <a:pt x="256906" y="57227"/>
                </a:lnTo>
                <a:lnTo>
                  <a:pt x="299755" y="36977"/>
                </a:lnTo>
                <a:lnTo>
                  <a:pt x="344373" y="20997"/>
                </a:lnTo>
                <a:lnTo>
                  <a:pt x="390441" y="9420"/>
                </a:lnTo>
                <a:lnTo>
                  <a:pt x="437640" y="2377"/>
                </a:lnTo>
                <a:lnTo>
                  <a:pt x="485653" y="0"/>
                </a:lnTo>
                <a:lnTo>
                  <a:pt x="5675484" y="0"/>
                </a:lnTo>
                <a:lnTo>
                  <a:pt x="5723496" y="2377"/>
                </a:lnTo>
                <a:lnTo>
                  <a:pt x="5770696" y="9420"/>
                </a:lnTo>
                <a:lnTo>
                  <a:pt x="5816764" y="20997"/>
                </a:lnTo>
                <a:lnTo>
                  <a:pt x="5861381" y="36977"/>
                </a:lnTo>
                <a:lnTo>
                  <a:pt x="5904230" y="57227"/>
                </a:lnTo>
                <a:lnTo>
                  <a:pt x="5944991" y="81615"/>
                </a:lnTo>
                <a:lnTo>
                  <a:pt x="5983347" y="110010"/>
                </a:lnTo>
                <a:lnTo>
                  <a:pt x="6018978" y="142280"/>
                </a:lnTo>
                <a:lnTo>
                  <a:pt x="6051248" y="177911"/>
                </a:lnTo>
                <a:lnTo>
                  <a:pt x="6079642" y="216266"/>
                </a:lnTo>
                <a:lnTo>
                  <a:pt x="6104031" y="257028"/>
                </a:lnTo>
                <a:lnTo>
                  <a:pt x="6124281" y="299876"/>
                </a:lnTo>
                <a:lnTo>
                  <a:pt x="6140260" y="344494"/>
                </a:lnTo>
                <a:lnTo>
                  <a:pt x="6151838" y="390562"/>
                </a:lnTo>
                <a:lnTo>
                  <a:pt x="6158881" y="437762"/>
                </a:lnTo>
                <a:lnTo>
                  <a:pt x="6161137" y="483326"/>
                </a:lnTo>
                <a:lnTo>
                  <a:pt x="6161137" y="2453884"/>
                </a:lnTo>
                <a:lnTo>
                  <a:pt x="6158881" y="2499448"/>
                </a:lnTo>
                <a:lnTo>
                  <a:pt x="6151838" y="2546648"/>
                </a:lnTo>
                <a:lnTo>
                  <a:pt x="6140260" y="2592716"/>
                </a:lnTo>
                <a:lnTo>
                  <a:pt x="6124281" y="2637333"/>
                </a:lnTo>
                <a:lnTo>
                  <a:pt x="6104031" y="2680182"/>
                </a:lnTo>
                <a:lnTo>
                  <a:pt x="6079642" y="2720943"/>
                </a:lnTo>
                <a:lnTo>
                  <a:pt x="6051248" y="2759299"/>
                </a:lnTo>
                <a:lnTo>
                  <a:pt x="6018978" y="2794930"/>
                </a:lnTo>
                <a:lnTo>
                  <a:pt x="5983347" y="2827199"/>
                </a:lnTo>
                <a:lnTo>
                  <a:pt x="5944991" y="2855594"/>
                </a:lnTo>
                <a:lnTo>
                  <a:pt x="5904230" y="2879983"/>
                </a:lnTo>
                <a:lnTo>
                  <a:pt x="5861381" y="2900233"/>
                </a:lnTo>
                <a:lnTo>
                  <a:pt x="5816764" y="2916213"/>
                </a:lnTo>
                <a:lnTo>
                  <a:pt x="5770696" y="2927790"/>
                </a:lnTo>
                <a:lnTo>
                  <a:pt x="5723496" y="2934833"/>
                </a:lnTo>
                <a:lnTo>
                  <a:pt x="5675484" y="2937210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389542" y="1062534"/>
            <a:ext cx="5628005" cy="2573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8600" marR="181610" indent="28575" algn="ctr">
              <a:lnSpc>
                <a:spcPct val="111500"/>
              </a:lnSpc>
              <a:spcBef>
                <a:spcPts val="95"/>
              </a:spcBef>
            </a:pPr>
            <a:r>
              <a:rPr sz="1500" b="1" spc="395" dirty="0">
                <a:solidFill>
                  <a:srgbClr val="FFFFFF"/>
                </a:solidFill>
                <a:latin typeface="Courier New"/>
                <a:cs typeface="Courier New"/>
              </a:rPr>
              <a:t>УПРОДОВЖ</a:t>
            </a:r>
            <a:r>
              <a:rPr sz="150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114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sz="1500" b="1" spc="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280" dirty="0">
                <a:solidFill>
                  <a:srgbClr val="FFFFFF"/>
                </a:solidFill>
                <a:latin typeface="Courier New"/>
                <a:cs typeface="Courier New"/>
              </a:rPr>
              <a:t>РОКУ</a:t>
            </a:r>
            <a:r>
              <a:rPr sz="150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85" dirty="0">
                <a:solidFill>
                  <a:srgbClr val="FFFFFF"/>
                </a:solidFill>
                <a:latin typeface="Courier New"/>
                <a:cs typeface="Courier New"/>
              </a:rPr>
              <a:t>ПРАЦЮВАЛА</a:t>
            </a:r>
            <a:r>
              <a:rPr sz="150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440" dirty="0">
                <a:solidFill>
                  <a:srgbClr val="FFFFFF"/>
                </a:solidFill>
                <a:latin typeface="Courier New"/>
                <a:cs typeface="Courier New"/>
              </a:rPr>
              <a:t>ШКОЛА </a:t>
            </a:r>
            <a:r>
              <a:rPr sz="1500" b="1" spc="360" dirty="0">
                <a:solidFill>
                  <a:srgbClr val="FFFFFF"/>
                </a:solidFill>
                <a:latin typeface="Courier New"/>
                <a:cs typeface="Courier New"/>
              </a:rPr>
              <a:t>ПІДВИЩЕННЯ</a:t>
            </a:r>
            <a:r>
              <a:rPr sz="1500" b="1" spc="-15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195" dirty="0">
                <a:solidFill>
                  <a:srgbClr val="FFFFFF"/>
                </a:solidFill>
                <a:latin typeface="Courier New"/>
                <a:cs typeface="Courier New"/>
              </a:rPr>
              <a:t>БАТЬКІВСЬКОЇ</a:t>
            </a:r>
            <a:r>
              <a:rPr sz="1500" b="1" spc="-15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25" dirty="0">
                <a:solidFill>
                  <a:srgbClr val="FFFFFF"/>
                </a:solidFill>
                <a:latin typeface="Courier New"/>
                <a:cs typeface="Courier New"/>
              </a:rPr>
              <a:t>КОМПЕТЕНЦІЇ</a:t>
            </a:r>
            <a:r>
              <a:rPr sz="1500" b="1" spc="22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endParaRPr sz="1500">
              <a:latin typeface="Tahoma"/>
              <a:cs typeface="Tahoma"/>
            </a:endParaRPr>
          </a:p>
          <a:p>
            <a:pPr marL="12700" marR="5080" algn="ctr">
              <a:lnSpc>
                <a:spcPct val="111500"/>
              </a:lnSpc>
            </a:pPr>
            <a:r>
              <a:rPr sz="1500" b="1" spc="245" dirty="0">
                <a:solidFill>
                  <a:srgbClr val="FFFFFF"/>
                </a:solidFill>
                <a:latin typeface="Courier New"/>
                <a:cs typeface="Courier New"/>
              </a:rPr>
              <a:t>ЗАНЯТТЯ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114" dirty="0">
                <a:solidFill>
                  <a:srgbClr val="FFFFFF"/>
                </a:solidFill>
                <a:latin typeface="Courier New"/>
                <a:cs typeface="Courier New"/>
              </a:rPr>
              <a:t>В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00" dirty="0">
                <a:solidFill>
                  <a:srgbClr val="FFFFFF"/>
                </a:solidFill>
                <a:latin typeface="Courier New"/>
                <a:cs typeface="Courier New"/>
              </a:rPr>
              <a:t>ЯКІЙ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05" dirty="0">
                <a:solidFill>
                  <a:srgbClr val="FFFFFF"/>
                </a:solidFill>
                <a:latin typeface="Courier New"/>
                <a:cs typeface="Courier New"/>
              </a:rPr>
              <a:t>ПРОВОДЯТЬСЯ</a:t>
            </a:r>
            <a:r>
              <a:rPr sz="150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85" dirty="0">
                <a:solidFill>
                  <a:srgbClr val="FFFFFF"/>
                </a:solidFill>
                <a:latin typeface="Courier New"/>
                <a:cs typeface="Courier New"/>
              </a:rPr>
              <a:t>ПСИХОЛОГАМИ </a:t>
            </a:r>
            <a:r>
              <a:rPr sz="1500" b="1" spc="225" dirty="0">
                <a:solidFill>
                  <a:srgbClr val="FFFFFF"/>
                </a:solidFill>
                <a:latin typeface="Courier New"/>
                <a:cs typeface="Courier New"/>
              </a:rPr>
              <a:t>ЦЕНТРУ</a:t>
            </a:r>
            <a:r>
              <a:rPr sz="1500" b="1" spc="22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500" b="1" spc="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345" dirty="0">
                <a:solidFill>
                  <a:srgbClr val="FFFFFF"/>
                </a:solidFill>
                <a:latin typeface="Courier New"/>
                <a:cs typeface="Courier New"/>
              </a:rPr>
              <a:t>НАВЧАННЯ</a:t>
            </a:r>
            <a:r>
              <a:rPr sz="1500" b="1" spc="-204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475" dirty="0">
                <a:solidFill>
                  <a:srgbClr val="FFFFFF"/>
                </a:solidFill>
                <a:latin typeface="Courier New"/>
                <a:cs typeface="Courier New"/>
              </a:rPr>
              <a:t>ПРОЙШЛИ</a:t>
            </a:r>
            <a:r>
              <a:rPr sz="150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sz="1500" b="1" spc="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270" dirty="0">
                <a:solidFill>
                  <a:srgbClr val="FFFFFF"/>
                </a:solidFill>
                <a:latin typeface="Courier New"/>
                <a:cs typeface="Courier New"/>
              </a:rPr>
              <a:t>ГРУПИ</a:t>
            </a:r>
            <a:endParaRPr sz="1500">
              <a:latin typeface="Courier New"/>
              <a:cs typeface="Courier New"/>
            </a:endParaRPr>
          </a:p>
          <a:p>
            <a:pPr marL="111125" marR="103505" algn="ctr">
              <a:lnSpc>
                <a:spcPct val="111500"/>
              </a:lnSpc>
            </a:pPr>
            <a:r>
              <a:rPr sz="1500" b="1" spc="175" dirty="0">
                <a:solidFill>
                  <a:srgbClr val="FFFFFF"/>
                </a:solidFill>
                <a:latin typeface="Courier New"/>
                <a:cs typeface="Courier New"/>
              </a:rPr>
              <a:t>БАТЬКІВ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25" dirty="0">
                <a:solidFill>
                  <a:srgbClr val="FFFFFF"/>
                </a:solidFill>
                <a:latin typeface="Courier New"/>
                <a:cs typeface="Courier New"/>
              </a:rPr>
              <a:t>СІМЕЙ</a:t>
            </a:r>
            <a:r>
              <a:rPr sz="1500" b="1" spc="22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500" b="1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105" dirty="0">
                <a:solidFill>
                  <a:srgbClr val="FFFFFF"/>
                </a:solidFill>
                <a:latin typeface="Courier New"/>
                <a:cs typeface="Courier New"/>
              </a:rPr>
              <a:t>У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05" dirty="0">
                <a:solidFill>
                  <a:srgbClr val="FFFFFF"/>
                </a:solidFill>
                <a:latin typeface="Courier New"/>
                <a:cs typeface="Courier New"/>
              </a:rPr>
              <a:t>ЯКИХ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125" dirty="0">
                <a:solidFill>
                  <a:srgbClr val="FFFFFF"/>
                </a:solidFill>
                <a:latin typeface="Courier New"/>
                <a:cs typeface="Courier New"/>
              </a:rPr>
              <a:t>Є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30" dirty="0">
                <a:solidFill>
                  <a:srgbClr val="FFFFFF"/>
                </a:solidFill>
                <a:latin typeface="Courier New"/>
                <a:cs typeface="Courier New"/>
              </a:rPr>
              <a:t>РИЗИК</a:t>
            </a:r>
            <a:r>
              <a:rPr sz="150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25" dirty="0">
                <a:solidFill>
                  <a:srgbClr val="FFFFFF"/>
                </a:solidFill>
                <a:latin typeface="Courier New"/>
                <a:cs typeface="Courier New"/>
              </a:rPr>
              <a:t>ВИЛУЧЕННЯ </a:t>
            </a:r>
            <a:r>
              <a:rPr sz="1500" b="1" spc="405" dirty="0">
                <a:solidFill>
                  <a:srgbClr val="FFFFFF"/>
                </a:solidFill>
                <a:latin typeface="Courier New"/>
                <a:cs typeface="Courier New"/>
              </a:rPr>
              <a:t>ДИТИНИ</a:t>
            </a:r>
            <a:r>
              <a:rPr sz="150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80" dirty="0">
                <a:solidFill>
                  <a:srgbClr val="FFFFFF"/>
                </a:solidFill>
                <a:latin typeface="Courier New"/>
                <a:cs typeface="Courier New"/>
              </a:rPr>
              <a:t>З</a:t>
            </a:r>
            <a:r>
              <a:rPr sz="15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190" dirty="0">
                <a:solidFill>
                  <a:srgbClr val="FFFFFF"/>
                </a:solidFill>
                <a:latin typeface="Courier New"/>
                <a:cs typeface="Courier New"/>
              </a:rPr>
              <a:t>СІМ</a:t>
            </a:r>
            <a:r>
              <a:rPr sz="1500" b="1" spc="190" dirty="0">
                <a:solidFill>
                  <a:srgbClr val="FFFFFF"/>
                </a:solidFill>
                <a:latin typeface="Tahoma"/>
                <a:cs typeface="Tahoma"/>
              </a:rPr>
              <a:t>’</a:t>
            </a:r>
            <a:r>
              <a:rPr sz="1500" b="1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315" dirty="0">
                <a:solidFill>
                  <a:srgbClr val="FFFFFF"/>
                </a:solidFill>
                <a:latin typeface="Courier New"/>
                <a:cs typeface="Courier New"/>
              </a:rPr>
              <a:t>Ї</a:t>
            </a:r>
            <a:r>
              <a:rPr sz="1500" b="1" spc="-7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500" b="1" spc="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290" dirty="0">
                <a:solidFill>
                  <a:srgbClr val="FFFFFF"/>
                </a:solidFill>
                <a:latin typeface="Courier New"/>
                <a:cs typeface="Courier New"/>
              </a:rPr>
              <a:t>АБО</a:t>
            </a:r>
            <a:r>
              <a:rPr sz="15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00" dirty="0">
                <a:solidFill>
                  <a:srgbClr val="FFFFFF"/>
                </a:solidFill>
                <a:latin typeface="Courier New"/>
                <a:cs typeface="Courier New"/>
              </a:rPr>
              <a:t>ДІТИ</a:t>
            </a:r>
            <a:r>
              <a:rPr sz="1500" b="1" spc="-19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15" dirty="0">
                <a:solidFill>
                  <a:srgbClr val="FFFFFF"/>
                </a:solidFill>
                <a:latin typeface="Courier New"/>
                <a:cs typeface="Courier New"/>
              </a:rPr>
              <a:t>ВЖЕ</a:t>
            </a:r>
            <a:r>
              <a:rPr sz="15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00" dirty="0">
                <a:solidFill>
                  <a:srgbClr val="FFFFFF"/>
                </a:solidFill>
                <a:latin typeface="Courier New"/>
                <a:cs typeface="Courier New"/>
              </a:rPr>
              <a:t>БУЛИ</a:t>
            </a:r>
            <a:endParaRPr sz="150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1500" b="1" spc="135" dirty="0">
                <a:solidFill>
                  <a:srgbClr val="FFFFFF"/>
                </a:solidFill>
                <a:latin typeface="Courier New"/>
                <a:cs typeface="Courier New"/>
              </a:rPr>
              <a:t>ВІДІБРАНІ</a:t>
            </a:r>
            <a:r>
              <a:rPr sz="1500" b="1" spc="13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500">
              <a:latin typeface="Tahoma"/>
              <a:cs typeface="Tahoma"/>
            </a:endParaRPr>
          </a:p>
          <a:p>
            <a:pPr marL="67945" algn="ctr">
              <a:lnSpc>
                <a:spcPct val="100000"/>
              </a:lnSpc>
              <a:spcBef>
                <a:spcPts val="204"/>
              </a:spcBef>
            </a:pPr>
            <a:r>
              <a:rPr sz="1500" b="1" spc="290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20" dirty="0">
                <a:solidFill>
                  <a:srgbClr val="FFFFFF"/>
                </a:solidFill>
                <a:latin typeface="Courier New"/>
                <a:cs typeface="Courier New"/>
              </a:rPr>
              <a:t>ОБЛІК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420" dirty="0">
                <a:solidFill>
                  <a:srgbClr val="FFFFFF"/>
                </a:solidFill>
                <a:latin typeface="Courier New"/>
                <a:cs typeface="Courier New"/>
              </a:rPr>
              <a:t>СЖО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10" dirty="0">
                <a:solidFill>
                  <a:srgbClr val="FFFFFF"/>
                </a:solidFill>
                <a:latin typeface="Courier New"/>
                <a:cs typeface="Courier New"/>
              </a:rPr>
              <a:t>БУЛО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15" dirty="0">
                <a:solidFill>
                  <a:srgbClr val="FFFFFF"/>
                </a:solidFill>
                <a:latin typeface="Courier New"/>
                <a:cs typeface="Courier New"/>
              </a:rPr>
              <a:t>ПОСТАВЛЕНО</a:t>
            </a:r>
            <a:r>
              <a:rPr sz="1500" b="1" spc="-1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105" dirty="0">
                <a:solidFill>
                  <a:srgbClr val="FFFFFF"/>
                </a:solidFill>
                <a:latin typeface="Tahoma"/>
                <a:cs typeface="Tahoma"/>
              </a:rPr>
              <a:t>530</a:t>
            </a:r>
            <a:r>
              <a:rPr sz="1500" b="1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245" dirty="0">
                <a:solidFill>
                  <a:srgbClr val="FFFFFF"/>
                </a:solidFill>
                <a:latin typeface="Courier New"/>
                <a:cs typeface="Courier New"/>
              </a:rPr>
              <a:t>СІМЕЙ</a:t>
            </a:r>
            <a:endParaRPr sz="1500">
              <a:latin typeface="Courier New"/>
              <a:cs typeface="Courier New"/>
            </a:endParaRPr>
          </a:p>
          <a:p>
            <a:pPr marL="537210" marR="529590" algn="ctr">
              <a:lnSpc>
                <a:spcPct val="111500"/>
              </a:lnSpc>
            </a:pPr>
            <a:r>
              <a:rPr sz="1500" b="1" spc="-155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1500" b="1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105" dirty="0">
                <a:solidFill>
                  <a:srgbClr val="FFFFFF"/>
                </a:solidFill>
                <a:latin typeface="Courier New"/>
                <a:cs typeface="Courier New"/>
              </a:rPr>
              <a:t>У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60" dirty="0">
                <a:solidFill>
                  <a:srgbClr val="FFFFFF"/>
                </a:solidFill>
                <a:latin typeface="Courier New"/>
                <a:cs typeface="Courier New"/>
              </a:rPr>
              <a:t>НИХ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195" dirty="0">
                <a:solidFill>
                  <a:srgbClr val="FFFFFF"/>
                </a:solidFill>
                <a:latin typeface="Tahoma"/>
                <a:cs typeface="Tahoma"/>
              </a:rPr>
              <a:t>900</a:t>
            </a:r>
            <a:r>
              <a:rPr sz="1500" b="1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150" dirty="0">
                <a:solidFill>
                  <a:srgbClr val="FFFFFF"/>
                </a:solidFill>
                <a:latin typeface="Courier New"/>
                <a:cs typeface="Courier New"/>
              </a:rPr>
              <a:t>ДІТЕЙ</a:t>
            </a:r>
            <a:r>
              <a:rPr sz="1500" b="1" spc="150" dirty="0">
                <a:solidFill>
                  <a:srgbClr val="FFFFFF"/>
                </a:solidFill>
                <a:latin typeface="Tahoma"/>
                <a:cs typeface="Tahoma"/>
              </a:rPr>
              <a:t>),</a:t>
            </a:r>
            <a:r>
              <a:rPr sz="1500" b="1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Courier New"/>
                <a:cs typeface="Courier New"/>
              </a:rPr>
              <a:t>ЯКІ</a:t>
            </a:r>
            <a:r>
              <a:rPr sz="150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400" dirty="0">
                <a:solidFill>
                  <a:srgbClr val="FFFFFF"/>
                </a:solidFill>
                <a:latin typeface="Courier New"/>
                <a:cs typeface="Courier New"/>
              </a:rPr>
              <a:t>ОПИНИЛИСЬ</a:t>
            </a:r>
            <a:r>
              <a:rPr sz="1500" b="1" spc="-1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Courier New"/>
                <a:cs typeface="Courier New"/>
              </a:rPr>
              <a:t>В </a:t>
            </a:r>
            <a:r>
              <a:rPr sz="1500" b="1" spc="345" dirty="0">
                <a:solidFill>
                  <a:srgbClr val="FFFFFF"/>
                </a:solidFill>
                <a:latin typeface="Courier New"/>
                <a:cs typeface="Courier New"/>
              </a:rPr>
              <a:t>СКЛАДНИХ</a:t>
            </a:r>
            <a:r>
              <a:rPr sz="1500" b="1" spc="-15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345" dirty="0">
                <a:solidFill>
                  <a:srgbClr val="FFFFFF"/>
                </a:solidFill>
                <a:latin typeface="Courier New"/>
                <a:cs typeface="Courier New"/>
              </a:rPr>
              <a:t>ЖИТТЄВИХ</a:t>
            </a:r>
            <a:r>
              <a:rPr sz="1500" b="1" spc="-15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500" b="1" spc="280" dirty="0">
                <a:solidFill>
                  <a:srgbClr val="FFFFFF"/>
                </a:solidFill>
                <a:latin typeface="Courier New"/>
                <a:cs typeface="Courier New"/>
              </a:rPr>
              <a:t>ОБСТАВИНАХ</a:t>
            </a:r>
            <a:r>
              <a:rPr sz="1500" b="1" spc="28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0" y="5649869"/>
            <a:ext cx="12338685" cy="2038350"/>
          </a:xfrm>
          <a:prstGeom prst="rect">
            <a:avLst/>
          </a:prstGeom>
          <a:solidFill>
            <a:srgbClr val="3F3C2E">
              <a:alpha val="25999"/>
            </a:srgbClr>
          </a:solidFill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endParaRPr sz="1700">
              <a:latin typeface="Times New Roman"/>
              <a:cs typeface="Times New Roman"/>
            </a:endParaRPr>
          </a:p>
          <a:p>
            <a:pPr marL="890905" marR="746125" indent="312420">
              <a:lnSpc>
                <a:spcPct val="113999"/>
              </a:lnSpc>
            </a:pPr>
            <a:r>
              <a:rPr sz="1700" b="1" spc="320" dirty="0">
                <a:latin typeface="Courier New"/>
                <a:cs typeface="Courier New"/>
              </a:rPr>
              <a:t>ПРІОРИТЕТОМ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spc="120" dirty="0">
                <a:latin typeface="Courier New"/>
                <a:cs typeface="Courier New"/>
              </a:rPr>
              <a:t>В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295" dirty="0">
                <a:latin typeface="Courier New"/>
                <a:cs typeface="Courier New"/>
              </a:rPr>
              <a:t>СОЦІАЛЬНІЙ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235" dirty="0">
                <a:latin typeface="Courier New"/>
                <a:cs typeface="Courier New"/>
              </a:rPr>
              <a:t>РОБОТІ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340" dirty="0">
                <a:latin typeface="Courier New"/>
                <a:cs typeface="Courier New"/>
              </a:rPr>
              <a:t>БУЛО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390" dirty="0">
                <a:latin typeface="Courier New"/>
                <a:cs typeface="Courier New"/>
              </a:rPr>
              <a:t>НАДАННЯ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340" dirty="0">
                <a:latin typeface="Courier New"/>
                <a:cs typeface="Courier New"/>
              </a:rPr>
              <a:t>СОЦІАЛЬНИХ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310" dirty="0">
                <a:latin typeface="Courier New"/>
                <a:cs typeface="Courier New"/>
              </a:rPr>
              <a:t>ПОСЛУГ </a:t>
            </a:r>
            <a:r>
              <a:rPr sz="1700" b="1" spc="210" dirty="0">
                <a:latin typeface="Courier New"/>
                <a:cs typeface="Courier New"/>
              </a:rPr>
              <a:t>СІМ</a:t>
            </a:r>
            <a:r>
              <a:rPr sz="1700" b="1" spc="210" dirty="0">
                <a:latin typeface="Tahoma"/>
                <a:cs typeface="Tahoma"/>
              </a:rPr>
              <a:t>’</a:t>
            </a:r>
            <a:r>
              <a:rPr sz="1700" b="1" spc="-295" dirty="0">
                <a:latin typeface="Tahoma"/>
                <a:cs typeface="Tahoma"/>
              </a:rPr>
              <a:t> </a:t>
            </a:r>
            <a:r>
              <a:rPr sz="1700" b="1" spc="450" dirty="0">
                <a:latin typeface="Courier New"/>
                <a:cs typeface="Courier New"/>
              </a:rPr>
              <a:t>ЯМ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345" dirty="0">
                <a:latin typeface="Courier New"/>
                <a:cs typeface="Courier New"/>
              </a:rPr>
              <a:t>ЗАГИБЛИХ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300" dirty="0">
                <a:latin typeface="Courier New"/>
                <a:cs typeface="Courier New"/>
              </a:rPr>
              <a:t>УЧАСНИКІВ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420" dirty="0">
                <a:latin typeface="Courier New"/>
                <a:cs typeface="Courier New"/>
              </a:rPr>
              <a:t>БОЙОВИХ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235" dirty="0">
                <a:latin typeface="Courier New"/>
                <a:cs typeface="Courier New"/>
              </a:rPr>
              <a:t>ДІЙ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155" dirty="0">
                <a:latin typeface="Courier New"/>
                <a:cs typeface="Courier New"/>
              </a:rPr>
              <a:t>ТА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345" dirty="0">
                <a:latin typeface="Courier New"/>
                <a:cs typeface="Courier New"/>
              </a:rPr>
              <a:t>ВНУТРІШНЬО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395" dirty="0">
                <a:latin typeface="Courier New"/>
                <a:cs typeface="Courier New"/>
              </a:rPr>
              <a:t>ПЕРЕМІЩЕНИМ </a:t>
            </a:r>
            <a:r>
              <a:rPr sz="1700" b="1" spc="210" dirty="0">
                <a:latin typeface="Courier New"/>
                <a:cs typeface="Courier New"/>
              </a:rPr>
              <a:t>СІМ</a:t>
            </a:r>
            <a:r>
              <a:rPr sz="1700" b="1" spc="210" dirty="0">
                <a:latin typeface="Tahoma"/>
                <a:cs typeface="Tahoma"/>
              </a:rPr>
              <a:t>’</a:t>
            </a:r>
            <a:r>
              <a:rPr sz="1700" b="1" spc="-290" dirty="0">
                <a:latin typeface="Tahoma"/>
                <a:cs typeface="Tahoma"/>
              </a:rPr>
              <a:t> </a:t>
            </a:r>
            <a:r>
              <a:rPr sz="1700" b="1" spc="325" dirty="0">
                <a:latin typeface="Courier New"/>
                <a:cs typeface="Courier New"/>
              </a:rPr>
              <a:t>ЯМ</a:t>
            </a:r>
            <a:r>
              <a:rPr sz="1700" b="1" spc="325" dirty="0">
                <a:latin typeface="Tahoma"/>
                <a:cs typeface="Tahoma"/>
              </a:rPr>
              <a:t>.</a:t>
            </a:r>
            <a:r>
              <a:rPr sz="1700" b="1" spc="330" dirty="0">
                <a:latin typeface="Tahoma"/>
                <a:cs typeface="Tahoma"/>
              </a:rPr>
              <a:t> </a:t>
            </a:r>
            <a:r>
              <a:rPr sz="1700" b="1" spc="75" dirty="0">
                <a:latin typeface="Courier New"/>
                <a:cs typeface="Courier New"/>
              </a:rPr>
              <a:t>ЦІ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155" dirty="0">
                <a:latin typeface="Courier New"/>
                <a:cs typeface="Courier New"/>
              </a:rPr>
              <a:t>КАТЕГОРІЇ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380" dirty="0">
                <a:latin typeface="Courier New"/>
                <a:cs typeface="Courier New"/>
              </a:rPr>
              <a:t>ПЕРШОЧЕРГОВО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310" dirty="0">
                <a:latin typeface="Courier New"/>
                <a:cs typeface="Courier New"/>
              </a:rPr>
              <a:t>ЗАБЕЗПЕЧУВАЛИСЬ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409" dirty="0">
                <a:latin typeface="Courier New"/>
                <a:cs typeface="Courier New"/>
              </a:rPr>
              <a:t>ПСИХОЛОГІЧНОЮ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130" dirty="0">
                <a:latin typeface="Courier New"/>
                <a:cs typeface="Courier New"/>
              </a:rPr>
              <a:t>ТА</a:t>
            </a:r>
            <a:endParaRPr sz="1700">
              <a:latin typeface="Courier New"/>
              <a:cs typeface="Courier New"/>
            </a:endParaRPr>
          </a:p>
          <a:p>
            <a:pPr marL="3470275" marR="1444625" indent="-1881505">
              <a:lnSpc>
                <a:spcPct val="113999"/>
              </a:lnSpc>
            </a:pPr>
            <a:r>
              <a:rPr sz="1700" b="1" spc="375" dirty="0">
                <a:latin typeface="Courier New"/>
                <a:cs typeface="Courier New"/>
              </a:rPr>
              <a:t>ГУМАНІТАРНОЮ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490" dirty="0">
                <a:latin typeface="Courier New"/>
                <a:cs typeface="Courier New"/>
              </a:rPr>
              <a:t>ДОПОМОГОЮ</a:t>
            </a:r>
            <a:r>
              <a:rPr sz="1700" b="1" spc="490" dirty="0">
                <a:latin typeface="Tahoma"/>
                <a:cs typeface="Tahoma"/>
              </a:rPr>
              <a:t>.</a:t>
            </a:r>
            <a:r>
              <a:rPr sz="1700" b="1" spc="325" dirty="0">
                <a:latin typeface="Tahoma"/>
                <a:cs typeface="Tahoma"/>
              </a:rPr>
              <a:t> </a:t>
            </a:r>
            <a:r>
              <a:rPr sz="1700" b="1" spc="215" dirty="0">
                <a:latin typeface="Courier New"/>
                <a:cs typeface="Courier New"/>
              </a:rPr>
              <a:t>ДІТИ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155" dirty="0">
                <a:latin typeface="Courier New"/>
                <a:cs typeface="Courier New"/>
              </a:rPr>
              <a:t>ТА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290" dirty="0">
                <a:latin typeface="Courier New"/>
                <a:cs typeface="Courier New"/>
              </a:rPr>
              <a:t>БАТЬКИ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405" dirty="0">
                <a:latin typeface="Courier New"/>
                <a:cs typeface="Courier New"/>
              </a:rPr>
              <a:t>ЗАПРОШУВАЛИСЬ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290" dirty="0">
                <a:latin typeface="Courier New"/>
                <a:cs typeface="Courier New"/>
              </a:rPr>
              <a:t>НА </a:t>
            </a:r>
            <a:r>
              <a:rPr sz="1700" b="1" spc="275" dirty="0">
                <a:latin typeface="Courier New"/>
                <a:cs typeface="Courier New"/>
              </a:rPr>
              <a:t>СОЦІОКУЛЬТУРНІ</a:t>
            </a:r>
            <a:r>
              <a:rPr sz="1700" b="1" spc="-185" dirty="0">
                <a:latin typeface="Courier New"/>
                <a:cs typeface="Courier New"/>
              </a:rPr>
              <a:t> </a:t>
            </a:r>
            <a:r>
              <a:rPr sz="1700" b="1" spc="390" dirty="0">
                <a:latin typeface="Courier New"/>
                <a:cs typeface="Courier New"/>
              </a:rPr>
              <a:t>ЗАХОДИ</a:t>
            </a:r>
            <a:r>
              <a:rPr sz="1700" b="1" spc="-180" dirty="0">
                <a:latin typeface="Courier New"/>
                <a:cs typeface="Courier New"/>
              </a:rPr>
              <a:t> </a:t>
            </a:r>
            <a:r>
              <a:rPr sz="1700" b="1" spc="155" dirty="0">
                <a:latin typeface="Courier New"/>
                <a:cs typeface="Courier New"/>
              </a:rPr>
              <a:t>ТА</a:t>
            </a:r>
            <a:r>
              <a:rPr sz="1700" b="1" spc="-180" dirty="0">
                <a:latin typeface="Courier New"/>
                <a:cs typeface="Courier New"/>
              </a:rPr>
              <a:t> </a:t>
            </a:r>
            <a:r>
              <a:rPr sz="1700" b="1" spc="135" dirty="0">
                <a:latin typeface="Courier New"/>
                <a:cs typeface="Courier New"/>
              </a:rPr>
              <a:t>ЕКСКУРСІЇ</a:t>
            </a:r>
            <a:r>
              <a:rPr sz="1700" b="1" spc="135" dirty="0">
                <a:latin typeface="Tahoma"/>
                <a:cs typeface="Tahoma"/>
              </a:rPr>
              <a:t>.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18226" y="8661176"/>
            <a:ext cx="9062720" cy="1194435"/>
          </a:xfrm>
          <a:prstGeom prst="rect">
            <a:avLst/>
          </a:prstGeom>
          <a:solidFill>
            <a:srgbClr val="3F3C2E"/>
          </a:solidFill>
        </p:spPr>
        <p:txBody>
          <a:bodyPr vert="horz" wrap="square" lIns="0" tIns="289560" rIns="0" bIns="0" rtlCol="0">
            <a:spAutoFit/>
          </a:bodyPr>
          <a:lstStyle/>
          <a:p>
            <a:pPr marL="302260" marR="373380" indent="90805">
              <a:lnSpc>
                <a:spcPts val="2100"/>
              </a:lnSpc>
              <a:spcBef>
                <a:spcPts val="2280"/>
              </a:spcBef>
            </a:pPr>
            <a:r>
              <a:rPr sz="2150" b="1" spc="175" dirty="0">
                <a:solidFill>
                  <a:srgbClr val="FFFFFF"/>
                </a:solidFill>
                <a:latin typeface="Courier New"/>
                <a:cs typeface="Courier New"/>
              </a:rPr>
              <a:t>УСЬОГО</a:t>
            </a:r>
            <a:r>
              <a:rPr sz="2150" b="1" spc="-5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b="1" spc="280" dirty="0">
                <a:solidFill>
                  <a:srgbClr val="FFFFFF"/>
                </a:solidFill>
                <a:latin typeface="Courier New"/>
                <a:cs typeface="Courier New"/>
              </a:rPr>
              <a:t>ОХОПЛЕНО</a:t>
            </a:r>
            <a:r>
              <a:rPr sz="2150" b="1" spc="-5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spc="235" dirty="0">
                <a:solidFill>
                  <a:srgbClr val="FFFFFF"/>
                </a:solidFill>
                <a:latin typeface="Microsoft Sans Serif"/>
                <a:cs typeface="Microsoft Sans Serif"/>
              </a:rPr>
              <a:t>120</a:t>
            </a:r>
            <a:r>
              <a:rPr sz="2150" spc="1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50" b="1" spc="150" dirty="0">
                <a:solidFill>
                  <a:srgbClr val="FFFFFF"/>
                </a:solidFill>
                <a:latin typeface="Courier New"/>
                <a:cs typeface="Courier New"/>
              </a:rPr>
              <a:t>СІМЕЙ</a:t>
            </a:r>
            <a:r>
              <a:rPr sz="2150" b="1" spc="-5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b="1" spc="210" dirty="0">
                <a:solidFill>
                  <a:srgbClr val="FFFFFF"/>
                </a:solidFill>
                <a:latin typeface="Courier New"/>
                <a:cs typeface="Courier New"/>
              </a:rPr>
              <a:t>ЗАГИБЛИХ</a:t>
            </a:r>
            <a:r>
              <a:rPr sz="2150" b="1" spc="-5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b="1" spc="70" dirty="0">
                <a:solidFill>
                  <a:srgbClr val="FFFFFF"/>
                </a:solidFill>
                <a:latin typeface="Courier New"/>
                <a:cs typeface="Courier New"/>
              </a:rPr>
              <a:t>ТА</a:t>
            </a:r>
            <a:r>
              <a:rPr sz="2150" b="1" spc="-5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b="1" spc="140" dirty="0">
                <a:solidFill>
                  <a:srgbClr val="FFFFFF"/>
                </a:solidFill>
                <a:latin typeface="Courier New"/>
                <a:cs typeface="Courier New"/>
              </a:rPr>
              <a:t>УЧАСНИКІВ </a:t>
            </a:r>
            <a:r>
              <a:rPr sz="2150" b="1" spc="310" dirty="0">
                <a:solidFill>
                  <a:srgbClr val="FFFFFF"/>
                </a:solidFill>
                <a:latin typeface="Courier New"/>
                <a:cs typeface="Courier New"/>
              </a:rPr>
              <a:t>БОЙОВИХ</a:t>
            </a:r>
            <a:r>
              <a:rPr sz="2150" b="1" spc="-5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b="1" spc="125" dirty="0">
                <a:solidFill>
                  <a:srgbClr val="FFFFFF"/>
                </a:solidFill>
                <a:latin typeface="Courier New"/>
                <a:cs typeface="Courier New"/>
              </a:rPr>
              <a:t>ДІЙ</a:t>
            </a:r>
            <a:r>
              <a:rPr sz="2150" b="1" spc="-55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b="1" spc="70" dirty="0">
                <a:solidFill>
                  <a:srgbClr val="FFFFFF"/>
                </a:solidFill>
                <a:latin typeface="Courier New"/>
                <a:cs typeface="Courier New"/>
              </a:rPr>
              <a:t>ТА</a:t>
            </a:r>
            <a:r>
              <a:rPr sz="2150" b="1" spc="-55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spc="235" dirty="0">
                <a:solidFill>
                  <a:srgbClr val="FFFFFF"/>
                </a:solidFill>
                <a:latin typeface="Microsoft Sans Serif"/>
                <a:cs typeface="Microsoft Sans Serif"/>
              </a:rPr>
              <a:t>266</a:t>
            </a:r>
            <a:r>
              <a:rPr sz="2150" spc="1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50" b="1" spc="204" dirty="0">
                <a:solidFill>
                  <a:srgbClr val="FFFFFF"/>
                </a:solidFill>
                <a:latin typeface="Courier New"/>
                <a:cs typeface="Courier New"/>
              </a:rPr>
              <a:t>ВНУТРІШНЬО</a:t>
            </a:r>
            <a:r>
              <a:rPr sz="2150" b="1" spc="-5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b="1" spc="220" dirty="0">
                <a:solidFill>
                  <a:srgbClr val="FFFFFF"/>
                </a:solidFill>
                <a:latin typeface="Courier New"/>
                <a:cs typeface="Courier New"/>
              </a:rPr>
              <a:t>ПЕРЕМІЩЕНИХ</a:t>
            </a:r>
            <a:r>
              <a:rPr sz="2150" b="1" spc="-55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b="1" spc="140" dirty="0">
                <a:solidFill>
                  <a:srgbClr val="FFFFFF"/>
                </a:solidFill>
                <a:latin typeface="Courier New"/>
                <a:cs typeface="Courier New"/>
              </a:rPr>
              <a:t>СІМЕЙ</a:t>
            </a:r>
            <a:endParaRPr sz="215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3190"/>
            <a:chOff x="0" y="0"/>
            <a:chExt cx="18288000" cy="10283190"/>
          </a:xfrm>
        </p:grpSpPr>
        <p:sp>
          <p:nvSpPr>
            <p:cNvPr id="3" name="object 3"/>
            <p:cNvSpPr/>
            <p:nvPr/>
          </p:nvSpPr>
          <p:spPr>
            <a:xfrm>
              <a:off x="0" y="11"/>
              <a:ext cx="18288000" cy="10281920"/>
            </a:xfrm>
            <a:custGeom>
              <a:avLst/>
              <a:gdLst/>
              <a:ahLst/>
              <a:cxnLst/>
              <a:rect l="l" t="t" r="r" b="b"/>
              <a:pathLst>
                <a:path w="18288000" h="10281920">
                  <a:moveTo>
                    <a:pt x="18288000" y="1028687"/>
                  </a:moveTo>
                  <a:lnTo>
                    <a:pt x="5315877" y="1028687"/>
                  </a:lnTo>
                  <a:lnTo>
                    <a:pt x="5315877" y="0"/>
                  </a:lnTo>
                  <a:lnTo>
                    <a:pt x="0" y="0"/>
                  </a:lnTo>
                  <a:lnTo>
                    <a:pt x="0" y="10281298"/>
                  </a:lnTo>
                  <a:lnTo>
                    <a:pt x="5315877" y="10281298"/>
                  </a:lnTo>
                  <a:lnTo>
                    <a:pt x="5315877" y="3255670"/>
                  </a:lnTo>
                  <a:lnTo>
                    <a:pt x="18288000" y="3255670"/>
                  </a:lnTo>
                  <a:lnTo>
                    <a:pt x="18288000" y="1028687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869" y="0"/>
              <a:ext cx="4983658" cy="49836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869" y="5143500"/>
              <a:ext cx="4980101" cy="513939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408430" y="5643858"/>
            <a:ext cx="12352020" cy="3930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80415">
              <a:lnSpc>
                <a:spcPct val="113900"/>
              </a:lnSpc>
              <a:spcBef>
                <a:spcPts val="95"/>
              </a:spcBef>
            </a:pPr>
            <a:r>
              <a:rPr sz="2250" b="1" spc="280" dirty="0">
                <a:solidFill>
                  <a:srgbClr val="334E53"/>
                </a:solidFill>
                <a:latin typeface="Calibri"/>
                <a:cs typeface="Calibri"/>
              </a:rPr>
              <a:t>Упродовж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45" dirty="0">
                <a:solidFill>
                  <a:srgbClr val="334E53"/>
                </a:solidFill>
                <a:latin typeface="Calibri"/>
                <a:cs typeface="Calibri"/>
              </a:rPr>
              <a:t>літніх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15" dirty="0">
                <a:solidFill>
                  <a:srgbClr val="334E53"/>
                </a:solidFill>
                <a:latin typeface="Calibri"/>
                <a:cs typeface="Calibri"/>
              </a:rPr>
              <a:t>канікул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10" dirty="0">
                <a:solidFill>
                  <a:srgbClr val="334E53"/>
                </a:solidFill>
                <a:latin typeface="Calibri"/>
                <a:cs typeface="Calibri"/>
              </a:rPr>
              <a:t>Центром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65" dirty="0">
                <a:solidFill>
                  <a:srgbClr val="334E53"/>
                </a:solidFill>
                <a:latin typeface="Calibri"/>
                <a:cs typeface="Calibri"/>
              </a:rPr>
              <a:t>була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80" dirty="0">
                <a:solidFill>
                  <a:srgbClr val="334E53"/>
                </a:solidFill>
                <a:latin typeface="Calibri"/>
                <a:cs typeface="Calibri"/>
              </a:rPr>
              <a:t>організована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30" dirty="0">
                <a:solidFill>
                  <a:srgbClr val="334E53"/>
                </a:solidFill>
                <a:latin typeface="Calibri"/>
                <a:cs typeface="Calibri"/>
              </a:rPr>
              <a:t>літня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85" dirty="0">
                <a:solidFill>
                  <a:srgbClr val="334E53"/>
                </a:solidFill>
                <a:latin typeface="Calibri"/>
                <a:cs typeface="Calibri"/>
              </a:rPr>
              <a:t>відпочинкова </a:t>
            </a:r>
            <a:r>
              <a:rPr sz="2250" b="1" spc="290" dirty="0">
                <a:solidFill>
                  <a:srgbClr val="334E53"/>
                </a:solidFill>
                <a:latin typeface="Calibri"/>
                <a:cs typeface="Calibri"/>
              </a:rPr>
              <a:t>програма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175" dirty="0">
                <a:solidFill>
                  <a:srgbClr val="334E53"/>
                </a:solidFill>
                <a:latin typeface="Calibri"/>
                <a:cs typeface="Calibri"/>
              </a:rPr>
              <a:t>(2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80" dirty="0">
                <a:solidFill>
                  <a:srgbClr val="334E53"/>
                </a:solidFill>
                <a:latin typeface="Calibri"/>
                <a:cs typeface="Calibri"/>
              </a:rPr>
              <a:t>зміни)для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60" dirty="0">
                <a:solidFill>
                  <a:srgbClr val="334E53"/>
                </a:solidFill>
                <a:latin typeface="Calibri"/>
                <a:cs typeface="Calibri"/>
              </a:rPr>
              <a:t>дітей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40" dirty="0">
                <a:solidFill>
                  <a:srgbClr val="334E53"/>
                </a:solidFill>
                <a:latin typeface="Calibri"/>
                <a:cs typeface="Calibri"/>
              </a:rPr>
              <a:t>з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50" dirty="0">
                <a:solidFill>
                  <a:srgbClr val="334E53"/>
                </a:solidFill>
                <a:latin typeface="Calibri"/>
                <a:cs typeface="Calibri"/>
              </a:rPr>
              <a:t>сімей,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00" dirty="0">
                <a:solidFill>
                  <a:srgbClr val="334E53"/>
                </a:solidFill>
                <a:latin typeface="Calibri"/>
                <a:cs typeface="Calibri"/>
              </a:rPr>
              <a:t>які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85" dirty="0">
                <a:solidFill>
                  <a:srgbClr val="334E53"/>
                </a:solidFill>
                <a:latin typeface="Calibri"/>
                <a:cs typeface="Calibri"/>
              </a:rPr>
              <a:t>перебувають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00" dirty="0">
                <a:solidFill>
                  <a:srgbClr val="334E53"/>
                </a:solidFill>
                <a:latin typeface="Calibri"/>
                <a:cs typeface="Calibri"/>
              </a:rPr>
              <a:t>в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10" dirty="0">
                <a:solidFill>
                  <a:srgbClr val="334E53"/>
                </a:solidFill>
                <a:latin typeface="Calibri"/>
                <a:cs typeface="Calibri"/>
              </a:rPr>
              <a:t>складних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55" dirty="0">
                <a:solidFill>
                  <a:srgbClr val="334E53"/>
                </a:solidFill>
                <a:latin typeface="Calibri"/>
                <a:cs typeface="Calibri"/>
              </a:rPr>
              <a:t>життєвих </a:t>
            </a:r>
            <a:r>
              <a:rPr sz="2250" b="1" spc="305" dirty="0">
                <a:solidFill>
                  <a:srgbClr val="334E53"/>
                </a:solidFill>
                <a:latin typeface="Calibri"/>
                <a:cs typeface="Calibri"/>
              </a:rPr>
              <a:t>обставинах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35" dirty="0">
                <a:solidFill>
                  <a:srgbClr val="334E53"/>
                </a:solidFill>
                <a:latin typeface="Calibri"/>
                <a:cs typeface="Calibri"/>
              </a:rPr>
              <a:t>та</a:t>
            </a:r>
            <a:r>
              <a:rPr sz="2250" b="1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30" dirty="0">
                <a:solidFill>
                  <a:srgbClr val="334E53"/>
                </a:solidFill>
                <a:latin typeface="Calibri"/>
                <a:cs typeface="Calibri"/>
              </a:rPr>
              <a:t>внутрішньо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10" dirty="0">
                <a:solidFill>
                  <a:srgbClr val="334E53"/>
                </a:solidFill>
                <a:latin typeface="Calibri"/>
                <a:cs typeface="Calibri"/>
              </a:rPr>
              <a:t>переміщених</a:t>
            </a:r>
            <a:r>
              <a:rPr sz="2250" b="1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50" dirty="0">
                <a:solidFill>
                  <a:srgbClr val="334E53"/>
                </a:solidFill>
                <a:latin typeface="Calibri"/>
                <a:cs typeface="Calibri"/>
              </a:rPr>
              <a:t>сімей.</a:t>
            </a:r>
            <a:r>
              <a:rPr sz="2250" b="1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80" dirty="0">
                <a:solidFill>
                  <a:srgbClr val="334E53"/>
                </a:solidFill>
                <a:latin typeface="Calibri"/>
                <a:cs typeface="Calibri"/>
              </a:rPr>
              <a:t>Діти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80" dirty="0">
                <a:solidFill>
                  <a:srgbClr val="334E53"/>
                </a:solidFill>
                <a:latin typeface="Calibri"/>
                <a:cs typeface="Calibri"/>
              </a:rPr>
              <a:t>були</a:t>
            </a:r>
            <a:r>
              <a:rPr sz="2250" b="1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54" dirty="0">
                <a:solidFill>
                  <a:srgbClr val="334E53"/>
                </a:solidFill>
                <a:latin typeface="Calibri"/>
                <a:cs typeface="Calibri"/>
              </a:rPr>
              <a:t>забезпечені </a:t>
            </a:r>
            <a:r>
              <a:rPr sz="2250" b="1" spc="335" dirty="0">
                <a:solidFill>
                  <a:srgbClr val="334E53"/>
                </a:solidFill>
                <a:latin typeface="Calibri"/>
                <a:cs typeface="Calibri"/>
              </a:rPr>
              <a:t>гарячими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29" dirty="0">
                <a:solidFill>
                  <a:srgbClr val="334E53"/>
                </a:solidFill>
                <a:latin typeface="Calibri"/>
                <a:cs typeface="Calibri"/>
              </a:rPr>
              <a:t>обідами.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65" dirty="0">
                <a:solidFill>
                  <a:srgbClr val="334E53"/>
                </a:solidFill>
                <a:latin typeface="Calibri"/>
                <a:cs typeface="Calibri"/>
              </a:rPr>
              <a:t>В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10" dirty="0">
                <a:solidFill>
                  <a:srgbClr val="334E53"/>
                </a:solidFill>
                <a:latin typeface="Calibri"/>
                <a:cs typeface="Calibri"/>
              </a:rPr>
              <a:t>кінці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05" dirty="0">
                <a:solidFill>
                  <a:srgbClr val="334E53"/>
                </a:solidFill>
                <a:latin typeface="Calibri"/>
                <a:cs typeface="Calibri"/>
              </a:rPr>
              <a:t>кожної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50" dirty="0">
                <a:solidFill>
                  <a:srgbClr val="334E53"/>
                </a:solidFill>
                <a:latin typeface="Calibri"/>
                <a:cs typeface="Calibri"/>
              </a:rPr>
              <a:t>із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10" dirty="0">
                <a:solidFill>
                  <a:srgbClr val="334E53"/>
                </a:solidFill>
                <a:latin typeface="Calibri"/>
                <a:cs typeface="Calibri"/>
              </a:rPr>
              <a:t>змін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80" dirty="0">
                <a:solidFill>
                  <a:srgbClr val="334E53"/>
                </a:solidFill>
                <a:latin typeface="Calibri"/>
                <a:cs typeface="Calibri"/>
              </a:rPr>
              <a:t>діти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10" dirty="0">
                <a:solidFill>
                  <a:srgbClr val="334E53"/>
                </a:solidFill>
                <a:latin typeface="Calibri"/>
                <a:cs typeface="Calibri"/>
              </a:rPr>
              <a:t>отримали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75" dirty="0">
                <a:solidFill>
                  <a:srgbClr val="334E53"/>
                </a:solidFill>
                <a:latin typeface="Calibri"/>
                <a:cs typeface="Calibri"/>
              </a:rPr>
              <a:t>продуктові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70" dirty="0">
                <a:solidFill>
                  <a:srgbClr val="334E53"/>
                </a:solidFill>
                <a:latin typeface="Calibri"/>
                <a:cs typeface="Calibri"/>
              </a:rPr>
              <a:t>набори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10" dirty="0">
                <a:solidFill>
                  <a:srgbClr val="334E53"/>
                </a:solidFill>
                <a:latin typeface="Calibri"/>
                <a:cs typeface="Calibri"/>
              </a:rPr>
              <a:t>та </a:t>
            </a:r>
            <a:r>
              <a:rPr sz="2250" b="1" spc="250" dirty="0">
                <a:solidFill>
                  <a:srgbClr val="334E53"/>
                </a:solidFill>
                <a:latin typeface="Calibri"/>
                <a:cs typeface="Calibri"/>
              </a:rPr>
              <a:t>солодкі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60" dirty="0">
                <a:solidFill>
                  <a:srgbClr val="334E53"/>
                </a:solidFill>
                <a:latin typeface="Calibri"/>
                <a:cs typeface="Calibri"/>
              </a:rPr>
              <a:t>подарунки.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05" dirty="0">
                <a:solidFill>
                  <a:srgbClr val="334E53"/>
                </a:solidFill>
                <a:latin typeface="Calibri"/>
                <a:cs typeface="Calibri"/>
              </a:rPr>
              <a:t>Залучені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80" dirty="0">
                <a:solidFill>
                  <a:srgbClr val="334E53"/>
                </a:solidFill>
                <a:latin typeface="Calibri"/>
                <a:cs typeface="Calibri"/>
              </a:rPr>
              <a:t>партнери: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20" dirty="0">
                <a:solidFill>
                  <a:srgbClr val="334E53"/>
                </a:solidFill>
                <a:latin typeface="Calibri"/>
                <a:cs typeface="Calibri"/>
              </a:rPr>
              <a:t>ГО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35" dirty="0">
                <a:solidFill>
                  <a:srgbClr val="334E53"/>
                </a:solidFill>
                <a:latin typeface="Calibri"/>
                <a:cs typeface="Calibri"/>
              </a:rPr>
              <a:t>«Дівчата»,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20" dirty="0">
                <a:solidFill>
                  <a:srgbClr val="334E53"/>
                </a:solidFill>
                <a:latin typeface="Calibri"/>
                <a:cs typeface="Calibri"/>
              </a:rPr>
              <a:t>ГО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40" dirty="0">
                <a:solidFill>
                  <a:srgbClr val="334E53"/>
                </a:solidFill>
                <a:latin typeface="Calibri"/>
                <a:cs typeface="Calibri"/>
              </a:rPr>
              <a:t>«Театраліум», </a:t>
            </a:r>
            <a:r>
              <a:rPr sz="2250" b="1" spc="280" dirty="0">
                <a:solidFill>
                  <a:srgbClr val="334E53"/>
                </a:solidFill>
                <a:latin typeface="Calibri"/>
                <a:cs typeface="Calibri"/>
              </a:rPr>
              <a:t>Подільська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90" dirty="0">
                <a:solidFill>
                  <a:srgbClr val="334E53"/>
                </a:solidFill>
                <a:latin typeface="Calibri"/>
                <a:cs typeface="Calibri"/>
              </a:rPr>
              <a:t>районна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80" dirty="0">
                <a:solidFill>
                  <a:srgbClr val="334E53"/>
                </a:solidFill>
                <a:latin typeface="Calibri"/>
                <a:cs typeface="Calibri"/>
              </a:rPr>
              <a:t>організація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05" dirty="0">
                <a:solidFill>
                  <a:srgbClr val="334E53"/>
                </a:solidFill>
                <a:latin typeface="Calibri"/>
                <a:cs typeface="Calibri"/>
              </a:rPr>
              <a:t>Товариства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90" dirty="0">
                <a:solidFill>
                  <a:srgbClr val="334E53"/>
                </a:solidFill>
                <a:latin typeface="Calibri"/>
                <a:cs typeface="Calibri"/>
              </a:rPr>
              <a:t>Червоного</a:t>
            </a:r>
            <a:r>
              <a:rPr sz="2250" b="1" spc="14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05" dirty="0">
                <a:solidFill>
                  <a:srgbClr val="334E53"/>
                </a:solidFill>
                <a:latin typeface="Calibri"/>
                <a:cs typeface="Calibri"/>
              </a:rPr>
              <a:t>Хреста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10" dirty="0">
                <a:solidFill>
                  <a:srgbClr val="334E53"/>
                </a:solidFill>
                <a:latin typeface="Calibri"/>
                <a:cs typeface="Calibri"/>
              </a:rPr>
              <a:t>України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00" dirty="0">
                <a:solidFill>
                  <a:srgbClr val="334E53"/>
                </a:solidFill>
                <a:latin typeface="Calibri"/>
                <a:cs typeface="Calibri"/>
              </a:rPr>
              <a:t>в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10" dirty="0">
                <a:solidFill>
                  <a:srgbClr val="334E53"/>
                </a:solidFill>
                <a:latin typeface="Calibri"/>
                <a:cs typeface="Calibri"/>
              </a:rPr>
              <a:t>місті </a:t>
            </a:r>
            <a:r>
              <a:rPr sz="2250" b="1" spc="270" dirty="0">
                <a:solidFill>
                  <a:srgbClr val="334E53"/>
                </a:solidFill>
                <a:latin typeface="Calibri"/>
                <a:cs typeface="Calibri"/>
              </a:rPr>
              <a:t>Києві,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70" dirty="0">
                <a:solidFill>
                  <a:srgbClr val="334E53"/>
                </a:solidFill>
                <a:latin typeface="Calibri"/>
                <a:cs typeface="Calibri"/>
              </a:rPr>
              <a:t>Подільське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75" dirty="0">
                <a:solidFill>
                  <a:srgbClr val="334E53"/>
                </a:solidFill>
                <a:latin typeface="Calibri"/>
                <a:cs typeface="Calibri"/>
              </a:rPr>
              <a:t>районне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05" dirty="0">
                <a:solidFill>
                  <a:srgbClr val="334E53"/>
                </a:solidFill>
                <a:latin typeface="Calibri"/>
                <a:cs typeface="Calibri"/>
              </a:rPr>
              <a:t>управління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60" dirty="0">
                <a:solidFill>
                  <a:srgbClr val="334E53"/>
                </a:solidFill>
                <a:latin typeface="Calibri"/>
                <a:cs typeface="Calibri"/>
              </a:rPr>
              <a:t>ГУ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10" dirty="0">
                <a:solidFill>
                  <a:srgbClr val="334E53"/>
                </a:solidFill>
                <a:latin typeface="Calibri"/>
                <a:cs typeface="Calibri"/>
              </a:rPr>
              <a:t>ДСНС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10" dirty="0">
                <a:solidFill>
                  <a:srgbClr val="334E53"/>
                </a:solidFill>
                <a:latin typeface="Calibri"/>
                <a:cs typeface="Calibri"/>
              </a:rPr>
              <a:t>України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54" dirty="0">
                <a:solidFill>
                  <a:srgbClr val="334E53"/>
                </a:solidFill>
                <a:latin typeface="Calibri"/>
                <a:cs typeface="Calibri"/>
              </a:rPr>
              <a:t>у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15" dirty="0">
                <a:solidFill>
                  <a:srgbClr val="334E53"/>
                </a:solidFill>
                <a:latin typeface="Calibri"/>
                <a:cs typeface="Calibri"/>
              </a:rPr>
              <a:t>м.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70" dirty="0">
                <a:solidFill>
                  <a:srgbClr val="334E53"/>
                </a:solidFill>
                <a:latin typeface="Calibri"/>
                <a:cs typeface="Calibri"/>
              </a:rPr>
              <a:t>Києві,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25" dirty="0">
                <a:solidFill>
                  <a:srgbClr val="334E53"/>
                </a:solidFill>
                <a:latin typeface="Calibri"/>
                <a:cs typeface="Calibri"/>
              </a:rPr>
              <a:t>відділ </a:t>
            </a:r>
            <a:r>
              <a:rPr sz="2250" b="1" spc="265" dirty="0">
                <a:solidFill>
                  <a:srgbClr val="334E53"/>
                </a:solidFill>
                <a:latin typeface="Calibri"/>
                <a:cs typeface="Calibri"/>
              </a:rPr>
              <a:t>зв’язків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40" dirty="0">
                <a:solidFill>
                  <a:srgbClr val="334E53"/>
                </a:solidFill>
                <a:latin typeface="Calibri"/>
                <a:cs typeface="Calibri"/>
              </a:rPr>
              <a:t>з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00" dirty="0">
                <a:solidFill>
                  <a:srgbClr val="334E53"/>
                </a:solidFill>
                <a:latin typeface="Calibri"/>
                <a:cs typeface="Calibri"/>
              </a:rPr>
              <a:t>громадськістю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05" dirty="0">
                <a:solidFill>
                  <a:srgbClr val="334E53"/>
                </a:solidFill>
                <a:latin typeface="Calibri"/>
                <a:cs typeface="Calibri"/>
              </a:rPr>
              <a:t>управління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00" dirty="0">
                <a:solidFill>
                  <a:srgbClr val="334E53"/>
                </a:solidFill>
                <a:latin typeface="Calibri"/>
                <a:cs typeface="Calibri"/>
              </a:rPr>
              <a:t>патрульної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80" dirty="0">
                <a:solidFill>
                  <a:srgbClr val="334E53"/>
                </a:solidFill>
                <a:latin typeface="Calibri"/>
                <a:cs typeface="Calibri"/>
              </a:rPr>
              <a:t>поліції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54" dirty="0">
                <a:solidFill>
                  <a:srgbClr val="334E53"/>
                </a:solidFill>
                <a:latin typeface="Calibri"/>
                <a:cs typeface="Calibri"/>
              </a:rPr>
              <a:t>у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15" dirty="0">
                <a:solidFill>
                  <a:srgbClr val="334E53"/>
                </a:solidFill>
                <a:latin typeface="Calibri"/>
                <a:cs typeface="Calibri"/>
              </a:rPr>
              <a:t>м.</a:t>
            </a:r>
            <a:r>
              <a:rPr sz="2250" b="1" spc="14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65" dirty="0">
                <a:solidFill>
                  <a:srgbClr val="334E53"/>
                </a:solidFill>
                <a:latin typeface="Calibri"/>
                <a:cs typeface="Calibri"/>
              </a:rPr>
              <a:t>Києві.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10" dirty="0">
                <a:solidFill>
                  <a:srgbClr val="334E53"/>
                </a:solidFill>
                <a:latin typeface="Calibri"/>
                <a:cs typeface="Calibri"/>
              </a:rPr>
              <a:t>України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04" dirty="0">
                <a:solidFill>
                  <a:srgbClr val="334E53"/>
                </a:solidFill>
                <a:latin typeface="Calibri"/>
                <a:cs typeface="Calibri"/>
              </a:rPr>
              <a:t>у </a:t>
            </a:r>
            <a:r>
              <a:rPr sz="2250" b="1" spc="215" dirty="0">
                <a:solidFill>
                  <a:srgbClr val="334E53"/>
                </a:solidFill>
                <a:latin typeface="Calibri"/>
                <a:cs typeface="Calibri"/>
              </a:rPr>
              <a:t>м.</a:t>
            </a:r>
            <a:r>
              <a:rPr sz="2250" b="1" spc="13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70" dirty="0">
                <a:solidFill>
                  <a:srgbClr val="334E53"/>
                </a:solidFill>
                <a:latin typeface="Calibri"/>
                <a:cs typeface="Calibri"/>
              </a:rPr>
              <a:t>Києві,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35" dirty="0">
                <a:solidFill>
                  <a:srgbClr val="334E53"/>
                </a:solidFill>
                <a:latin typeface="Calibri"/>
                <a:cs typeface="Calibri"/>
              </a:rPr>
              <a:t>відділ</a:t>
            </a:r>
            <a:r>
              <a:rPr sz="2250" b="1" spc="13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65" dirty="0">
                <a:solidFill>
                  <a:srgbClr val="334E53"/>
                </a:solidFill>
                <a:latin typeface="Calibri"/>
                <a:cs typeface="Calibri"/>
              </a:rPr>
              <a:t>зв’язків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40" dirty="0">
                <a:solidFill>
                  <a:srgbClr val="334E53"/>
                </a:solidFill>
                <a:latin typeface="Calibri"/>
                <a:cs typeface="Calibri"/>
              </a:rPr>
              <a:t>з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00" dirty="0">
                <a:solidFill>
                  <a:srgbClr val="334E53"/>
                </a:solidFill>
                <a:latin typeface="Calibri"/>
                <a:cs typeface="Calibri"/>
              </a:rPr>
              <a:t>громадськістю</a:t>
            </a:r>
            <a:r>
              <a:rPr sz="2250" b="1" spc="13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05" dirty="0">
                <a:solidFill>
                  <a:srgbClr val="334E53"/>
                </a:solidFill>
                <a:latin typeface="Calibri"/>
                <a:cs typeface="Calibri"/>
              </a:rPr>
              <a:t>управління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300" dirty="0">
                <a:solidFill>
                  <a:srgbClr val="334E53"/>
                </a:solidFill>
                <a:latin typeface="Calibri"/>
                <a:cs typeface="Calibri"/>
              </a:rPr>
              <a:t>патрульної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80" dirty="0">
                <a:solidFill>
                  <a:srgbClr val="334E53"/>
                </a:solidFill>
                <a:latin typeface="Calibri"/>
                <a:cs typeface="Calibri"/>
              </a:rPr>
              <a:t>поліції</a:t>
            </a:r>
            <a:r>
              <a:rPr sz="2250" b="1" spc="130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254" dirty="0">
                <a:solidFill>
                  <a:srgbClr val="334E53"/>
                </a:solidFill>
                <a:latin typeface="Calibri"/>
                <a:cs typeface="Calibri"/>
              </a:rPr>
              <a:t>у</a:t>
            </a:r>
            <a:r>
              <a:rPr sz="2250" b="1" spc="135" dirty="0">
                <a:solidFill>
                  <a:srgbClr val="334E53"/>
                </a:solidFill>
                <a:latin typeface="Calibri"/>
                <a:cs typeface="Calibri"/>
              </a:rPr>
              <a:t> </a:t>
            </a:r>
            <a:r>
              <a:rPr sz="2250" b="1" spc="190" dirty="0">
                <a:solidFill>
                  <a:srgbClr val="334E53"/>
                </a:solidFill>
                <a:latin typeface="Calibri"/>
                <a:cs typeface="Calibri"/>
              </a:rPr>
              <a:t>м.</a:t>
            </a:r>
            <a:endParaRPr sz="2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2250" b="1" spc="254" dirty="0">
                <a:solidFill>
                  <a:srgbClr val="334E53"/>
                </a:solidFill>
                <a:latin typeface="Calibri"/>
                <a:cs typeface="Calibri"/>
              </a:rPr>
              <a:t>Києві.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83914" y="1237357"/>
            <a:ext cx="12421235" cy="1692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14984" marR="507365" algn="ctr">
              <a:lnSpc>
                <a:spcPct val="112200"/>
              </a:lnSpc>
              <a:spcBef>
                <a:spcPts val="90"/>
              </a:spcBef>
            </a:pPr>
            <a:r>
              <a:rPr sz="1950" b="1" spc="625" dirty="0">
                <a:solidFill>
                  <a:srgbClr val="FFFFFF"/>
                </a:solidFill>
                <a:latin typeface="Courier New"/>
                <a:cs typeface="Courier New"/>
              </a:rPr>
              <a:t>ОДНИМ</a:t>
            </a:r>
            <a:r>
              <a:rPr sz="19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20" dirty="0">
                <a:solidFill>
                  <a:srgbClr val="FFFFFF"/>
                </a:solidFill>
                <a:latin typeface="Courier New"/>
                <a:cs typeface="Courier New"/>
              </a:rPr>
              <a:t>ІЗ</a:t>
            </a:r>
            <a:r>
              <a:rPr sz="19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400" dirty="0">
                <a:solidFill>
                  <a:srgbClr val="FFFFFF"/>
                </a:solidFill>
                <a:latin typeface="Courier New"/>
                <a:cs typeface="Courier New"/>
              </a:rPr>
              <a:t>АКТУАЛЬНИХ</a:t>
            </a:r>
            <a:r>
              <a:rPr sz="1950" b="1" spc="-2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85" dirty="0">
                <a:solidFill>
                  <a:srgbClr val="FFFFFF"/>
                </a:solidFill>
                <a:latin typeface="Courier New"/>
                <a:cs typeface="Courier New"/>
              </a:rPr>
              <a:t>НАПРЯМІВ</a:t>
            </a:r>
            <a:r>
              <a:rPr sz="19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50" dirty="0">
                <a:solidFill>
                  <a:srgbClr val="FFFFFF"/>
                </a:solidFill>
                <a:latin typeface="Courier New"/>
                <a:cs typeface="Courier New"/>
              </a:rPr>
              <a:t>В</a:t>
            </a:r>
            <a:r>
              <a:rPr sz="19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45" dirty="0">
                <a:solidFill>
                  <a:srgbClr val="FFFFFF"/>
                </a:solidFill>
                <a:latin typeface="Courier New"/>
                <a:cs typeface="Courier New"/>
              </a:rPr>
              <a:t>СОЦІАЛЬНІЙ</a:t>
            </a:r>
            <a:r>
              <a:rPr sz="1950" b="1" spc="-2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75" dirty="0">
                <a:solidFill>
                  <a:srgbClr val="FFFFFF"/>
                </a:solidFill>
                <a:latin typeface="Courier New"/>
                <a:cs typeface="Courier New"/>
              </a:rPr>
              <a:t>РОБОТІ</a:t>
            </a:r>
            <a:r>
              <a:rPr sz="19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440" dirty="0">
                <a:solidFill>
                  <a:srgbClr val="FFFFFF"/>
                </a:solidFill>
                <a:latin typeface="Courier New"/>
                <a:cs typeface="Courier New"/>
              </a:rPr>
              <a:t>ЗАЛИШАЄТЬСЯ </a:t>
            </a:r>
            <a:r>
              <a:rPr sz="1950" b="1" spc="635" dirty="0">
                <a:solidFill>
                  <a:srgbClr val="FFFFFF"/>
                </a:solidFill>
                <a:latin typeface="Courier New"/>
                <a:cs typeface="Courier New"/>
              </a:rPr>
              <a:t>ДОМАШНЄ</a:t>
            </a:r>
            <a:r>
              <a:rPr sz="19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85" dirty="0">
                <a:solidFill>
                  <a:srgbClr val="FFFFFF"/>
                </a:solidFill>
                <a:latin typeface="Courier New"/>
                <a:cs typeface="Courier New"/>
              </a:rPr>
              <a:t>НАСИЛЬСТВО</a:t>
            </a:r>
            <a:r>
              <a:rPr sz="1950" b="1" spc="38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50" b="1" spc="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480" dirty="0">
                <a:solidFill>
                  <a:srgbClr val="FFFFFF"/>
                </a:solidFill>
                <a:latin typeface="Courier New"/>
                <a:cs typeface="Courier New"/>
              </a:rPr>
              <a:t>ПОСЛУГАМИ</a:t>
            </a:r>
            <a:r>
              <a:rPr sz="19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70" dirty="0">
                <a:solidFill>
                  <a:srgbClr val="FFFFFF"/>
                </a:solidFill>
                <a:latin typeface="Courier New"/>
                <a:cs typeface="Courier New"/>
              </a:rPr>
              <a:t>МОБІЛЬНОЇ</a:t>
            </a:r>
            <a:r>
              <a:rPr sz="1950" b="1" spc="-2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409" dirty="0">
                <a:solidFill>
                  <a:srgbClr val="FFFFFF"/>
                </a:solidFill>
                <a:latin typeface="Courier New"/>
                <a:cs typeface="Courier New"/>
              </a:rPr>
              <a:t>БРИГАДИ</a:t>
            </a:r>
            <a:r>
              <a:rPr sz="1950" b="1" spc="-2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65" dirty="0">
                <a:solidFill>
                  <a:srgbClr val="FFFFFF"/>
                </a:solidFill>
                <a:latin typeface="Courier New"/>
                <a:cs typeface="Courier New"/>
              </a:rPr>
              <a:t>СОЦІАЛЬНО</a:t>
            </a:r>
            <a:r>
              <a:rPr sz="1950" b="1" spc="365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endParaRPr sz="1950">
              <a:latin typeface="Tahoma"/>
              <a:cs typeface="Tahoma"/>
            </a:endParaRPr>
          </a:p>
          <a:p>
            <a:pPr marL="12065" marR="5080" algn="ctr">
              <a:lnSpc>
                <a:spcPct val="112200"/>
              </a:lnSpc>
            </a:pPr>
            <a:r>
              <a:rPr sz="1950" b="1" spc="380" dirty="0">
                <a:solidFill>
                  <a:srgbClr val="FFFFFF"/>
                </a:solidFill>
                <a:latin typeface="Courier New"/>
                <a:cs typeface="Courier New"/>
              </a:rPr>
              <a:t>ПСИХОЛОГІЧНОЇ</a:t>
            </a:r>
            <a:r>
              <a:rPr sz="1950" b="1" spc="-2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565" dirty="0">
                <a:solidFill>
                  <a:srgbClr val="FFFFFF"/>
                </a:solidFill>
                <a:latin typeface="Courier New"/>
                <a:cs typeface="Courier New"/>
              </a:rPr>
              <a:t>ДОПОМОГИ</a:t>
            </a:r>
            <a:r>
              <a:rPr sz="1950" b="1" spc="-2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90" dirty="0">
                <a:solidFill>
                  <a:srgbClr val="FFFFFF"/>
                </a:solidFill>
                <a:latin typeface="Courier New"/>
                <a:cs typeface="Courier New"/>
              </a:rPr>
              <a:t>ТА</a:t>
            </a:r>
            <a:r>
              <a:rPr sz="1950" b="1" spc="-2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480" dirty="0">
                <a:solidFill>
                  <a:srgbClr val="FFFFFF"/>
                </a:solidFill>
                <a:latin typeface="Courier New"/>
                <a:cs typeface="Courier New"/>
              </a:rPr>
              <a:t>СЛУЖБИ</a:t>
            </a:r>
            <a:r>
              <a:rPr sz="1950" b="1" spc="-2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440" dirty="0">
                <a:solidFill>
                  <a:srgbClr val="FFFFFF"/>
                </a:solidFill>
                <a:latin typeface="Courier New"/>
                <a:cs typeface="Courier New"/>
              </a:rPr>
              <a:t>ПЕРВИННОГО</a:t>
            </a:r>
            <a:r>
              <a:rPr sz="1950" b="1" spc="-2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409" dirty="0">
                <a:solidFill>
                  <a:srgbClr val="FFFFFF"/>
                </a:solidFill>
                <a:latin typeface="Courier New"/>
                <a:cs typeface="Courier New"/>
              </a:rPr>
              <a:t>КОНСУЛЬТУВАННЯ</a:t>
            </a:r>
            <a:r>
              <a:rPr sz="1950" b="1" spc="-2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80" dirty="0">
                <a:solidFill>
                  <a:srgbClr val="FFFFFF"/>
                </a:solidFill>
                <a:latin typeface="Courier New"/>
                <a:cs typeface="Courier New"/>
              </a:rPr>
              <a:t>БУЛО </a:t>
            </a:r>
            <a:r>
              <a:rPr sz="1950" b="1" spc="480" dirty="0">
                <a:solidFill>
                  <a:srgbClr val="FFFFFF"/>
                </a:solidFill>
                <a:latin typeface="Courier New"/>
                <a:cs typeface="Courier New"/>
              </a:rPr>
              <a:t>ОХОПЛЕНО</a:t>
            </a:r>
            <a:r>
              <a:rPr sz="1950" b="1" spc="-254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371</a:t>
            </a:r>
            <a:r>
              <a:rPr sz="1950" b="1" spc="3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250" dirty="0">
                <a:solidFill>
                  <a:srgbClr val="FFFFFF"/>
                </a:solidFill>
                <a:latin typeface="Courier New"/>
                <a:cs typeface="Courier New"/>
              </a:rPr>
              <a:t>СІМ</a:t>
            </a:r>
            <a:r>
              <a:rPr sz="1950" b="1" spc="250" dirty="0">
                <a:solidFill>
                  <a:srgbClr val="FFFFFF"/>
                </a:solidFill>
                <a:latin typeface="Tahoma"/>
                <a:cs typeface="Tahoma"/>
              </a:rPr>
              <a:t>’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20" dirty="0">
                <a:solidFill>
                  <a:srgbClr val="FFFFFF"/>
                </a:solidFill>
                <a:latin typeface="Courier New"/>
                <a:cs typeface="Courier New"/>
              </a:rPr>
              <a:t>Я</a:t>
            </a:r>
            <a:r>
              <a:rPr sz="1950" b="1" spc="12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50" b="1" spc="3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400" dirty="0">
                <a:solidFill>
                  <a:srgbClr val="FFFFFF"/>
                </a:solidFill>
                <a:latin typeface="Courier New"/>
                <a:cs typeface="Courier New"/>
              </a:rPr>
              <a:t>БУЛО</a:t>
            </a:r>
            <a:r>
              <a:rPr sz="1950" b="1" spc="-2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420" dirty="0">
                <a:solidFill>
                  <a:srgbClr val="FFFFFF"/>
                </a:solidFill>
                <a:latin typeface="Courier New"/>
                <a:cs typeface="Courier New"/>
              </a:rPr>
              <a:t>СКЛАДЕНО</a:t>
            </a:r>
            <a:r>
              <a:rPr sz="1950" b="1" spc="-2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73</a:t>
            </a:r>
            <a:r>
              <a:rPr sz="1950" b="1" spc="3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360" dirty="0">
                <a:solidFill>
                  <a:srgbClr val="FFFFFF"/>
                </a:solidFill>
                <a:latin typeface="Courier New"/>
                <a:cs typeface="Courier New"/>
              </a:rPr>
              <a:t>АКТИ</a:t>
            </a:r>
            <a:r>
              <a:rPr sz="1950" b="1" spc="-2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30" dirty="0">
                <a:solidFill>
                  <a:srgbClr val="FFFFFF"/>
                </a:solidFill>
                <a:latin typeface="Courier New"/>
                <a:cs typeface="Courier New"/>
              </a:rPr>
              <a:t>ЕКСТРЕНОГО</a:t>
            </a:r>
            <a:r>
              <a:rPr sz="1950" b="1" spc="-2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210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385" dirty="0">
                <a:solidFill>
                  <a:srgbClr val="FFFFFF"/>
                </a:solidFill>
                <a:latin typeface="Courier New"/>
                <a:cs typeface="Courier New"/>
              </a:rPr>
              <a:t>КРИЗОВОГО</a:t>
            </a:r>
            <a:r>
              <a:rPr sz="1950" b="1" spc="385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endParaRPr sz="1950">
              <a:latin typeface="Tahoma"/>
              <a:cs typeface="Tahoma"/>
            </a:endParaRPr>
          </a:p>
          <a:p>
            <a:pPr marR="80645" algn="ctr">
              <a:lnSpc>
                <a:spcPct val="100000"/>
              </a:lnSpc>
              <a:spcBef>
                <a:spcPts val="285"/>
              </a:spcBef>
            </a:pPr>
            <a:r>
              <a:rPr sz="1950" b="1" spc="380" dirty="0">
                <a:solidFill>
                  <a:srgbClr val="FFFFFF"/>
                </a:solidFill>
                <a:latin typeface="Courier New"/>
                <a:cs typeface="Courier New"/>
              </a:rPr>
              <a:t>ВТРУЧАННЯ</a:t>
            </a:r>
            <a:r>
              <a:rPr sz="19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90" dirty="0">
                <a:solidFill>
                  <a:srgbClr val="FFFFFF"/>
                </a:solidFill>
                <a:latin typeface="Courier New"/>
                <a:cs typeface="Courier New"/>
              </a:rPr>
              <a:t>ТА</a:t>
            </a:r>
            <a:r>
              <a:rPr sz="19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409" dirty="0">
                <a:solidFill>
                  <a:srgbClr val="FFFFFF"/>
                </a:solidFill>
                <a:latin typeface="Courier New"/>
                <a:cs typeface="Courier New"/>
              </a:rPr>
              <a:t>ОЦІНКИ</a:t>
            </a:r>
            <a:r>
              <a:rPr sz="19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75" dirty="0">
                <a:solidFill>
                  <a:srgbClr val="FFFFFF"/>
                </a:solidFill>
                <a:latin typeface="Courier New"/>
                <a:cs typeface="Courier New"/>
              </a:rPr>
              <a:t>ПОТРЕБ</a:t>
            </a:r>
            <a:r>
              <a:rPr sz="1950" b="1" spc="27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10190" y="3813416"/>
            <a:ext cx="9062720" cy="1194435"/>
          </a:xfrm>
          <a:prstGeom prst="rect">
            <a:avLst/>
          </a:prstGeom>
          <a:solidFill>
            <a:srgbClr val="3F3C2E"/>
          </a:solidFill>
        </p:spPr>
        <p:txBody>
          <a:bodyPr vert="horz" wrap="square" lIns="0" tIns="165100" rIns="0" bIns="0" rtlCol="0">
            <a:spAutoFit/>
          </a:bodyPr>
          <a:lstStyle/>
          <a:p>
            <a:pPr marL="196850" marR="111760" indent="90805">
              <a:lnSpc>
                <a:spcPts val="2100"/>
              </a:lnSpc>
              <a:spcBef>
                <a:spcPts val="1300"/>
              </a:spcBef>
            </a:pPr>
            <a:r>
              <a:rPr sz="2150" b="1" spc="300" dirty="0">
                <a:solidFill>
                  <a:srgbClr val="FFFFFF"/>
                </a:solidFill>
                <a:latin typeface="Courier New"/>
                <a:cs typeface="Courier New"/>
              </a:rPr>
              <a:t>РАЗОМ</a:t>
            </a:r>
            <a:r>
              <a:rPr sz="2150" b="1" spc="-5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b="1" spc="310" dirty="0">
                <a:solidFill>
                  <a:srgbClr val="FFFFFF"/>
                </a:solidFill>
                <a:latin typeface="Courier New"/>
                <a:cs typeface="Courier New"/>
              </a:rPr>
              <a:t>НАДАНО</a:t>
            </a:r>
            <a:r>
              <a:rPr sz="2150" b="1" spc="-5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b="1" spc="175" dirty="0">
                <a:solidFill>
                  <a:srgbClr val="FFFFFF"/>
                </a:solidFill>
                <a:latin typeface="Courier New"/>
                <a:cs typeface="Courier New"/>
              </a:rPr>
              <a:t>ІНДИВІДУАЛЬНИХ</a:t>
            </a:r>
            <a:r>
              <a:rPr sz="2150" b="1" spc="-5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b="1" spc="190" dirty="0">
                <a:solidFill>
                  <a:srgbClr val="FFFFFF"/>
                </a:solidFill>
                <a:latin typeface="Courier New"/>
                <a:cs typeface="Courier New"/>
              </a:rPr>
              <a:t>ПОСЛУГ</a:t>
            </a:r>
            <a:r>
              <a:rPr sz="2150" b="1" spc="-5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spc="450" dirty="0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r>
              <a:rPr sz="2150" spc="1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50" spc="200" dirty="0">
                <a:solidFill>
                  <a:srgbClr val="FFFFFF"/>
                </a:solidFill>
                <a:latin typeface="Microsoft Sans Serif"/>
                <a:cs typeface="Microsoft Sans Serif"/>
              </a:rPr>
              <a:t>696;</a:t>
            </a:r>
            <a:r>
              <a:rPr sz="2150" spc="1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50" b="1" spc="-185" dirty="0">
                <a:solidFill>
                  <a:srgbClr val="FFFFFF"/>
                </a:solidFill>
                <a:latin typeface="Courier New"/>
                <a:cs typeface="Courier New"/>
              </a:rPr>
              <a:t>ІЗ</a:t>
            </a:r>
            <a:r>
              <a:rPr sz="2150" b="1" spc="-5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b="1" spc="250" dirty="0">
                <a:solidFill>
                  <a:srgbClr val="FFFFFF"/>
                </a:solidFill>
                <a:latin typeface="Courier New"/>
                <a:cs typeface="Courier New"/>
              </a:rPr>
              <a:t>НИХ</a:t>
            </a:r>
            <a:r>
              <a:rPr sz="2150" spc="250" dirty="0">
                <a:solidFill>
                  <a:srgbClr val="FFFFFF"/>
                </a:solidFill>
                <a:latin typeface="Microsoft Sans Serif"/>
                <a:cs typeface="Microsoft Sans Serif"/>
              </a:rPr>
              <a:t>: </a:t>
            </a:r>
            <a:r>
              <a:rPr sz="2150" b="1" spc="220" dirty="0">
                <a:solidFill>
                  <a:srgbClr val="FFFFFF"/>
                </a:solidFill>
                <a:latin typeface="Courier New"/>
                <a:cs typeface="Courier New"/>
              </a:rPr>
              <a:t>ПСИХОЛОГІЧНИХ</a:t>
            </a:r>
            <a:r>
              <a:rPr sz="2150" b="1" spc="-5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spc="450" dirty="0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r>
              <a:rPr sz="2150" spc="1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50" spc="200" dirty="0">
                <a:solidFill>
                  <a:srgbClr val="FFFFFF"/>
                </a:solidFill>
                <a:latin typeface="Microsoft Sans Serif"/>
                <a:cs typeface="Microsoft Sans Serif"/>
              </a:rPr>
              <a:t>288;</a:t>
            </a:r>
            <a:r>
              <a:rPr sz="2150" spc="1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50" b="1" spc="405" dirty="0">
                <a:solidFill>
                  <a:srgbClr val="FFFFFF"/>
                </a:solidFill>
                <a:latin typeface="Courier New"/>
                <a:cs typeface="Courier New"/>
              </a:rPr>
              <a:t>ЮРИДИЧНИХ</a:t>
            </a:r>
            <a:r>
              <a:rPr sz="2150" b="1" spc="-5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spc="450" dirty="0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r>
              <a:rPr sz="2150" spc="1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50" spc="170" dirty="0">
                <a:solidFill>
                  <a:srgbClr val="FFFFFF"/>
                </a:solidFill>
                <a:latin typeface="Microsoft Sans Serif"/>
                <a:cs typeface="Microsoft Sans Serif"/>
              </a:rPr>
              <a:t>8;</a:t>
            </a:r>
            <a:r>
              <a:rPr sz="2150" spc="1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50" b="1" spc="240" dirty="0">
                <a:solidFill>
                  <a:srgbClr val="FFFFFF"/>
                </a:solidFill>
                <a:latin typeface="Courier New"/>
                <a:cs typeface="Courier New"/>
              </a:rPr>
              <a:t>ІНФОРМАЦІЙНИХ </a:t>
            </a:r>
            <a:r>
              <a:rPr sz="2150" spc="450" dirty="0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r>
              <a:rPr sz="2150" spc="1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50" spc="200" dirty="0">
                <a:solidFill>
                  <a:srgbClr val="FFFFFF"/>
                </a:solidFill>
                <a:latin typeface="Microsoft Sans Serif"/>
                <a:cs typeface="Microsoft Sans Serif"/>
              </a:rPr>
              <a:t>325,</a:t>
            </a:r>
            <a:r>
              <a:rPr sz="2150" spc="1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50" b="1" spc="114" dirty="0">
                <a:solidFill>
                  <a:srgbClr val="FFFFFF"/>
                </a:solidFill>
                <a:latin typeface="Courier New"/>
                <a:cs typeface="Courier New"/>
              </a:rPr>
              <a:t>ГУМАНІТАРНОЇ</a:t>
            </a:r>
            <a:r>
              <a:rPr sz="2150" b="1" spc="-5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b="1" spc="380" dirty="0">
                <a:solidFill>
                  <a:srgbClr val="FFFFFF"/>
                </a:solidFill>
                <a:latin typeface="Courier New"/>
                <a:cs typeface="Courier New"/>
              </a:rPr>
              <a:t>ДОПОМОГИ</a:t>
            </a:r>
            <a:r>
              <a:rPr sz="2150" b="1" spc="-5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spc="450" dirty="0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r>
              <a:rPr sz="2150" spc="1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50" spc="210" dirty="0">
                <a:solidFill>
                  <a:srgbClr val="FFFFFF"/>
                </a:solidFill>
                <a:latin typeface="Microsoft Sans Serif"/>
                <a:cs typeface="Microsoft Sans Serif"/>
              </a:rPr>
              <a:t>75</a:t>
            </a:r>
            <a:endParaRPr sz="21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23802" y="4322544"/>
            <a:ext cx="11508740" cy="2225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10714" marR="5080" indent="-1898650" algn="r">
              <a:lnSpc>
                <a:spcPct val="113199"/>
              </a:lnSpc>
              <a:spcBef>
                <a:spcPts val="95"/>
              </a:spcBef>
              <a:tabLst>
                <a:tab pos="3412490" algn="l"/>
                <a:tab pos="6176645" algn="l"/>
                <a:tab pos="6735445" algn="l"/>
                <a:tab pos="10370820" algn="l"/>
              </a:tabLst>
            </a:pPr>
            <a:r>
              <a:rPr sz="4250" spc="1110" dirty="0">
                <a:latin typeface="Calibri"/>
                <a:cs typeface="Calibri"/>
              </a:rPr>
              <a:t>ВЕДЕНН</a:t>
            </a:r>
            <a:r>
              <a:rPr sz="4250" spc="600" dirty="0">
                <a:latin typeface="Calibri"/>
                <a:cs typeface="Calibri"/>
              </a:rPr>
              <a:t>Я</a:t>
            </a:r>
            <a:r>
              <a:rPr sz="4250" dirty="0">
                <a:latin typeface="Calibri"/>
                <a:cs typeface="Calibri"/>
              </a:rPr>
              <a:t>	</a:t>
            </a:r>
            <a:r>
              <a:rPr sz="4250" spc="1040" dirty="0">
                <a:latin typeface="Calibri"/>
                <a:cs typeface="Calibri"/>
              </a:rPr>
              <a:t>ОБЛІК</a:t>
            </a:r>
            <a:r>
              <a:rPr sz="4250" spc="530" dirty="0">
                <a:latin typeface="Calibri"/>
                <a:cs typeface="Calibri"/>
              </a:rPr>
              <a:t>У</a:t>
            </a:r>
            <a:r>
              <a:rPr sz="4250" dirty="0">
                <a:latin typeface="Calibri"/>
                <a:cs typeface="Calibri"/>
              </a:rPr>
              <a:t>	</a:t>
            </a:r>
            <a:r>
              <a:rPr sz="4250" spc="980" dirty="0">
                <a:latin typeface="Calibri"/>
                <a:cs typeface="Calibri"/>
              </a:rPr>
              <a:t>ГРОМАДЯН</a:t>
            </a:r>
            <a:r>
              <a:rPr sz="4250" spc="470" dirty="0">
                <a:latin typeface="Calibri"/>
                <a:cs typeface="Calibri"/>
              </a:rPr>
              <a:t>,</a:t>
            </a:r>
            <a:r>
              <a:rPr sz="4250" dirty="0">
                <a:latin typeface="Calibri"/>
                <a:cs typeface="Calibri"/>
              </a:rPr>
              <a:t>	</a:t>
            </a:r>
            <a:r>
              <a:rPr sz="4250" spc="1100" dirty="0">
                <a:latin typeface="Calibri"/>
                <a:cs typeface="Calibri"/>
              </a:rPr>
              <a:t>ЯК</a:t>
            </a:r>
            <a:r>
              <a:rPr sz="4250" spc="590" dirty="0">
                <a:latin typeface="Calibri"/>
                <a:cs typeface="Calibri"/>
              </a:rPr>
              <a:t>І</a:t>
            </a:r>
            <a:r>
              <a:rPr sz="4250" spc="930" dirty="0">
                <a:latin typeface="Calibri"/>
                <a:cs typeface="Calibri"/>
              </a:rPr>
              <a:t> </a:t>
            </a:r>
            <a:r>
              <a:rPr sz="4250" spc="1110" dirty="0">
                <a:latin typeface="Calibri"/>
                <a:cs typeface="Calibri"/>
              </a:rPr>
              <a:t>ПОТРЕБУЮТ</a:t>
            </a:r>
            <a:r>
              <a:rPr sz="4250" spc="600" dirty="0">
                <a:latin typeface="Calibri"/>
                <a:cs typeface="Calibri"/>
              </a:rPr>
              <a:t>Ь</a:t>
            </a:r>
            <a:r>
              <a:rPr sz="4250" dirty="0">
                <a:latin typeface="Calibri"/>
                <a:cs typeface="Calibri"/>
              </a:rPr>
              <a:t>	</a:t>
            </a:r>
            <a:r>
              <a:rPr sz="4250" spc="1200" dirty="0">
                <a:latin typeface="Calibri"/>
                <a:cs typeface="Calibri"/>
              </a:rPr>
              <a:t>ПОЛІПШЕНН</a:t>
            </a:r>
            <a:r>
              <a:rPr sz="4250" spc="690" dirty="0">
                <a:latin typeface="Calibri"/>
                <a:cs typeface="Calibri"/>
              </a:rPr>
              <a:t>Я</a:t>
            </a:r>
            <a:endParaRPr sz="425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675"/>
              </a:spcBef>
              <a:tabLst>
                <a:tab pos="4128770" algn="l"/>
              </a:tabLst>
            </a:pPr>
            <a:r>
              <a:rPr sz="4250" spc="1150" dirty="0">
                <a:latin typeface="Calibri"/>
                <a:cs typeface="Calibri"/>
              </a:rPr>
              <a:t>ЖИТЛОВИ</a:t>
            </a:r>
            <a:r>
              <a:rPr sz="4250" spc="640" dirty="0">
                <a:latin typeface="Calibri"/>
                <a:cs typeface="Calibri"/>
              </a:rPr>
              <a:t>Х</a:t>
            </a:r>
            <a:r>
              <a:rPr sz="4250" dirty="0">
                <a:latin typeface="Calibri"/>
                <a:cs typeface="Calibri"/>
              </a:rPr>
              <a:t>	</a:t>
            </a:r>
            <a:r>
              <a:rPr sz="4250" spc="969" dirty="0">
                <a:latin typeface="Calibri"/>
                <a:cs typeface="Calibri"/>
              </a:rPr>
              <a:t>УМО</a:t>
            </a:r>
            <a:r>
              <a:rPr sz="4250" spc="459" dirty="0">
                <a:latin typeface="Calibri"/>
                <a:cs typeface="Calibri"/>
              </a:rPr>
              <a:t>В</a:t>
            </a:r>
            <a:endParaRPr sz="4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2814" y="2252825"/>
            <a:ext cx="10933007" cy="653230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4967418"/>
            <a:ext cx="7094855" cy="5307330"/>
          </a:xfrm>
          <a:custGeom>
            <a:avLst/>
            <a:gdLst/>
            <a:ahLst/>
            <a:cxnLst/>
            <a:rect l="l" t="t" r="r" b="b"/>
            <a:pathLst>
              <a:path w="7094855" h="5307330">
                <a:moveTo>
                  <a:pt x="0" y="5307201"/>
                </a:moveTo>
                <a:lnTo>
                  <a:pt x="7094819" y="5307201"/>
                </a:lnTo>
                <a:lnTo>
                  <a:pt x="7094819" y="0"/>
                </a:lnTo>
                <a:lnTo>
                  <a:pt x="0" y="0"/>
                </a:lnTo>
                <a:lnTo>
                  <a:pt x="0" y="5307201"/>
                </a:lnTo>
                <a:close/>
              </a:path>
            </a:pathLst>
          </a:custGeom>
          <a:solidFill>
            <a:srgbClr val="A08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099300" cy="4967605"/>
            <a:chOff x="0" y="0"/>
            <a:chExt cx="7099300" cy="4967605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7094855" cy="2014855"/>
            </a:xfrm>
            <a:custGeom>
              <a:avLst/>
              <a:gdLst/>
              <a:ahLst/>
              <a:cxnLst/>
              <a:rect l="l" t="t" r="r" b="b"/>
              <a:pathLst>
                <a:path w="7094855" h="2014855">
                  <a:moveTo>
                    <a:pt x="0" y="2014669"/>
                  </a:moveTo>
                  <a:lnTo>
                    <a:pt x="7094819" y="2014669"/>
                  </a:lnTo>
                  <a:lnTo>
                    <a:pt x="7094819" y="0"/>
                  </a:lnTo>
                  <a:lnTo>
                    <a:pt x="0" y="0"/>
                  </a:lnTo>
                  <a:lnTo>
                    <a:pt x="0" y="2014669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2014668"/>
              <a:ext cx="7099300" cy="2952750"/>
            </a:xfrm>
            <a:custGeom>
              <a:avLst/>
              <a:gdLst/>
              <a:ahLst/>
              <a:cxnLst/>
              <a:rect l="l" t="t" r="r" b="b"/>
              <a:pathLst>
                <a:path w="7099300" h="2952750">
                  <a:moveTo>
                    <a:pt x="7098700" y="2952749"/>
                  </a:moveTo>
                  <a:lnTo>
                    <a:pt x="0" y="2952749"/>
                  </a:lnTo>
                  <a:lnTo>
                    <a:pt x="0" y="0"/>
                  </a:lnTo>
                  <a:lnTo>
                    <a:pt x="7098700" y="0"/>
                  </a:lnTo>
                  <a:lnTo>
                    <a:pt x="7098700" y="2952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224104" y="450845"/>
            <a:ext cx="10837545" cy="11868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90190" marR="5080" indent="-2778125">
              <a:lnSpc>
                <a:spcPct val="113700"/>
              </a:lnSpc>
              <a:spcBef>
                <a:spcPts val="95"/>
              </a:spcBef>
              <a:tabLst>
                <a:tab pos="2749550" algn="l"/>
                <a:tab pos="3605529" algn="l"/>
                <a:tab pos="3646170" algn="l"/>
                <a:tab pos="6331585" algn="l"/>
                <a:tab pos="7074534" algn="l"/>
                <a:tab pos="7976234" algn="l"/>
                <a:tab pos="9616440" algn="l"/>
              </a:tabLst>
            </a:pPr>
            <a:r>
              <a:rPr sz="3350" spc="535" dirty="0">
                <a:solidFill>
                  <a:srgbClr val="3F3C2E"/>
                </a:solidFill>
                <a:latin typeface="Cambria"/>
                <a:cs typeface="Cambria"/>
              </a:rPr>
              <a:t>ВИДАТКИ</a:t>
            </a:r>
            <a:r>
              <a:rPr sz="3350" dirty="0">
                <a:solidFill>
                  <a:srgbClr val="3F3C2E"/>
                </a:solidFill>
                <a:latin typeface="Cambria"/>
                <a:cs typeface="Cambria"/>
              </a:rPr>
              <a:t>	</a:t>
            </a:r>
            <a:r>
              <a:rPr sz="3350" spc="495" dirty="0">
                <a:solidFill>
                  <a:srgbClr val="3F3C2E"/>
                </a:solidFill>
                <a:latin typeface="Cambria"/>
                <a:cs typeface="Cambria"/>
              </a:rPr>
              <a:t>ЗА</a:t>
            </a:r>
            <a:r>
              <a:rPr sz="3350" dirty="0">
                <a:solidFill>
                  <a:srgbClr val="3F3C2E"/>
                </a:solidFill>
                <a:latin typeface="Cambria"/>
                <a:cs typeface="Cambria"/>
              </a:rPr>
              <a:t>	</a:t>
            </a:r>
            <a:r>
              <a:rPr sz="3350" spc="605" dirty="0">
                <a:solidFill>
                  <a:srgbClr val="3F3C2E"/>
                </a:solidFill>
                <a:latin typeface="Cambria"/>
                <a:cs typeface="Cambria"/>
              </a:rPr>
              <a:t>ГАЛУЗЕВОЮ</a:t>
            </a:r>
            <a:r>
              <a:rPr sz="3350" dirty="0">
                <a:solidFill>
                  <a:srgbClr val="3F3C2E"/>
                </a:solidFill>
                <a:latin typeface="Cambria"/>
                <a:cs typeface="Cambria"/>
              </a:rPr>
              <a:t>	</a:t>
            </a:r>
            <a:r>
              <a:rPr sz="3350" spc="570" dirty="0">
                <a:solidFill>
                  <a:srgbClr val="3F3C2E"/>
                </a:solidFill>
                <a:latin typeface="Cambria"/>
                <a:cs typeface="Cambria"/>
              </a:rPr>
              <a:t>СТРУКТУРОЮ </a:t>
            </a:r>
            <a:r>
              <a:rPr sz="3350" spc="495" dirty="0">
                <a:solidFill>
                  <a:srgbClr val="3F3C2E"/>
                </a:solidFill>
                <a:latin typeface="Cambria"/>
                <a:cs typeface="Cambria"/>
              </a:rPr>
              <a:t>ЗА</a:t>
            </a:r>
            <a:r>
              <a:rPr sz="3350" dirty="0">
                <a:solidFill>
                  <a:srgbClr val="3F3C2E"/>
                </a:solidFill>
                <a:latin typeface="Cambria"/>
                <a:cs typeface="Cambria"/>
              </a:rPr>
              <a:t>		</a:t>
            </a:r>
            <a:r>
              <a:rPr sz="3350" spc="200" dirty="0">
                <a:solidFill>
                  <a:srgbClr val="3F3C2E"/>
                </a:solidFill>
                <a:latin typeface="Cambria"/>
                <a:cs typeface="Cambria"/>
              </a:rPr>
              <a:t>2022</a:t>
            </a:r>
            <a:r>
              <a:rPr sz="3350" spc="-325" dirty="0">
                <a:solidFill>
                  <a:srgbClr val="3F3C2E"/>
                </a:solidFill>
                <a:latin typeface="Cambria"/>
                <a:cs typeface="Cambria"/>
              </a:rPr>
              <a:t> </a:t>
            </a:r>
            <a:r>
              <a:rPr sz="3350" spc="-85" dirty="0">
                <a:solidFill>
                  <a:srgbClr val="3F3C2E"/>
                </a:solidFill>
                <a:latin typeface="Cambria"/>
                <a:cs typeface="Cambria"/>
              </a:rPr>
              <a:t>-</a:t>
            </a:r>
            <a:r>
              <a:rPr sz="3350" spc="-325" dirty="0">
                <a:solidFill>
                  <a:srgbClr val="3F3C2E"/>
                </a:solidFill>
                <a:latin typeface="Cambria"/>
                <a:cs typeface="Cambria"/>
              </a:rPr>
              <a:t> </a:t>
            </a:r>
            <a:r>
              <a:rPr sz="3350" spc="180" dirty="0">
                <a:solidFill>
                  <a:srgbClr val="3F3C2E"/>
                </a:solidFill>
                <a:latin typeface="Cambria"/>
                <a:cs typeface="Cambria"/>
              </a:rPr>
              <a:t>2023</a:t>
            </a:r>
            <a:r>
              <a:rPr sz="3350" dirty="0">
                <a:solidFill>
                  <a:srgbClr val="3F3C2E"/>
                </a:solidFill>
                <a:latin typeface="Cambria"/>
                <a:cs typeface="Cambria"/>
              </a:rPr>
              <a:t>	</a:t>
            </a:r>
            <a:r>
              <a:rPr sz="3350" spc="509" dirty="0">
                <a:solidFill>
                  <a:srgbClr val="3F3C2E"/>
                </a:solidFill>
                <a:latin typeface="Cambria"/>
                <a:cs typeface="Cambria"/>
              </a:rPr>
              <a:t>РОКИ</a:t>
            </a:r>
            <a:r>
              <a:rPr sz="3350" dirty="0">
                <a:solidFill>
                  <a:srgbClr val="3F3C2E"/>
                </a:solidFill>
                <a:latin typeface="Cambria"/>
                <a:cs typeface="Cambria"/>
              </a:rPr>
              <a:t>	</a:t>
            </a:r>
            <a:r>
              <a:rPr sz="3350" spc="-20" dirty="0">
                <a:solidFill>
                  <a:srgbClr val="3F3C2E"/>
                </a:solidFill>
                <a:latin typeface="Cambria"/>
                <a:cs typeface="Cambria"/>
              </a:rPr>
              <a:t>(</a:t>
            </a:r>
            <a:r>
              <a:rPr sz="3350" spc="-330" dirty="0">
                <a:solidFill>
                  <a:srgbClr val="3F3C2E"/>
                </a:solidFill>
                <a:latin typeface="Cambria"/>
                <a:cs typeface="Cambria"/>
              </a:rPr>
              <a:t> </a:t>
            </a:r>
            <a:r>
              <a:rPr sz="3350" spc="515" dirty="0">
                <a:solidFill>
                  <a:srgbClr val="3F3C2E"/>
                </a:solidFill>
                <a:latin typeface="Cambria"/>
                <a:cs typeface="Cambria"/>
              </a:rPr>
              <a:t>ТИС.</a:t>
            </a:r>
            <a:r>
              <a:rPr sz="3350" dirty="0">
                <a:solidFill>
                  <a:srgbClr val="3F3C2E"/>
                </a:solidFill>
                <a:latin typeface="Cambria"/>
                <a:cs typeface="Cambria"/>
              </a:rPr>
              <a:t>	</a:t>
            </a:r>
            <a:r>
              <a:rPr sz="3350" spc="430" dirty="0">
                <a:solidFill>
                  <a:srgbClr val="3F3C2E"/>
                </a:solidFill>
                <a:latin typeface="Cambria"/>
                <a:cs typeface="Cambria"/>
              </a:rPr>
              <a:t>ГРН)</a:t>
            </a:r>
            <a:endParaRPr sz="3350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0772" y="2288383"/>
            <a:ext cx="6541134" cy="2368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12470" marR="705485" algn="ctr">
              <a:lnSpc>
                <a:spcPct val="111400"/>
              </a:lnSpc>
              <a:spcBef>
                <a:spcPts val="95"/>
              </a:spcBef>
            </a:pPr>
            <a:r>
              <a:rPr sz="2300" b="1" spc="445" dirty="0">
                <a:latin typeface="Courier New"/>
                <a:cs typeface="Courier New"/>
              </a:rPr>
              <a:t>БІЛЬШУ</a:t>
            </a:r>
            <a:r>
              <a:rPr sz="2300" b="1" spc="-265" dirty="0">
                <a:latin typeface="Courier New"/>
                <a:cs typeface="Courier New"/>
              </a:rPr>
              <a:t> </a:t>
            </a:r>
            <a:r>
              <a:rPr sz="2300" b="1" spc="465" dirty="0">
                <a:latin typeface="Courier New"/>
                <a:cs typeface="Courier New"/>
              </a:rPr>
              <a:t>ЧАСТИНУ</a:t>
            </a:r>
            <a:r>
              <a:rPr sz="2300" b="1" spc="-260" dirty="0">
                <a:latin typeface="Courier New"/>
                <a:cs typeface="Courier New"/>
              </a:rPr>
              <a:t> </a:t>
            </a:r>
            <a:r>
              <a:rPr sz="2300" b="1" spc="370" dirty="0">
                <a:latin typeface="Courier New"/>
                <a:cs typeface="Courier New"/>
              </a:rPr>
              <a:t>ВИДАТКІВ </a:t>
            </a:r>
            <a:r>
              <a:rPr sz="2300" b="1" spc="575" dirty="0">
                <a:latin typeface="Courier New"/>
                <a:cs typeface="Courier New"/>
              </a:rPr>
              <a:t>БЮДЖЕТУ</a:t>
            </a:r>
            <a:r>
              <a:rPr sz="2300" b="1" spc="-265" dirty="0">
                <a:latin typeface="Courier New"/>
                <a:cs typeface="Courier New"/>
              </a:rPr>
              <a:t> </a:t>
            </a:r>
            <a:r>
              <a:rPr sz="2300" b="1" spc="560" dirty="0">
                <a:latin typeface="Courier New"/>
                <a:cs typeface="Courier New"/>
              </a:rPr>
              <a:t>СПРЯМОВАНО</a:t>
            </a:r>
            <a:r>
              <a:rPr sz="2300" b="1" spc="-260" dirty="0">
                <a:latin typeface="Courier New"/>
                <a:cs typeface="Courier New"/>
              </a:rPr>
              <a:t> </a:t>
            </a:r>
            <a:r>
              <a:rPr sz="2300" b="1" spc="415" dirty="0">
                <a:latin typeface="Courier New"/>
                <a:cs typeface="Courier New"/>
              </a:rPr>
              <a:t>НА</a:t>
            </a:r>
            <a:endParaRPr sz="2300" dirty="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sz="2300" b="1" spc="535" dirty="0">
                <a:latin typeface="Courier New"/>
                <a:cs typeface="Courier New"/>
              </a:rPr>
              <a:t>ПРОГРАМИ</a:t>
            </a:r>
            <a:r>
              <a:rPr sz="2300" b="1" spc="-280" dirty="0">
                <a:latin typeface="Courier New"/>
                <a:cs typeface="Courier New"/>
              </a:rPr>
              <a:t> </a:t>
            </a:r>
            <a:r>
              <a:rPr sz="2300" b="1" spc="225" dirty="0">
                <a:latin typeface="Courier New"/>
                <a:cs typeface="Courier New"/>
              </a:rPr>
              <a:t>ТА</a:t>
            </a:r>
            <a:r>
              <a:rPr sz="2300" b="1" spc="-275" dirty="0">
                <a:latin typeface="Courier New"/>
                <a:cs typeface="Courier New"/>
              </a:rPr>
              <a:t> </a:t>
            </a:r>
            <a:r>
              <a:rPr sz="2300" b="1" spc="540" dirty="0">
                <a:latin typeface="Courier New"/>
                <a:cs typeface="Courier New"/>
              </a:rPr>
              <a:t>ЗАХОДИ</a:t>
            </a:r>
            <a:r>
              <a:rPr sz="2300" b="1" spc="-280" dirty="0">
                <a:latin typeface="Courier New"/>
                <a:cs typeface="Courier New"/>
              </a:rPr>
              <a:t> </a:t>
            </a:r>
            <a:r>
              <a:rPr sz="2300" b="1" spc="175" dirty="0">
                <a:latin typeface="Courier New"/>
                <a:cs typeface="Courier New"/>
              </a:rPr>
              <a:t>В</a:t>
            </a:r>
            <a:r>
              <a:rPr sz="2300" b="1" spc="-275" dirty="0">
                <a:latin typeface="Courier New"/>
                <a:cs typeface="Courier New"/>
              </a:rPr>
              <a:t> </a:t>
            </a:r>
            <a:r>
              <a:rPr sz="2300" b="1" spc="265" dirty="0">
                <a:latin typeface="Courier New"/>
                <a:cs typeface="Courier New"/>
              </a:rPr>
              <a:t>ГАЛУЗІ</a:t>
            </a:r>
            <a:endParaRPr sz="2300" dirty="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  <a:tabLst>
                <a:tab pos="1894839" algn="l"/>
              </a:tabLst>
            </a:pPr>
            <a:r>
              <a:rPr sz="2300" b="1" spc="-455" dirty="0">
                <a:latin typeface="Tahoma"/>
                <a:cs typeface="Tahoma"/>
              </a:rPr>
              <a:t>«</a:t>
            </a:r>
            <a:r>
              <a:rPr sz="2300" b="1" spc="-400" dirty="0">
                <a:latin typeface="Tahoma"/>
                <a:cs typeface="Tahoma"/>
              </a:rPr>
              <a:t> </a:t>
            </a:r>
            <a:r>
              <a:rPr sz="2300" b="1" spc="204" dirty="0">
                <a:latin typeface="Courier New"/>
                <a:cs typeface="Courier New"/>
              </a:rPr>
              <a:t>ОСВІТА</a:t>
            </a:r>
            <a:r>
              <a:rPr sz="2300" b="1" spc="204" dirty="0">
                <a:latin typeface="Tahoma"/>
                <a:cs typeface="Tahoma"/>
              </a:rPr>
              <a:t>».</a:t>
            </a:r>
            <a:r>
              <a:rPr sz="2300" b="1" dirty="0">
                <a:latin typeface="Tahoma"/>
                <a:cs typeface="Tahoma"/>
              </a:rPr>
              <a:t>	</a:t>
            </a:r>
            <a:r>
              <a:rPr sz="2300" b="1" spc="150" dirty="0">
                <a:latin typeface="Courier New"/>
                <a:cs typeface="Courier New"/>
              </a:rPr>
              <a:t>У</a:t>
            </a:r>
            <a:r>
              <a:rPr sz="2300" b="1" spc="-285" dirty="0">
                <a:latin typeface="Courier New"/>
                <a:cs typeface="Courier New"/>
              </a:rPr>
              <a:t> </a:t>
            </a:r>
            <a:r>
              <a:rPr sz="2300" b="1" spc="434" dirty="0">
                <a:latin typeface="Courier New"/>
                <a:cs typeface="Courier New"/>
              </a:rPr>
              <a:t>ЗВІТНОМУ</a:t>
            </a:r>
            <a:r>
              <a:rPr sz="2300" b="1" spc="-285" dirty="0">
                <a:latin typeface="Courier New"/>
                <a:cs typeface="Courier New"/>
              </a:rPr>
              <a:t> </a:t>
            </a:r>
            <a:r>
              <a:rPr sz="2300" b="1" spc="254" dirty="0">
                <a:latin typeface="Courier New"/>
                <a:cs typeface="Courier New"/>
              </a:rPr>
              <a:t>ПЕРІОДІ</a:t>
            </a:r>
            <a:endParaRPr sz="2300" dirty="0">
              <a:latin typeface="Courier New"/>
              <a:cs typeface="Courier New"/>
            </a:endParaRPr>
          </a:p>
          <a:p>
            <a:pPr marL="12700" marR="5080" algn="ctr">
              <a:lnSpc>
                <a:spcPct val="111400"/>
              </a:lnSpc>
            </a:pPr>
            <a:r>
              <a:rPr sz="2300" b="1" spc="390" dirty="0">
                <a:latin typeface="Courier New"/>
                <a:cs typeface="Courier New"/>
              </a:rPr>
              <a:t>ЧАСТКА</a:t>
            </a:r>
            <a:r>
              <a:rPr sz="2300" b="1" spc="-280" dirty="0">
                <a:latin typeface="Courier New"/>
                <a:cs typeface="Courier New"/>
              </a:rPr>
              <a:t> </a:t>
            </a:r>
            <a:r>
              <a:rPr sz="2300" b="1" spc="550" dirty="0">
                <a:latin typeface="Courier New"/>
                <a:cs typeface="Courier New"/>
              </a:rPr>
              <a:t>ЦИХ</a:t>
            </a:r>
            <a:r>
              <a:rPr sz="2300" b="1" spc="-275" dirty="0">
                <a:latin typeface="Courier New"/>
                <a:cs typeface="Courier New"/>
              </a:rPr>
              <a:t> </a:t>
            </a:r>
            <a:r>
              <a:rPr sz="2300" b="1" spc="380" dirty="0">
                <a:latin typeface="Courier New"/>
                <a:cs typeface="Courier New"/>
              </a:rPr>
              <a:t>ВИДАТКІВ</a:t>
            </a:r>
            <a:r>
              <a:rPr sz="2300" b="1" spc="-275" dirty="0">
                <a:latin typeface="Courier New"/>
                <a:cs typeface="Courier New"/>
              </a:rPr>
              <a:t> </a:t>
            </a:r>
            <a:r>
              <a:rPr sz="2300" b="1" spc="175" dirty="0">
                <a:latin typeface="Courier New"/>
                <a:cs typeface="Courier New"/>
              </a:rPr>
              <a:t>В</a:t>
            </a:r>
            <a:r>
              <a:rPr sz="2300" b="1" spc="-275" dirty="0">
                <a:latin typeface="Courier New"/>
                <a:cs typeface="Courier New"/>
              </a:rPr>
              <a:t> </a:t>
            </a:r>
            <a:r>
              <a:rPr sz="2300" b="1" spc="250" dirty="0">
                <a:latin typeface="Courier New"/>
                <a:cs typeface="Courier New"/>
              </a:rPr>
              <a:t>СТРУКТУРІ </a:t>
            </a:r>
            <a:r>
              <a:rPr sz="2300" b="1" spc="380" dirty="0">
                <a:latin typeface="Courier New"/>
                <a:cs typeface="Courier New"/>
              </a:rPr>
              <a:t>ВИДАТКІВ</a:t>
            </a:r>
            <a:r>
              <a:rPr sz="2300" b="1" spc="-270" dirty="0">
                <a:latin typeface="Courier New"/>
                <a:cs typeface="Courier New"/>
              </a:rPr>
              <a:t> </a:t>
            </a:r>
            <a:r>
              <a:rPr sz="2300" b="1" spc="459" dirty="0">
                <a:latin typeface="Courier New"/>
                <a:cs typeface="Courier New"/>
              </a:rPr>
              <a:t>СКЛАЛА</a:t>
            </a:r>
            <a:r>
              <a:rPr sz="2300" b="1" spc="-270" dirty="0">
                <a:latin typeface="Courier New"/>
                <a:cs typeface="Courier New"/>
              </a:rPr>
              <a:t> </a:t>
            </a:r>
            <a:r>
              <a:rPr sz="2300" b="1" spc="100" dirty="0">
                <a:latin typeface="Tahoma"/>
                <a:cs typeface="Tahoma"/>
              </a:rPr>
              <a:t>78</a:t>
            </a:r>
            <a:r>
              <a:rPr sz="2300" b="1" spc="-395" dirty="0">
                <a:latin typeface="Tahoma"/>
                <a:cs typeface="Tahoma"/>
              </a:rPr>
              <a:t> </a:t>
            </a:r>
            <a:r>
              <a:rPr sz="2300" b="1" spc="-465" dirty="0">
                <a:latin typeface="Tahoma"/>
                <a:cs typeface="Tahoma"/>
              </a:rPr>
              <a:t>%</a:t>
            </a:r>
            <a:endParaRPr sz="2300" dirty="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94174" y="0"/>
            <a:ext cx="1714499" cy="219232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2581" y="6526592"/>
            <a:ext cx="76200" cy="761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2581" y="7193342"/>
            <a:ext cx="76200" cy="761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2581" y="7526717"/>
            <a:ext cx="76200" cy="761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2581" y="7860092"/>
            <a:ext cx="76200" cy="761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2581" y="8526842"/>
            <a:ext cx="76200" cy="761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2581" y="9193592"/>
            <a:ext cx="76200" cy="7619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370331" y="5344755"/>
            <a:ext cx="5572760" cy="4359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33985">
              <a:lnSpc>
                <a:spcPct val="112200"/>
              </a:lnSpc>
              <a:spcBef>
                <a:spcPts val="95"/>
              </a:spcBef>
            </a:pPr>
            <a:r>
              <a:rPr sz="1950" b="1" spc="375" dirty="0">
                <a:solidFill>
                  <a:srgbClr val="FFFFFF"/>
                </a:solidFill>
                <a:latin typeface="Courier New"/>
                <a:cs typeface="Courier New"/>
              </a:rPr>
              <a:t>ЗРОСТАННЯ</a:t>
            </a:r>
            <a:r>
              <a:rPr sz="1950" b="1" spc="4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35" dirty="0">
                <a:solidFill>
                  <a:srgbClr val="FFFFFF"/>
                </a:solidFill>
                <a:latin typeface="Courier New"/>
                <a:cs typeface="Courier New"/>
              </a:rPr>
              <a:t>ВІДБУЛОСЯ</a:t>
            </a:r>
            <a:r>
              <a:rPr sz="195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455" dirty="0">
                <a:solidFill>
                  <a:srgbClr val="FFFFFF"/>
                </a:solidFill>
                <a:latin typeface="Courier New"/>
                <a:cs typeface="Courier New"/>
              </a:rPr>
              <a:t>ТАКОЖ</a:t>
            </a:r>
            <a:r>
              <a:rPr sz="19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425" dirty="0">
                <a:solidFill>
                  <a:srgbClr val="FFFFFF"/>
                </a:solidFill>
                <a:latin typeface="Courier New"/>
                <a:cs typeface="Courier New"/>
              </a:rPr>
              <a:t>ПО </a:t>
            </a:r>
            <a:r>
              <a:rPr sz="1950" b="1" spc="470" dirty="0">
                <a:solidFill>
                  <a:srgbClr val="FFFFFF"/>
                </a:solidFill>
                <a:latin typeface="Courier New"/>
                <a:cs typeface="Courier New"/>
              </a:rPr>
              <a:t>ІНШИХ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25" dirty="0">
                <a:solidFill>
                  <a:srgbClr val="FFFFFF"/>
                </a:solidFill>
                <a:latin typeface="Courier New"/>
                <a:cs typeface="Courier New"/>
              </a:rPr>
              <a:t>ГАЛУЗЯХ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415" dirty="0">
                <a:solidFill>
                  <a:srgbClr val="FFFFFF"/>
                </a:solidFill>
                <a:latin typeface="Courier New"/>
                <a:cs typeface="Courier New"/>
              </a:rPr>
              <a:t>І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65" dirty="0">
                <a:solidFill>
                  <a:srgbClr val="FFFFFF"/>
                </a:solidFill>
                <a:latin typeface="Courier New"/>
                <a:cs typeface="Courier New"/>
              </a:rPr>
              <a:t>ПРОГРАМАХ</a:t>
            </a:r>
            <a:r>
              <a:rPr sz="1950" b="1" spc="365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endParaRPr sz="19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70"/>
              </a:spcBef>
            </a:pPr>
            <a:endParaRPr sz="1950">
              <a:latin typeface="Tahoma"/>
              <a:cs typeface="Tahoma"/>
            </a:endParaRPr>
          </a:p>
          <a:p>
            <a:pPr marL="438150" marR="5080">
              <a:lnSpc>
                <a:spcPct val="112200"/>
              </a:lnSpc>
            </a:pPr>
            <a:r>
              <a:rPr sz="1950" b="1" spc="254" dirty="0">
                <a:solidFill>
                  <a:srgbClr val="FFFFFF"/>
                </a:solidFill>
                <a:latin typeface="Courier New"/>
                <a:cs typeface="Courier New"/>
              </a:rPr>
              <a:t>Соцıальний</a:t>
            </a:r>
            <a:r>
              <a:rPr sz="195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70" dirty="0">
                <a:solidFill>
                  <a:srgbClr val="FFFFFF"/>
                </a:solidFill>
                <a:latin typeface="Courier New"/>
                <a:cs typeface="Courier New"/>
              </a:rPr>
              <a:t>захист</a:t>
            </a:r>
            <a:r>
              <a:rPr sz="195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580" dirty="0">
                <a:solidFill>
                  <a:srgbClr val="FFFFFF"/>
                </a:solidFill>
                <a:latin typeface="Courier New"/>
                <a:cs typeface="Courier New"/>
              </a:rPr>
              <a:t>ı</a:t>
            </a:r>
            <a:r>
              <a:rPr sz="195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65" dirty="0">
                <a:solidFill>
                  <a:srgbClr val="FFFFFF"/>
                </a:solidFill>
                <a:latin typeface="Courier New"/>
                <a:cs typeface="Courier New"/>
              </a:rPr>
              <a:t>соцıальне </a:t>
            </a:r>
            <a:r>
              <a:rPr sz="1950" b="1" spc="240" dirty="0">
                <a:solidFill>
                  <a:srgbClr val="FFFFFF"/>
                </a:solidFill>
                <a:latin typeface="Courier New"/>
                <a:cs typeface="Courier New"/>
              </a:rPr>
              <a:t>забезпечення</a:t>
            </a:r>
            <a:r>
              <a:rPr sz="1950" b="1" spc="-1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spc="-27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spc="3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225" dirty="0">
                <a:solidFill>
                  <a:srgbClr val="FFFFFF"/>
                </a:solidFill>
                <a:latin typeface="Lucida Sans Unicode"/>
                <a:cs typeface="Lucida Sans Unicode"/>
              </a:rPr>
              <a:t>майже</a:t>
            </a:r>
            <a:r>
              <a:rPr sz="1950" spc="3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950" dirty="0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sz="1950" spc="3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950" spc="145" dirty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r>
              <a:rPr sz="1950" spc="3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190" dirty="0">
                <a:solidFill>
                  <a:srgbClr val="FFFFFF"/>
                </a:solidFill>
                <a:latin typeface="Lucida Sans Unicode"/>
                <a:cs typeface="Lucida Sans Unicode"/>
              </a:rPr>
              <a:t>разıв </a:t>
            </a:r>
            <a:r>
              <a:rPr sz="1950" b="1" spc="325" dirty="0">
                <a:solidFill>
                  <a:srgbClr val="FFFFFF"/>
                </a:solidFill>
                <a:latin typeface="Courier New"/>
                <a:cs typeface="Courier New"/>
              </a:rPr>
              <a:t>Молодıжна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85" dirty="0">
                <a:solidFill>
                  <a:srgbClr val="FFFFFF"/>
                </a:solidFill>
                <a:latin typeface="Courier New"/>
                <a:cs typeface="Courier New"/>
              </a:rPr>
              <a:t>полıтика</a:t>
            </a:r>
            <a:r>
              <a:rPr sz="195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spc="-27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spc="3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140" dirty="0">
                <a:solidFill>
                  <a:srgbClr val="FFFFFF"/>
                </a:solidFill>
                <a:latin typeface="Lucida Sans Unicode"/>
                <a:cs typeface="Lucida Sans Unicode"/>
              </a:rPr>
              <a:t>на</a:t>
            </a:r>
            <a:r>
              <a:rPr sz="1950" spc="3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950" spc="160" dirty="0">
                <a:solidFill>
                  <a:srgbClr val="FFFFFF"/>
                </a:solidFill>
                <a:latin typeface="Tahoma"/>
                <a:cs typeface="Tahoma"/>
              </a:rPr>
              <a:t>32</a:t>
            </a:r>
            <a:r>
              <a:rPr sz="1950" spc="-3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-18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spc="-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50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r>
              <a:rPr sz="1950" spc="-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-25" dirty="0">
                <a:solidFill>
                  <a:srgbClr val="FFFFFF"/>
                </a:solidFill>
                <a:latin typeface="Tahoma"/>
                <a:cs typeface="Tahoma"/>
              </a:rPr>
              <a:t>%; </a:t>
            </a:r>
            <a:r>
              <a:rPr sz="1950" b="1" spc="220" dirty="0">
                <a:solidFill>
                  <a:srgbClr val="FFFFFF"/>
                </a:solidFill>
                <a:latin typeface="Courier New"/>
                <a:cs typeface="Courier New"/>
              </a:rPr>
              <a:t>Культура</a:t>
            </a:r>
            <a:r>
              <a:rPr sz="19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580" dirty="0">
                <a:solidFill>
                  <a:srgbClr val="FFFFFF"/>
                </a:solidFill>
                <a:latin typeface="Courier New"/>
                <a:cs typeface="Courier New"/>
              </a:rPr>
              <a:t>ı</a:t>
            </a:r>
            <a:r>
              <a:rPr sz="1950" b="1" spc="-2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75" dirty="0">
                <a:solidFill>
                  <a:srgbClr val="FFFFFF"/>
                </a:solidFill>
                <a:latin typeface="Courier New"/>
                <a:cs typeface="Courier New"/>
              </a:rPr>
              <a:t>мистецтво</a:t>
            </a:r>
            <a:r>
              <a:rPr sz="1950" b="1" spc="-1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spc="-27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spc="3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140" dirty="0">
                <a:solidFill>
                  <a:srgbClr val="FFFFFF"/>
                </a:solidFill>
                <a:latin typeface="Lucida Sans Unicode"/>
                <a:cs typeface="Lucida Sans Unicode"/>
              </a:rPr>
              <a:t>на</a:t>
            </a:r>
            <a:r>
              <a:rPr sz="1950" spc="3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950" dirty="0">
                <a:solidFill>
                  <a:srgbClr val="FFFFFF"/>
                </a:solidFill>
                <a:latin typeface="Tahoma"/>
                <a:cs typeface="Tahoma"/>
              </a:rPr>
              <a:t>16</a:t>
            </a:r>
            <a:r>
              <a:rPr sz="1950" spc="-3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-18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spc="-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170" dirty="0">
                <a:solidFill>
                  <a:srgbClr val="FFFFFF"/>
                </a:solidFill>
                <a:latin typeface="Tahoma"/>
                <a:cs typeface="Tahoma"/>
              </a:rPr>
              <a:t>8</a:t>
            </a:r>
            <a:r>
              <a:rPr sz="1950" spc="-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-25" dirty="0">
                <a:solidFill>
                  <a:srgbClr val="FFFFFF"/>
                </a:solidFill>
                <a:latin typeface="Tahoma"/>
                <a:cs typeface="Tahoma"/>
              </a:rPr>
              <a:t>%; </a:t>
            </a:r>
            <a:r>
              <a:rPr sz="1950" b="1" spc="250" dirty="0">
                <a:solidFill>
                  <a:srgbClr val="FFFFFF"/>
                </a:solidFill>
                <a:latin typeface="Courier New"/>
                <a:cs typeface="Courier New"/>
              </a:rPr>
              <a:t>Фıзична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04" dirty="0">
                <a:solidFill>
                  <a:srgbClr val="FFFFFF"/>
                </a:solidFill>
                <a:latin typeface="Courier New"/>
                <a:cs typeface="Courier New"/>
              </a:rPr>
              <a:t>культура</a:t>
            </a:r>
            <a:r>
              <a:rPr sz="195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580" dirty="0">
                <a:solidFill>
                  <a:srgbClr val="FFFFFF"/>
                </a:solidFill>
                <a:latin typeface="Courier New"/>
                <a:cs typeface="Courier New"/>
              </a:rPr>
              <a:t>ı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75" dirty="0">
                <a:solidFill>
                  <a:srgbClr val="FFFFFF"/>
                </a:solidFill>
                <a:latin typeface="Courier New"/>
                <a:cs typeface="Courier New"/>
              </a:rPr>
              <a:t>спорт</a:t>
            </a:r>
            <a:r>
              <a:rPr sz="1950" b="1" spc="-1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spc="-27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spc="3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114" dirty="0">
                <a:solidFill>
                  <a:srgbClr val="FFFFFF"/>
                </a:solidFill>
                <a:latin typeface="Lucida Sans Unicode"/>
                <a:cs typeface="Lucida Sans Unicode"/>
              </a:rPr>
              <a:t>на</a:t>
            </a:r>
            <a:endParaRPr sz="1950">
              <a:latin typeface="Lucida Sans Unicode"/>
              <a:cs typeface="Lucida Sans Unicode"/>
            </a:endParaRPr>
          </a:p>
          <a:p>
            <a:pPr marL="438150">
              <a:lnSpc>
                <a:spcPct val="100000"/>
              </a:lnSpc>
              <a:spcBef>
                <a:spcPts val="285"/>
              </a:spcBef>
            </a:pPr>
            <a:r>
              <a:rPr sz="1950" spc="220" dirty="0">
                <a:solidFill>
                  <a:srgbClr val="FFFFFF"/>
                </a:solidFill>
                <a:latin typeface="Tahoma"/>
                <a:cs typeface="Tahoma"/>
              </a:rPr>
              <a:t>24</a:t>
            </a:r>
            <a:r>
              <a:rPr sz="1950" spc="-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-18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spc="-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-310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1950" spc="-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-25" dirty="0">
                <a:solidFill>
                  <a:srgbClr val="FFFFFF"/>
                </a:solidFill>
                <a:latin typeface="Tahoma"/>
                <a:cs typeface="Tahoma"/>
              </a:rPr>
              <a:t>%;</a:t>
            </a:r>
            <a:endParaRPr sz="1950">
              <a:latin typeface="Tahoma"/>
              <a:cs typeface="Tahoma"/>
            </a:endParaRPr>
          </a:p>
          <a:p>
            <a:pPr marL="438150">
              <a:lnSpc>
                <a:spcPct val="100000"/>
              </a:lnSpc>
              <a:spcBef>
                <a:spcPts val="285"/>
              </a:spcBef>
            </a:pPr>
            <a:r>
              <a:rPr sz="1950" b="1" spc="320" dirty="0">
                <a:solidFill>
                  <a:srgbClr val="FFFFFF"/>
                </a:solidFill>
                <a:latin typeface="Courier New"/>
                <a:cs typeface="Courier New"/>
              </a:rPr>
              <a:t>Житлово</a:t>
            </a:r>
            <a:r>
              <a:rPr sz="1950" b="1" spc="32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950" b="1" spc="-3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285" dirty="0">
                <a:solidFill>
                  <a:srgbClr val="FFFFFF"/>
                </a:solidFill>
                <a:latin typeface="Courier New"/>
                <a:cs typeface="Courier New"/>
              </a:rPr>
              <a:t>комунальне</a:t>
            </a:r>
            <a:endParaRPr sz="1950">
              <a:latin typeface="Courier New"/>
              <a:cs typeface="Courier New"/>
            </a:endParaRPr>
          </a:p>
          <a:p>
            <a:pPr marL="438150" marR="111760">
              <a:lnSpc>
                <a:spcPct val="112200"/>
              </a:lnSpc>
            </a:pPr>
            <a:r>
              <a:rPr sz="1950" b="1" spc="200" dirty="0">
                <a:solidFill>
                  <a:srgbClr val="FFFFFF"/>
                </a:solidFill>
                <a:latin typeface="Courier New"/>
                <a:cs typeface="Courier New"/>
              </a:rPr>
              <a:t>господарство</a:t>
            </a:r>
            <a:r>
              <a:rPr sz="195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spc="-27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spc="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225" dirty="0">
                <a:solidFill>
                  <a:srgbClr val="FFFFFF"/>
                </a:solidFill>
                <a:latin typeface="Lucida Sans Unicode"/>
                <a:cs typeface="Lucida Sans Unicode"/>
              </a:rPr>
              <a:t>майже</a:t>
            </a:r>
            <a:r>
              <a:rPr sz="1950" spc="3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950" dirty="0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sz="1950" spc="3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950" spc="70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r>
              <a:rPr sz="1950" spc="3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150" dirty="0">
                <a:solidFill>
                  <a:srgbClr val="FFFFFF"/>
                </a:solidFill>
                <a:latin typeface="Lucida Sans Unicode"/>
                <a:cs typeface="Lucida Sans Unicode"/>
              </a:rPr>
              <a:t>разıв</a:t>
            </a:r>
            <a:r>
              <a:rPr sz="1950" spc="150" dirty="0">
                <a:solidFill>
                  <a:srgbClr val="FFFFFF"/>
                </a:solidFill>
                <a:latin typeface="Tahoma"/>
                <a:cs typeface="Tahoma"/>
              </a:rPr>
              <a:t>; </a:t>
            </a:r>
            <a:r>
              <a:rPr sz="1950" b="1" spc="225" dirty="0">
                <a:solidFill>
                  <a:srgbClr val="FFFFFF"/>
                </a:solidFill>
                <a:latin typeface="Courier New"/>
                <a:cs typeface="Courier New"/>
              </a:rPr>
              <a:t>Будıвництво</a:t>
            </a:r>
            <a:r>
              <a:rPr sz="1950" b="1" spc="-2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75" dirty="0">
                <a:solidFill>
                  <a:srgbClr val="FFFFFF"/>
                </a:solidFill>
                <a:latin typeface="Courier New"/>
                <a:cs typeface="Courier New"/>
              </a:rPr>
              <a:t>та</a:t>
            </a:r>
            <a:r>
              <a:rPr sz="1950" b="1" spc="-2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85" dirty="0">
                <a:solidFill>
                  <a:srgbClr val="FFFFFF"/>
                </a:solidFill>
                <a:latin typeface="Courier New"/>
                <a:cs typeface="Courier New"/>
              </a:rPr>
              <a:t>реконструкцıя</a:t>
            </a:r>
            <a:r>
              <a:rPr sz="1950" b="1" spc="-15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spc="-320" dirty="0">
                <a:solidFill>
                  <a:srgbClr val="FFFFFF"/>
                </a:solidFill>
                <a:latin typeface="Tahoma"/>
                <a:cs typeface="Tahoma"/>
              </a:rPr>
              <a:t>– </a:t>
            </a:r>
            <a:r>
              <a:rPr sz="1950" dirty="0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sz="1950" spc="3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950" spc="9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950" spc="-3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-18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spc="-3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9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950" spc="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170" dirty="0">
                <a:solidFill>
                  <a:srgbClr val="FFFFFF"/>
                </a:solidFill>
                <a:latin typeface="Lucida Sans Unicode"/>
                <a:cs typeface="Lucida Sans Unicode"/>
              </a:rPr>
              <a:t>рази</a:t>
            </a:r>
            <a:endParaRPr sz="19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513445"/>
            <a:ext cx="9676765" cy="1828800"/>
          </a:xfrm>
          <a:custGeom>
            <a:avLst/>
            <a:gdLst/>
            <a:ahLst/>
            <a:cxnLst/>
            <a:rect l="l" t="t" r="r" b="b"/>
            <a:pathLst>
              <a:path w="9676765" h="1828800">
                <a:moveTo>
                  <a:pt x="0" y="1828394"/>
                </a:moveTo>
                <a:lnTo>
                  <a:pt x="9676727" y="1828394"/>
                </a:lnTo>
                <a:lnTo>
                  <a:pt x="9676727" y="0"/>
                </a:lnTo>
                <a:lnTo>
                  <a:pt x="0" y="0"/>
                </a:lnTo>
                <a:lnTo>
                  <a:pt x="0" y="1828394"/>
                </a:lnTo>
                <a:close/>
              </a:path>
            </a:pathLst>
          </a:custGeom>
          <a:solidFill>
            <a:srgbClr val="A08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676765" cy="2562860"/>
            <a:chOff x="0" y="0"/>
            <a:chExt cx="9676765" cy="256286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676765" cy="2278380"/>
            </a:xfrm>
            <a:custGeom>
              <a:avLst/>
              <a:gdLst/>
              <a:ahLst/>
              <a:cxnLst/>
              <a:rect l="l" t="t" r="r" b="b"/>
              <a:pathLst>
                <a:path w="9676765" h="2278380">
                  <a:moveTo>
                    <a:pt x="0" y="2277865"/>
                  </a:moveTo>
                  <a:lnTo>
                    <a:pt x="9676727" y="2277865"/>
                  </a:lnTo>
                  <a:lnTo>
                    <a:pt x="9676727" y="0"/>
                  </a:lnTo>
                  <a:lnTo>
                    <a:pt x="0" y="0"/>
                  </a:lnTo>
                  <a:lnTo>
                    <a:pt x="0" y="2277865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76239" y="314935"/>
              <a:ext cx="1743074" cy="2247899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7585142" y="4022824"/>
            <a:ext cx="0" cy="5810250"/>
          </a:xfrm>
          <a:custGeom>
            <a:avLst/>
            <a:gdLst/>
            <a:ahLst/>
            <a:cxnLst/>
            <a:rect l="l" t="t" r="r" b="b"/>
            <a:pathLst>
              <a:path h="5810250">
                <a:moveTo>
                  <a:pt x="0" y="0"/>
                </a:moveTo>
                <a:lnTo>
                  <a:pt x="0" y="5810222"/>
                </a:lnTo>
              </a:path>
            </a:pathLst>
          </a:custGeom>
          <a:ln w="114299">
            <a:solidFill>
              <a:srgbClr val="A08B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31408" y="2504070"/>
            <a:ext cx="8147684" cy="1739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60400" marR="5080" indent="-648335">
              <a:lnSpc>
                <a:spcPct val="112500"/>
              </a:lnSpc>
              <a:spcBef>
                <a:spcPts val="95"/>
              </a:spcBef>
              <a:tabLst>
                <a:tab pos="4588510" algn="l"/>
              </a:tabLst>
            </a:pPr>
            <a:r>
              <a:rPr sz="2500" spc="590" dirty="0">
                <a:solidFill>
                  <a:srgbClr val="000000"/>
                </a:solidFill>
              </a:rPr>
              <a:t>СТАНОМ</a:t>
            </a:r>
            <a:r>
              <a:rPr sz="2500" spc="-290" dirty="0">
                <a:solidFill>
                  <a:srgbClr val="000000"/>
                </a:solidFill>
              </a:rPr>
              <a:t> </a:t>
            </a:r>
            <a:r>
              <a:rPr sz="2500" spc="470" dirty="0">
                <a:solidFill>
                  <a:srgbClr val="000000"/>
                </a:solidFill>
              </a:rPr>
              <a:t>НА</a:t>
            </a:r>
            <a:r>
              <a:rPr sz="2500" spc="-290" dirty="0">
                <a:solidFill>
                  <a:srgbClr val="000000"/>
                </a:solidFill>
              </a:rPr>
              <a:t> </a:t>
            </a:r>
            <a:r>
              <a:rPr sz="2500" spc="-50" dirty="0">
                <a:solidFill>
                  <a:srgbClr val="000000"/>
                </a:solidFill>
                <a:latin typeface="Tahoma"/>
                <a:cs typeface="Tahoma"/>
              </a:rPr>
              <a:t>01</a:t>
            </a:r>
            <a:r>
              <a:rPr sz="2500" spc="-43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500" spc="-190" dirty="0">
                <a:solidFill>
                  <a:srgbClr val="000000"/>
                </a:solidFill>
                <a:latin typeface="Tahoma"/>
                <a:cs typeface="Tahoma"/>
              </a:rPr>
              <a:t>.</a:t>
            </a:r>
            <a:r>
              <a:rPr sz="2500" spc="-43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500" spc="-50" dirty="0">
                <a:solidFill>
                  <a:srgbClr val="000000"/>
                </a:solidFill>
                <a:latin typeface="Tahoma"/>
                <a:cs typeface="Tahoma"/>
              </a:rPr>
              <a:t>01</a:t>
            </a:r>
            <a:r>
              <a:rPr sz="2500" spc="-43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500" spc="-190" dirty="0">
                <a:solidFill>
                  <a:srgbClr val="000000"/>
                </a:solidFill>
                <a:latin typeface="Tahoma"/>
                <a:cs typeface="Tahoma"/>
              </a:rPr>
              <a:t>.</a:t>
            </a:r>
            <a:r>
              <a:rPr sz="2500" spc="-42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500" spc="204" dirty="0">
                <a:solidFill>
                  <a:srgbClr val="000000"/>
                </a:solidFill>
                <a:latin typeface="Tahoma"/>
                <a:cs typeface="Tahoma"/>
              </a:rPr>
              <a:t>2024</a:t>
            </a:r>
            <a:r>
              <a:rPr sz="2500" dirty="0">
                <a:solidFill>
                  <a:srgbClr val="000000"/>
                </a:solidFill>
                <a:latin typeface="Tahoma"/>
                <a:cs typeface="Tahoma"/>
              </a:rPr>
              <a:t>	</a:t>
            </a:r>
            <a:r>
              <a:rPr sz="2500" spc="470" dirty="0">
                <a:solidFill>
                  <a:srgbClr val="000000"/>
                </a:solidFill>
              </a:rPr>
              <a:t>НА</a:t>
            </a:r>
            <a:r>
              <a:rPr sz="2500" spc="-310" dirty="0">
                <a:solidFill>
                  <a:srgbClr val="000000"/>
                </a:solidFill>
              </a:rPr>
              <a:t> </a:t>
            </a:r>
            <a:r>
              <a:rPr sz="2500" spc="550" dirty="0">
                <a:solidFill>
                  <a:srgbClr val="000000"/>
                </a:solidFill>
              </a:rPr>
              <a:t>КВАРТИРНОМУ </a:t>
            </a:r>
            <a:r>
              <a:rPr sz="2500" spc="375" dirty="0">
                <a:solidFill>
                  <a:srgbClr val="000000"/>
                </a:solidFill>
              </a:rPr>
              <a:t>ОБЛІКУ</a:t>
            </a:r>
            <a:r>
              <a:rPr sz="2500" spc="-300" dirty="0">
                <a:solidFill>
                  <a:srgbClr val="000000"/>
                </a:solidFill>
              </a:rPr>
              <a:t> </a:t>
            </a:r>
            <a:r>
              <a:rPr sz="2500" spc="180" dirty="0">
                <a:solidFill>
                  <a:srgbClr val="000000"/>
                </a:solidFill>
              </a:rPr>
              <a:t>В</a:t>
            </a:r>
            <a:r>
              <a:rPr sz="2500" spc="-300" dirty="0">
                <a:solidFill>
                  <a:srgbClr val="000000"/>
                </a:solidFill>
              </a:rPr>
              <a:t> </a:t>
            </a:r>
            <a:r>
              <a:rPr sz="2500" spc="530" dirty="0">
                <a:solidFill>
                  <a:srgbClr val="000000"/>
                </a:solidFill>
              </a:rPr>
              <a:t>ПОДІЛЬСЬКОМУ</a:t>
            </a:r>
            <a:r>
              <a:rPr sz="2500" spc="-300" dirty="0">
                <a:solidFill>
                  <a:srgbClr val="000000"/>
                </a:solidFill>
              </a:rPr>
              <a:t> </a:t>
            </a:r>
            <a:r>
              <a:rPr sz="2500" spc="445" dirty="0">
                <a:solidFill>
                  <a:srgbClr val="000000"/>
                </a:solidFill>
              </a:rPr>
              <a:t>РАЙОНІ</a:t>
            </a:r>
            <a:endParaRPr sz="2500">
              <a:latin typeface="Tahoma"/>
              <a:cs typeface="Tahoma"/>
            </a:endParaRPr>
          </a:p>
          <a:p>
            <a:pPr marL="1527175" marR="461009" indent="-1171575">
              <a:lnSpc>
                <a:spcPct val="112500"/>
              </a:lnSpc>
              <a:tabLst>
                <a:tab pos="3666490" algn="l"/>
                <a:tab pos="5488305" algn="l"/>
                <a:tab pos="5592445" algn="l"/>
                <a:tab pos="7174865" algn="l"/>
              </a:tabLst>
            </a:pPr>
            <a:r>
              <a:rPr sz="2500" spc="385" dirty="0">
                <a:solidFill>
                  <a:srgbClr val="000000"/>
                </a:solidFill>
              </a:rPr>
              <a:t>ПЕРЕБУВАЄ</a:t>
            </a:r>
            <a:r>
              <a:rPr sz="2500" spc="-300" dirty="0">
                <a:solidFill>
                  <a:srgbClr val="000000"/>
                </a:solidFill>
              </a:rPr>
              <a:t> </a:t>
            </a:r>
            <a:r>
              <a:rPr sz="2500" spc="40" dirty="0">
                <a:solidFill>
                  <a:srgbClr val="000000"/>
                </a:solidFill>
                <a:latin typeface="Tahoma"/>
                <a:cs typeface="Tahoma"/>
              </a:rPr>
              <a:t>5149</a:t>
            </a:r>
            <a:r>
              <a:rPr sz="2500" dirty="0">
                <a:solidFill>
                  <a:srgbClr val="000000"/>
                </a:solidFill>
                <a:latin typeface="Tahoma"/>
                <a:cs typeface="Tahoma"/>
              </a:rPr>
              <a:t>	</a:t>
            </a:r>
            <a:r>
              <a:rPr sz="2500" spc="580" dirty="0">
                <a:solidFill>
                  <a:srgbClr val="000000"/>
                </a:solidFill>
              </a:rPr>
              <a:t>РОДИНИ</a:t>
            </a:r>
            <a:r>
              <a:rPr sz="2500" spc="580" dirty="0">
                <a:solidFill>
                  <a:srgbClr val="000000"/>
                </a:solidFill>
                <a:latin typeface="Tahoma"/>
                <a:cs typeface="Tahoma"/>
              </a:rPr>
              <a:t>,</a:t>
            </a:r>
            <a:r>
              <a:rPr sz="2500" dirty="0">
                <a:solidFill>
                  <a:srgbClr val="000000"/>
                </a:solidFill>
                <a:latin typeface="Tahoma"/>
                <a:cs typeface="Tahoma"/>
              </a:rPr>
              <a:t>		</a:t>
            </a:r>
            <a:r>
              <a:rPr sz="2500" spc="-50" dirty="0">
                <a:solidFill>
                  <a:srgbClr val="000000"/>
                </a:solidFill>
              </a:rPr>
              <a:t>ІЗ</a:t>
            </a:r>
            <a:r>
              <a:rPr sz="2500" spc="-320" dirty="0">
                <a:solidFill>
                  <a:srgbClr val="000000"/>
                </a:solidFill>
              </a:rPr>
              <a:t> </a:t>
            </a:r>
            <a:r>
              <a:rPr sz="2500" spc="409" dirty="0">
                <a:solidFill>
                  <a:srgbClr val="000000"/>
                </a:solidFill>
              </a:rPr>
              <a:t>НИХ</a:t>
            </a:r>
            <a:r>
              <a:rPr sz="2500" spc="409" dirty="0">
                <a:solidFill>
                  <a:srgbClr val="000000"/>
                </a:solidFill>
                <a:latin typeface="Tahoma"/>
                <a:cs typeface="Tahoma"/>
              </a:rPr>
              <a:t>:</a:t>
            </a:r>
            <a:r>
              <a:rPr sz="2500" dirty="0">
                <a:solidFill>
                  <a:srgbClr val="000000"/>
                </a:solidFill>
                <a:latin typeface="Tahoma"/>
                <a:cs typeface="Tahoma"/>
              </a:rPr>
              <a:t>	</a:t>
            </a:r>
            <a:r>
              <a:rPr sz="2500" spc="445" dirty="0">
                <a:solidFill>
                  <a:srgbClr val="000000"/>
                </a:solidFill>
              </a:rPr>
              <a:t>НА </a:t>
            </a:r>
            <a:r>
              <a:rPr sz="2500" spc="420" dirty="0">
                <a:solidFill>
                  <a:srgbClr val="000000"/>
                </a:solidFill>
              </a:rPr>
              <a:t>ЗАГАЛЬНІЙ</a:t>
            </a:r>
            <a:r>
              <a:rPr sz="2500" spc="-305" dirty="0">
                <a:solidFill>
                  <a:srgbClr val="000000"/>
                </a:solidFill>
              </a:rPr>
              <a:t> </a:t>
            </a:r>
            <a:r>
              <a:rPr sz="2500" spc="215" dirty="0">
                <a:solidFill>
                  <a:srgbClr val="000000"/>
                </a:solidFill>
              </a:rPr>
              <a:t>ЧЕРЗІ</a:t>
            </a:r>
            <a:r>
              <a:rPr sz="2500" spc="-305" dirty="0">
                <a:solidFill>
                  <a:srgbClr val="000000"/>
                </a:solidFill>
              </a:rPr>
              <a:t> </a:t>
            </a:r>
            <a:r>
              <a:rPr sz="2500" spc="-710" dirty="0">
                <a:solidFill>
                  <a:srgbClr val="000000"/>
                </a:solidFill>
                <a:latin typeface="Tahoma"/>
                <a:cs typeface="Tahoma"/>
              </a:rPr>
              <a:t>—</a:t>
            </a:r>
            <a:r>
              <a:rPr sz="2500" dirty="0">
                <a:solidFill>
                  <a:srgbClr val="000000"/>
                </a:solidFill>
                <a:latin typeface="Tahoma"/>
                <a:cs typeface="Tahoma"/>
              </a:rPr>
              <a:t>	</a:t>
            </a:r>
            <a:r>
              <a:rPr sz="2500" spc="185" dirty="0">
                <a:solidFill>
                  <a:srgbClr val="000000"/>
                </a:solidFill>
                <a:latin typeface="Tahoma"/>
                <a:cs typeface="Tahoma"/>
              </a:rPr>
              <a:t>2598</a:t>
            </a:r>
            <a:r>
              <a:rPr sz="2500" spc="-434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500" spc="-50" dirty="0">
                <a:solidFill>
                  <a:srgbClr val="000000"/>
                </a:solidFill>
                <a:latin typeface="Tahoma"/>
                <a:cs typeface="Tahoma"/>
              </a:rPr>
              <a:t>,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55086" y="4218570"/>
            <a:ext cx="5387975" cy="88265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70"/>
              </a:spcBef>
              <a:tabLst>
                <a:tab pos="4335145" algn="l"/>
              </a:tabLst>
            </a:pPr>
            <a:r>
              <a:rPr sz="2500" b="1" spc="500" dirty="0">
                <a:latin typeface="Courier New"/>
                <a:cs typeface="Courier New"/>
              </a:rPr>
              <a:t>ПЕРШОЧЕРГОВИКІВ</a:t>
            </a:r>
            <a:r>
              <a:rPr sz="2500" b="1" spc="-315" dirty="0">
                <a:latin typeface="Courier New"/>
                <a:cs typeface="Courier New"/>
              </a:rPr>
              <a:t> </a:t>
            </a:r>
            <a:r>
              <a:rPr sz="2500" b="1" spc="-710" dirty="0">
                <a:latin typeface="Tahoma"/>
                <a:cs typeface="Tahoma"/>
              </a:rPr>
              <a:t>—</a:t>
            </a:r>
            <a:r>
              <a:rPr sz="2500" b="1" dirty="0">
                <a:latin typeface="Tahoma"/>
                <a:cs typeface="Tahoma"/>
              </a:rPr>
              <a:t>	</a:t>
            </a:r>
            <a:r>
              <a:rPr sz="2500" b="1" spc="200" dirty="0">
                <a:latin typeface="Tahoma"/>
                <a:cs typeface="Tahoma"/>
              </a:rPr>
              <a:t>2043</a:t>
            </a:r>
            <a:r>
              <a:rPr sz="2500" b="1" spc="-434" dirty="0">
                <a:latin typeface="Tahoma"/>
                <a:cs typeface="Tahoma"/>
              </a:rPr>
              <a:t> </a:t>
            </a:r>
            <a:r>
              <a:rPr sz="2500" b="1" spc="-50" dirty="0">
                <a:latin typeface="Tahoma"/>
                <a:cs typeface="Tahoma"/>
              </a:rPr>
              <a:t>,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75"/>
              </a:spcBef>
              <a:tabLst>
                <a:tab pos="4000500" algn="l"/>
              </a:tabLst>
            </a:pPr>
            <a:r>
              <a:rPr sz="2500" b="1" spc="455" dirty="0">
                <a:latin typeface="Courier New"/>
                <a:cs typeface="Courier New"/>
              </a:rPr>
              <a:t>ПОЗАЧЕРГОВИКІВ</a:t>
            </a:r>
            <a:r>
              <a:rPr sz="2500" b="1" spc="-310" dirty="0">
                <a:latin typeface="Courier New"/>
                <a:cs typeface="Courier New"/>
              </a:rPr>
              <a:t> </a:t>
            </a:r>
            <a:r>
              <a:rPr sz="2500" b="1" spc="-710" dirty="0">
                <a:latin typeface="Tahoma"/>
                <a:cs typeface="Tahoma"/>
              </a:rPr>
              <a:t>—</a:t>
            </a:r>
            <a:r>
              <a:rPr sz="2500" b="1" dirty="0">
                <a:latin typeface="Tahoma"/>
                <a:cs typeface="Tahoma"/>
              </a:rPr>
              <a:t>	</a:t>
            </a:r>
            <a:r>
              <a:rPr sz="2500" b="1" spc="140" dirty="0">
                <a:latin typeface="Tahoma"/>
                <a:cs typeface="Tahoma"/>
              </a:rPr>
              <a:t>524</a:t>
            </a:r>
            <a:r>
              <a:rPr sz="2500" b="1" spc="-430" dirty="0">
                <a:latin typeface="Tahoma"/>
                <a:cs typeface="Tahoma"/>
              </a:rPr>
              <a:t> </a:t>
            </a:r>
            <a:r>
              <a:rPr sz="2500" b="1" spc="-50" dirty="0">
                <a:latin typeface="Tahoma"/>
                <a:cs typeface="Tahoma"/>
              </a:rPr>
              <a:t>.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98989" y="2277865"/>
            <a:ext cx="7086600" cy="1407160"/>
          </a:xfrm>
          <a:prstGeom prst="rect">
            <a:avLst/>
          </a:prstGeom>
          <a:solidFill>
            <a:srgbClr val="A08B7E"/>
          </a:solidFill>
        </p:spPr>
        <p:txBody>
          <a:bodyPr vert="horz" wrap="square" lIns="0" tIns="122555" rIns="0" bIns="0" rtlCol="0">
            <a:spAutoFit/>
          </a:bodyPr>
          <a:lstStyle/>
          <a:p>
            <a:pPr marL="1174115" marR="979805" indent="-11430">
              <a:lnSpc>
                <a:spcPct val="113999"/>
              </a:lnSpc>
              <a:spcBef>
                <a:spcPts val="965"/>
              </a:spcBef>
            </a:pPr>
            <a:r>
              <a:rPr sz="1700" b="1" spc="295" dirty="0">
                <a:solidFill>
                  <a:srgbClr val="FFFFFF"/>
                </a:solidFill>
                <a:latin typeface="Courier New"/>
                <a:cs typeface="Courier New"/>
              </a:rPr>
              <a:t>ЗАБЕЗПЕЧЕННЯ</a:t>
            </a:r>
            <a:r>
              <a:rPr sz="170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515" dirty="0">
                <a:solidFill>
                  <a:srgbClr val="FFFFFF"/>
                </a:solidFill>
                <a:latin typeface="Courier New"/>
                <a:cs typeface="Courier New"/>
              </a:rPr>
              <a:t>ЖИТЛОМ</a:t>
            </a:r>
            <a:r>
              <a:rPr sz="170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290" dirty="0">
                <a:solidFill>
                  <a:srgbClr val="FFFFFF"/>
                </a:solidFill>
                <a:latin typeface="Courier New"/>
                <a:cs typeface="Courier New"/>
              </a:rPr>
              <a:t>УЧАСНИКІВ </a:t>
            </a:r>
            <a:r>
              <a:rPr sz="1700" b="1" spc="330" dirty="0">
                <a:solidFill>
                  <a:srgbClr val="FFFFFF"/>
                </a:solidFill>
                <a:latin typeface="Courier New"/>
                <a:cs typeface="Courier New"/>
              </a:rPr>
              <a:t>АНТИТЕРОРИСТИЧНОЇ</a:t>
            </a:r>
            <a:r>
              <a:rPr sz="17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200" dirty="0">
                <a:solidFill>
                  <a:srgbClr val="FFFFFF"/>
                </a:solidFill>
                <a:latin typeface="Courier New"/>
                <a:cs typeface="Courier New"/>
              </a:rPr>
              <a:t>ОПЕРАЦІЇ</a:t>
            </a:r>
            <a:r>
              <a:rPr sz="1700" b="1" spc="20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700" b="1" spc="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290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endParaRPr sz="1700">
              <a:latin typeface="Courier New"/>
              <a:cs typeface="Courier New"/>
            </a:endParaRPr>
          </a:p>
          <a:p>
            <a:pPr marL="2611755" marR="160020" indent="-2346325">
              <a:lnSpc>
                <a:spcPct val="113999"/>
              </a:lnSpc>
            </a:pPr>
            <a:r>
              <a:rPr sz="1700" b="1" spc="380" dirty="0">
                <a:solidFill>
                  <a:srgbClr val="FFFFFF"/>
                </a:solidFill>
                <a:latin typeface="Courier New"/>
                <a:cs typeface="Courier New"/>
              </a:rPr>
              <a:t>КВАРТИРНОМУ</a:t>
            </a:r>
            <a:r>
              <a:rPr sz="1700" b="1" spc="-2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254" dirty="0">
                <a:solidFill>
                  <a:srgbClr val="FFFFFF"/>
                </a:solidFill>
                <a:latin typeface="Courier New"/>
                <a:cs typeface="Courier New"/>
              </a:rPr>
              <a:t>ОБЛІКУ</a:t>
            </a:r>
            <a:r>
              <a:rPr sz="1700" b="1" spc="-204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100" dirty="0">
                <a:solidFill>
                  <a:srgbClr val="FFFFFF"/>
                </a:solidFill>
                <a:latin typeface="Courier New"/>
                <a:cs typeface="Courier New"/>
              </a:rPr>
              <a:t>У</a:t>
            </a:r>
            <a:r>
              <a:rPr sz="1700" b="1" spc="-204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360" dirty="0">
                <a:solidFill>
                  <a:srgbClr val="FFFFFF"/>
                </a:solidFill>
                <a:latin typeface="Courier New"/>
                <a:cs typeface="Courier New"/>
              </a:rPr>
              <a:t>ПОДІЛЬСЬКОМУ</a:t>
            </a:r>
            <a:r>
              <a:rPr sz="1700" b="1" spc="-204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300" dirty="0">
                <a:solidFill>
                  <a:srgbClr val="FFFFFF"/>
                </a:solidFill>
                <a:latin typeface="Courier New"/>
                <a:cs typeface="Courier New"/>
              </a:rPr>
              <a:t>РАЙОНІ </a:t>
            </a:r>
            <a:r>
              <a:rPr sz="1700" b="1" spc="275" dirty="0">
                <a:solidFill>
                  <a:srgbClr val="FFFFFF"/>
                </a:solidFill>
                <a:latin typeface="Courier New"/>
                <a:cs typeface="Courier New"/>
              </a:rPr>
              <a:t>ПЕРЕБУВАЮТЬ</a:t>
            </a:r>
            <a:r>
              <a:rPr sz="1700" b="1" spc="275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endParaRPr sz="17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2589" y="4448945"/>
            <a:ext cx="95250" cy="95249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09855">
              <a:lnSpc>
                <a:spcPct val="100000"/>
              </a:lnSpc>
              <a:spcBef>
                <a:spcPts val="440"/>
              </a:spcBef>
              <a:tabLst>
                <a:tab pos="540385" algn="l"/>
              </a:tabLst>
            </a:pPr>
            <a:r>
              <a:rPr spc="-25" dirty="0">
                <a:latin typeface="Tahoma"/>
                <a:cs typeface="Tahoma"/>
              </a:rPr>
              <a:t>31</a:t>
            </a:r>
            <a:r>
              <a:rPr dirty="0">
                <a:latin typeface="Tahoma"/>
                <a:cs typeface="Tahoma"/>
              </a:rPr>
              <a:t>	</a:t>
            </a:r>
            <a:r>
              <a:rPr spc="459" dirty="0"/>
              <a:t>ОСОБА</a:t>
            </a:r>
            <a:r>
              <a:rPr spc="-265" dirty="0"/>
              <a:t> </a:t>
            </a:r>
            <a:r>
              <a:rPr spc="114" dirty="0"/>
              <a:t>З</a:t>
            </a:r>
            <a:r>
              <a:rPr spc="-265" dirty="0"/>
              <a:t> </a:t>
            </a:r>
            <a:r>
              <a:rPr spc="355" dirty="0"/>
              <a:t>ІНВАЛІДНІСТЮ</a:t>
            </a:r>
          </a:p>
          <a:p>
            <a:pPr marL="12700" marR="596900">
              <a:lnSpc>
                <a:spcPct val="113399"/>
              </a:lnSpc>
              <a:tabLst>
                <a:tab pos="3419475" algn="l"/>
              </a:tabLst>
            </a:pPr>
            <a:r>
              <a:rPr spc="415" dirty="0"/>
              <a:t>ВНАСЛІДОК</a:t>
            </a:r>
            <a:r>
              <a:rPr spc="-250" dirty="0"/>
              <a:t> </a:t>
            </a:r>
            <a:r>
              <a:rPr spc="355" dirty="0"/>
              <a:t>ВІЙНИ</a:t>
            </a:r>
            <a:r>
              <a:rPr spc="355" dirty="0">
                <a:latin typeface="Tahoma"/>
                <a:cs typeface="Tahoma"/>
              </a:rPr>
              <a:t>,</a:t>
            </a:r>
            <a:r>
              <a:rPr dirty="0">
                <a:latin typeface="Tahoma"/>
                <a:cs typeface="Tahoma"/>
              </a:rPr>
              <a:t>	</a:t>
            </a:r>
            <a:r>
              <a:rPr spc="495" dirty="0"/>
              <a:t>УЧАСНИКИ </a:t>
            </a:r>
            <a:r>
              <a:rPr spc="260" dirty="0"/>
              <a:t>АТО</a:t>
            </a:r>
            <a:r>
              <a:rPr spc="260" dirty="0">
                <a:latin typeface="Tahoma"/>
                <a:cs typeface="Tahoma"/>
              </a:rPr>
              <a:t>;</a:t>
            </a:r>
          </a:p>
          <a:p>
            <a:pPr marL="109855">
              <a:lnSpc>
                <a:spcPct val="100000"/>
              </a:lnSpc>
              <a:spcBef>
                <a:spcPts val="345"/>
              </a:spcBef>
              <a:tabLst>
                <a:tab pos="405130" algn="l"/>
              </a:tabLst>
            </a:pPr>
            <a:r>
              <a:rPr spc="-50" dirty="0">
                <a:latin typeface="Tahoma"/>
                <a:cs typeface="Tahoma"/>
              </a:rPr>
              <a:t>2</a:t>
            </a:r>
            <a:r>
              <a:rPr dirty="0">
                <a:latin typeface="Tahoma"/>
                <a:cs typeface="Tahoma"/>
              </a:rPr>
              <a:t>	</a:t>
            </a:r>
            <a:r>
              <a:rPr spc="515" dirty="0"/>
              <a:t>ОСОБИ</a:t>
            </a:r>
            <a:r>
              <a:rPr spc="-260" dirty="0"/>
              <a:t> </a:t>
            </a:r>
            <a:r>
              <a:rPr spc="114" dirty="0"/>
              <a:t>З</a:t>
            </a:r>
            <a:r>
              <a:rPr spc="-260" dirty="0"/>
              <a:t> </a:t>
            </a:r>
            <a:r>
              <a:rPr spc="355" dirty="0"/>
              <a:t>ІНВАЛІДНІСТЮ</a:t>
            </a:r>
          </a:p>
          <a:p>
            <a:pPr marL="12700" marR="596900">
              <a:lnSpc>
                <a:spcPct val="113399"/>
              </a:lnSpc>
              <a:tabLst>
                <a:tab pos="878205" algn="l"/>
                <a:tab pos="3419475" algn="l"/>
              </a:tabLst>
            </a:pPr>
            <a:r>
              <a:rPr spc="415" dirty="0"/>
              <a:t>ВНАСЛІДОК</a:t>
            </a:r>
            <a:r>
              <a:rPr spc="-250" dirty="0"/>
              <a:t> </a:t>
            </a:r>
            <a:r>
              <a:rPr spc="355" dirty="0"/>
              <a:t>ВІЙНИ</a:t>
            </a:r>
            <a:r>
              <a:rPr spc="355" dirty="0">
                <a:latin typeface="Tahoma"/>
                <a:cs typeface="Tahoma"/>
              </a:rPr>
              <a:t>,</a:t>
            </a:r>
            <a:r>
              <a:rPr dirty="0">
                <a:latin typeface="Tahoma"/>
                <a:cs typeface="Tahoma"/>
              </a:rPr>
              <a:t>	</a:t>
            </a:r>
            <a:r>
              <a:rPr spc="495" dirty="0"/>
              <a:t>УЧАСНИКИ </a:t>
            </a:r>
            <a:r>
              <a:rPr spc="285" dirty="0"/>
              <a:t>АТО</a:t>
            </a:r>
            <a:r>
              <a:rPr spc="285" dirty="0">
                <a:latin typeface="Tahoma"/>
                <a:cs typeface="Tahoma"/>
              </a:rPr>
              <a:t>,</a:t>
            </a:r>
            <a:r>
              <a:rPr dirty="0">
                <a:latin typeface="Tahoma"/>
                <a:cs typeface="Tahoma"/>
              </a:rPr>
              <a:t>	</a:t>
            </a:r>
            <a:r>
              <a:rPr spc="340" dirty="0"/>
              <a:t>ВПО</a:t>
            </a:r>
            <a:r>
              <a:rPr spc="340" dirty="0">
                <a:latin typeface="Tahoma"/>
                <a:cs typeface="Tahoma"/>
              </a:rPr>
              <a:t>;</a:t>
            </a:r>
          </a:p>
          <a:p>
            <a:pPr marL="109855">
              <a:lnSpc>
                <a:spcPct val="100000"/>
              </a:lnSpc>
              <a:spcBef>
                <a:spcPts val="345"/>
              </a:spcBef>
              <a:tabLst>
                <a:tab pos="758190" algn="l"/>
              </a:tabLst>
            </a:pPr>
            <a:r>
              <a:rPr spc="-25" dirty="0">
                <a:latin typeface="Tahoma"/>
                <a:cs typeface="Tahoma"/>
              </a:rPr>
              <a:t>417</a:t>
            </a:r>
            <a:r>
              <a:rPr dirty="0">
                <a:latin typeface="Tahoma"/>
                <a:cs typeface="Tahoma"/>
              </a:rPr>
              <a:t>	</a:t>
            </a:r>
            <a:r>
              <a:rPr spc="390" dirty="0"/>
              <a:t>УЧАСНИКІВ</a:t>
            </a:r>
            <a:r>
              <a:rPr spc="-245" dirty="0"/>
              <a:t> </a:t>
            </a:r>
            <a:r>
              <a:rPr spc="545" dirty="0"/>
              <a:t>БОЙОВИХ</a:t>
            </a:r>
            <a:r>
              <a:rPr spc="-240" dirty="0"/>
              <a:t> </a:t>
            </a:r>
            <a:r>
              <a:rPr spc="235" dirty="0"/>
              <a:t>ДІЙ</a:t>
            </a:r>
            <a:r>
              <a:rPr spc="235" dirty="0">
                <a:latin typeface="Tahoma"/>
                <a:cs typeface="Tahoma"/>
              </a:rPr>
              <a:t>,</a:t>
            </a: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450" dirty="0"/>
              <a:t>ЗАЛУЧЕНИХ</a:t>
            </a:r>
            <a:r>
              <a:rPr spc="-245" dirty="0"/>
              <a:t> </a:t>
            </a:r>
            <a:r>
              <a:rPr spc="525" dirty="0"/>
              <a:t>ДО</a:t>
            </a:r>
            <a:r>
              <a:rPr spc="-240" dirty="0"/>
              <a:t> </a:t>
            </a:r>
            <a:r>
              <a:rPr spc="260" dirty="0"/>
              <a:t>АТО</a:t>
            </a:r>
            <a:r>
              <a:rPr spc="260" dirty="0">
                <a:latin typeface="Tahoma"/>
                <a:cs typeface="Tahoma"/>
              </a:rPr>
              <a:t>;</a:t>
            </a:r>
          </a:p>
          <a:p>
            <a:pPr marL="109855">
              <a:lnSpc>
                <a:spcPct val="100000"/>
              </a:lnSpc>
              <a:spcBef>
                <a:spcPts val="345"/>
              </a:spcBef>
              <a:tabLst>
                <a:tab pos="611505" algn="l"/>
              </a:tabLst>
            </a:pPr>
            <a:r>
              <a:rPr spc="60" dirty="0">
                <a:latin typeface="Tahoma"/>
                <a:cs typeface="Tahoma"/>
              </a:rPr>
              <a:t>54</a:t>
            </a:r>
            <a:r>
              <a:rPr dirty="0">
                <a:latin typeface="Tahoma"/>
                <a:cs typeface="Tahoma"/>
              </a:rPr>
              <a:t>	</a:t>
            </a:r>
            <a:r>
              <a:rPr spc="470" dirty="0"/>
              <a:t>УЧАСНИКА</a:t>
            </a:r>
            <a:r>
              <a:rPr spc="-254" dirty="0"/>
              <a:t> </a:t>
            </a:r>
            <a:r>
              <a:rPr spc="545" dirty="0"/>
              <a:t>БОЙОВИХ</a:t>
            </a:r>
            <a:r>
              <a:rPr spc="-250" dirty="0"/>
              <a:t> </a:t>
            </a:r>
            <a:r>
              <a:rPr spc="235" dirty="0"/>
              <a:t>ДІЙ</a:t>
            </a:r>
            <a:r>
              <a:rPr spc="235" dirty="0">
                <a:latin typeface="Tahoma"/>
                <a:cs typeface="Tahoma"/>
              </a:rPr>
              <a:t>,</a:t>
            </a: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450" dirty="0"/>
              <a:t>ЗАЛУЧЕНИХ</a:t>
            </a:r>
            <a:r>
              <a:rPr spc="-254" dirty="0"/>
              <a:t> </a:t>
            </a:r>
            <a:r>
              <a:rPr spc="525" dirty="0"/>
              <a:t>ДО</a:t>
            </a:r>
            <a:r>
              <a:rPr spc="-254" dirty="0"/>
              <a:t> </a:t>
            </a:r>
            <a:r>
              <a:rPr spc="375" dirty="0"/>
              <a:t>АТО</a:t>
            </a:r>
            <a:r>
              <a:rPr spc="-250" dirty="0"/>
              <a:t> </a:t>
            </a:r>
            <a:r>
              <a:rPr spc="114" dirty="0"/>
              <a:t>З</a:t>
            </a:r>
            <a:r>
              <a:rPr spc="-254" dirty="0"/>
              <a:t> </a:t>
            </a:r>
            <a:r>
              <a:rPr spc="475" dirty="0"/>
              <a:t>ЧИСЛА</a:t>
            </a: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450" dirty="0"/>
              <a:t>ВНУТРІШНЬО</a:t>
            </a:r>
            <a:r>
              <a:rPr spc="-229" dirty="0"/>
              <a:t> </a:t>
            </a:r>
            <a:r>
              <a:rPr spc="470" dirty="0"/>
              <a:t>ПЕРЕМІЩЕНИХ</a:t>
            </a:r>
            <a:r>
              <a:rPr spc="-229" dirty="0"/>
              <a:t> </a:t>
            </a:r>
            <a:r>
              <a:rPr spc="200" dirty="0"/>
              <a:t>ОСІБ</a:t>
            </a:r>
            <a:r>
              <a:rPr spc="200" dirty="0">
                <a:latin typeface="Tahoma"/>
                <a:cs typeface="Tahoma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545" dirty="0"/>
              <a:t>ГРОШОВА</a:t>
            </a:r>
            <a:r>
              <a:rPr spc="-240" dirty="0"/>
              <a:t> </a:t>
            </a:r>
            <a:r>
              <a:rPr spc="450" dirty="0"/>
              <a:t>КОМПЕНСАЦІЯ</a:t>
            </a:r>
            <a:r>
              <a:rPr spc="-235" dirty="0"/>
              <a:t> </a:t>
            </a:r>
            <a:r>
              <a:rPr spc="265" dirty="0"/>
              <a:t>ЗА</a:t>
            </a: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490" dirty="0"/>
              <a:t>НАЛЕЖНЕ</a:t>
            </a:r>
            <a:r>
              <a:rPr spc="-260" dirty="0"/>
              <a:t> </a:t>
            </a:r>
            <a:r>
              <a:rPr spc="280" dirty="0"/>
              <a:t>ЇМ</a:t>
            </a:r>
            <a:r>
              <a:rPr spc="-254" dirty="0"/>
              <a:t> </a:t>
            </a:r>
            <a:r>
              <a:rPr spc="600" dirty="0"/>
              <a:t>ЖИТЛО</a:t>
            </a:r>
            <a:r>
              <a:rPr spc="-254" dirty="0"/>
              <a:t> </a:t>
            </a:r>
            <a:r>
              <a:rPr spc="455" dirty="0"/>
              <a:t>ПРИЗНАЧЕНА</a:t>
            </a:r>
          </a:p>
          <a:p>
            <a:pPr marL="12700">
              <a:lnSpc>
                <a:spcPct val="100000"/>
              </a:lnSpc>
              <a:spcBef>
                <a:spcPts val="345"/>
              </a:spcBef>
              <a:tabLst>
                <a:tab pos="316865" algn="l"/>
              </a:tabLst>
            </a:pPr>
            <a:r>
              <a:rPr spc="-50" dirty="0">
                <a:latin typeface="Tahoma"/>
                <a:cs typeface="Tahoma"/>
              </a:rPr>
              <a:t>6</a:t>
            </a:r>
            <a:r>
              <a:rPr dirty="0">
                <a:latin typeface="Tahoma"/>
                <a:cs typeface="Tahoma"/>
              </a:rPr>
              <a:t>	</a:t>
            </a:r>
            <a:r>
              <a:rPr spc="535" dirty="0"/>
              <a:t>РОДИНАМ</a:t>
            </a:r>
            <a:r>
              <a:rPr spc="535" dirty="0">
                <a:latin typeface="Tahoma"/>
                <a:cs typeface="Tahoma"/>
              </a:rPr>
              <a:t>.</a:t>
            </a: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2589" y="5563370"/>
            <a:ext cx="95250" cy="9524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2589" y="6677795"/>
            <a:ext cx="95250" cy="9524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2589" y="7420745"/>
            <a:ext cx="95250" cy="95249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40021"/>
            <a:ext cx="18288000" cy="1204595"/>
          </a:xfrm>
          <a:custGeom>
            <a:avLst/>
            <a:gdLst/>
            <a:ahLst/>
            <a:cxnLst/>
            <a:rect l="l" t="t" r="r" b="b"/>
            <a:pathLst>
              <a:path w="18288000" h="1204595">
                <a:moveTo>
                  <a:pt x="18287998" y="1204116"/>
                </a:moveTo>
                <a:lnTo>
                  <a:pt x="0" y="1204116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204116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46516" y="8904146"/>
            <a:ext cx="3356610" cy="1383030"/>
          </a:xfrm>
          <a:custGeom>
            <a:avLst/>
            <a:gdLst/>
            <a:ahLst/>
            <a:cxnLst/>
            <a:rect l="l" t="t" r="r" b="b"/>
            <a:pathLst>
              <a:path w="3356609" h="1383029">
                <a:moveTo>
                  <a:pt x="0" y="1382852"/>
                </a:moveTo>
                <a:lnTo>
                  <a:pt x="3356333" y="1382852"/>
                </a:lnTo>
                <a:lnTo>
                  <a:pt x="3356333" y="0"/>
                </a:lnTo>
                <a:lnTo>
                  <a:pt x="0" y="0"/>
                </a:lnTo>
                <a:lnTo>
                  <a:pt x="0" y="1382852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16757" y="0"/>
            <a:ext cx="11203305" cy="8961755"/>
            <a:chOff x="416757" y="0"/>
            <a:chExt cx="11203305" cy="8961755"/>
          </a:xfrm>
        </p:grpSpPr>
        <p:sp>
          <p:nvSpPr>
            <p:cNvPr id="5" name="object 5"/>
            <p:cNvSpPr/>
            <p:nvPr/>
          </p:nvSpPr>
          <p:spPr>
            <a:xfrm>
              <a:off x="3546517" y="0"/>
              <a:ext cx="3356610" cy="2820670"/>
            </a:xfrm>
            <a:custGeom>
              <a:avLst/>
              <a:gdLst/>
              <a:ahLst/>
              <a:cxnLst/>
              <a:rect l="l" t="t" r="r" b="b"/>
              <a:pathLst>
                <a:path w="3356609" h="2820670">
                  <a:moveTo>
                    <a:pt x="0" y="2820437"/>
                  </a:moveTo>
                  <a:lnTo>
                    <a:pt x="3356333" y="2820437"/>
                  </a:lnTo>
                  <a:lnTo>
                    <a:pt x="3356333" y="0"/>
                  </a:lnTo>
                  <a:lnTo>
                    <a:pt x="0" y="0"/>
                  </a:lnTo>
                  <a:lnTo>
                    <a:pt x="0" y="2820437"/>
                  </a:lnTo>
                  <a:close/>
                </a:path>
              </a:pathLst>
            </a:custGeom>
            <a:solidFill>
              <a:srgbClr val="3F3C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3907" y="2820438"/>
              <a:ext cx="9182100" cy="6083935"/>
            </a:xfrm>
            <a:custGeom>
              <a:avLst/>
              <a:gdLst/>
              <a:ahLst/>
              <a:cxnLst/>
              <a:rect l="l" t="t" r="r" b="b"/>
              <a:pathLst>
                <a:path w="9182100" h="6083934">
                  <a:moveTo>
                    <a:pt x="9182086" y="6083646"/>
                  </a:moveTo>
                  <a:lnTo>
                    <a:pt x="0" y="6083646"/>
                  </a:lnTo>
                  <a:lnTo>
                    <a:pt x="0" y="0"/>
                  </a:lnTo>
                </a:path>
              </a:pathLst>
            </a:custGeom>
            <a:ln w="114299">
              <a:solidFill>
                <a:srgbClr val="3F3C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71565" y="113747"/>
              <a:ext cx="1904999" cy="245744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698713" y="3216920"/>
              <a:ext cx="3921760" cy="153670"/>
            </a:xfrm>
            <a:custGeom>
              <a:avLst/>
              <a:gdLst/>
              <a:ahLst/>
              <a:cxnLst/>
              <a:rect l="l" t="t" r="r" b="b"/>
              <a:pathLst>
                <a:path w="3921759" h="153670">
                  <a:moveTo>
                    <a:pt x="3921346" y="153355"/>
                  </a:moveTo>
                  <a:lnTo>
                    <a:pt x="0" y="153355"/>
                  </a:lnTo>
                  <a:lnTo>
                    <a:pt x="0" y="0"/>
                  </a:lnTo>
                  <a:lnTo>
                    <a:pt x="3921346" y="0"/>
                  </a:lnTo>
                  <a:lnTo>
                    <a:pt x="3921346" y="1533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75081" y="3199249"/>
            <a:ext cx="8997950" cy="494728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463550" indent="75565">
              <a:lnSpc>
                <a:spcPts val="2250"/>
              </a:lnSpc>
              <a:spcBef>
                <a:spcPts val="590"/>
              </a:spcBef>
            </a:pPr>
            <a:r>
              <a:rPr sz="2300" b="1" spc="114" dirty="0">
                <a:latin typeface="Cambria"/>
                <a:cs typeface="Cambria"/>
              </a:rPr>
              <a:t>Забезпечення</a:t>
            </a:r>
            <a:r>
              <a:rPr sz="2300" b="1" spc="105" dirty="0">
                <a:latin typeface="Cambria"/>
                <a:cs typeface="Cambria"/>
              </a:rPr>
              <a:t> </a:t>
            </a:r>
            <a:r>
              <a:rPr sz="2300" b="1" spc="175" dirty="0">
                <a:latin typeface="Cambria"/>
                <a:cs typeface="Cambria"/>
              </a:rPr>
              <a:t>житлом</a:t>
            </a:r>
            <a:r>
              <a:rPr sz="2300" b="1" spc="110" dirty="0">
                <a:latin typeface="Cambria"/>
                <a:cs typeface="Cambria"/>
              </a:rPr>
              <a:t> </a:t>
            </a:r>
            <a:r>
              <a:rPr sz="2300" b="1" spc="55" dirty="0">
                <a:latin typeface="Cambria"/>
                <a:cs typeface="Cambria"/>
              </a:rPr>
              <a:t>дітей-</a:t>
            </a:r>
            <a:r>
              <a:rPr sz="2300" b="1" spc="105" dirty="0">
                <a:latin typeface="Cambria"/>
                <a:cs typeface="Cambria"/>
              </a:rPr>
              <a:t>сиріт,</a:t>
            </a:r>
            <a:r>
              <a:rPr sz="2300" b="1" spc="110" dirty="0">
                <a:latin typeface="Cambria"/>
                <a:cs typeface="Cambria"/>
              </a:rPr>
              <a:t> </a:t>
            </a:r>
            <a:r>
              <a:rPr sz="2300" b="1" spc="90" dirty="0">
                <a:latin typeface="Cambria"/>
                <a:cs typeface="Cambria"/>
              </a:rPr>
              <a:t>дітей,</a:t>
            </a:r>
            <a:r>
              <a:rPr sz="2300" b="1" spc="105" dirty="0">
                <a:latin typeface="Cambria"/>
                <a:cs typeface="Cambria"/>
              </a:rPr>
              <a:t> </a:t>
            </a:r>
            <a:r>
              <a:rPr sz="2300" b="1" spc="114" dirty="0">
                <a:latin typeface="Cambria"/>
                <a:cs typeface="Cambria"/>
              </a:rPr>
              <a:t>позбавлених </a:t>
            </a:r>
            <a:r>
              <a:rPr sz="2300" b="1" spc="105" dirty="0">
                <a:latin typeface="Cambria"/>
                <a:cs typeface="Cambria"/>
              </a:rPr>
              <a:t>батьківського</a:t>
            </a:r>
            <a:r>
              <a:rPr sz="2300" b="1" spc="100" dirty="0">
                <a:latin typeface="Cambria"/>
                <a:cs typeface="Cambria"/>
              </a:rPr>
              <a:t> </a:t>
            </a:r>
            <a:r>
              <a:rPr sz="2300" b="1" spc="120" dirty="0">
                <a:latin typeface="Cambria"/>
                <a:cs typeface="Cambria"/>
              </a:rPr>
              <a:t>піклування.</a:t>
            </a:r>
            <a:r>
              <a:rPr sz="2300" b="1" spc="100" dirty="0">
                <a:latin typeface="Cambria"/>
                <a:cs typeface="Cambria"/>
              </a:rPr>
              <a:t> </a:t>
            </a:r>
            <a:r>
              <a:rPr sz="2300" spc="275" dirty="0">
                <a:latin typeface="Calibri"/>
                <a:cs typeface="Calibri"/>
              </a:rPr>
              <a:t>На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50" dirty="0">
                <a:latin typeface="Calibri"/>
                <a:cs typeface="Calibri"/>
              </a:rPr>
              <a:t>квартирному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00" dirty="0">
                <a:latin typeface="Calibri"/>
                <a:cs typeface="Calibri"/>
              </a:rPr>
              <a:t>обліку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150" dirty="0">
                <a:latin typeface="Calibri"/>
                <a:cs typeface="Calibri"/>
              </a:rPr>
              <a:t>і </a:t>
            </a:r>
            <a:r>
              <a:rPr sz="2300" spc="210" dirty="0">
                <a:latin typeface="Calibri"/>
                <a:cs typeface="Calibri"/>
              </a:rPr>
              <a:t>перебувають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110" dirty="0">
                <a:latin typeface="Calibri"/>
                <a:cs typeface="Calibri"/>
              </a:rPr>
              <a:t>48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110" dirty="0">
                <a:latin typeface="Calibri"/>
                <a:cs typeface="Calibri"/>
              </a:rPr>
              <a:t>осіб</a:t>
            </a:r>
            <a:endParaRPr sz="2300">
              <a:latin typeface="Calibri"/>
              <a:cs typeface="Calibri"/>
            </a:endParaRPr>
          </a:p>
          <a:p>
            <a:pPr marL="12700" marR="267335" indent="75565">
              <a:lnSpc>
                <a:spcPts val="2250"/>
              </a:lnSpc>
            </a:pPr>
            <a:r>
              <a:rPr sz="2300" spc="275" dirty="0">
                <a:latin typeface="Calibri"/>
                <a:cs typeface="Calibri"/>
              </a:rPr>
              <a:t>На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15" dirty="0">
                <a:latin typeface="Calibri"/>
                <a:cs typeface="Calibri"/>
              </a:rPr>
              <a:t>соціальному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50" dirty="0">
                <a:latin typeface="Calibri"/>
                <a:cs typeface="Calibri"/>
              </a:rPr>
              <a:t>квартирному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00" dirty="0">
                <a:latin typeface="Calibri"/>
                <a:cs typeface="Calibri"/>
              </a:rPr>
              <a:t>обліку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10" dirty="0">
                <a:latin typeface="Calibri"/>
                <a:cs typeface="Calibri"/>
              </a:rPr>
              <a:t>перебувають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114" dirty="0">
                <a:latin typeface="Calibri"/>
                <a:cs typeface="Calibri"/>
              </a:rPr>
              <a:t>2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140" dirty="0">
                <a:latin typeface="Calibri"/>
                <a:cs typeface="Calibri"/>
              </a:rPr>
              <a:t>особи </a:t>
            </a:r>
            <a:r>
              <a:rPr sz="2300" spc="135" dirty="0">
                <a:latin typeface="Calibri"/>
                <a:cs typeface="Calibri"/>
              </a:rPr>
              <a:t>з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54" dirty="0">
                <a:latin typeface="Calibri"/>
                <a:cs typeface="Calibri"/>
              </a:rPr>
              <a:t>числа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165" dirty="0">
                <a:latin typeface="Calibri"/>
                <a:cs typeface="Calibri"/>
              </a:rPr>
              <a:t>дітей-</a:t>
            </a:r>
            <a:r>
              <a:rPr sz="2300" spc="200" dirty="0">
                <a:latin typeface="Calibri"/>
                <a:cs typeface="Calibri"/>
              </a:rPr>
              <a:t>сиріт,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160" dirty="0">
                <a:latin typeface="Calibri"/>
                <a:cs typeface="Calibri"/>
              </a:rPr>
              <a:t>дітей,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15" dirty="0">
                <a:latin typeface="Calibri"/>
                <a:cs typeface="Calibri"/>
              </a:rPr>
              <a:t>позбавлених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10" dirty="0">
                <a:latin typeface="Calibri"/>
                <a:cs typeface="Calibri"/>
              </a:rPr>
              <a:t>батьківського </a:t>
            </a:r>
            <a:r>
              <a:rPr sz="2300" spc="240" dirty="0">
                <a:latin typeface="Calibri"/>
                <a:cs typeface="Calibri"/>
              </a:rPr>
              <a:t>піклування,</a:t>
            </a:r>
            <a:r>
              <a:rPr sz="2300" spc="80" dirty="0">
                <a:latin typeface="Calibri"/>
                <a:cs typeface="Calibri"/>
              </a:rPr>
              <a:t> </a:t>
            </a:r>
            <a:r>
              <a:rPr sz="2300" spc="245" dirty="0">
                <a:latin typeface="Calibri"/>
                <a:cs typeface="Calibri"/>
              </a:rPr>
              <a:t>у</a:t>
            </a:r>
            <a:r>
              <a:rPr sz="2300" spc="85" dirty="0">
                <a:latin typeface="Calibri"/>
                <a:cs typeface="Calibri"/>
              </a:rPr>
              <a:t> </a:t>
            </a:r>
            <a:r>
              <a:rPr sz="2300" spc="110" dirty="0">
                <a:latin typeface="Calibri"/>
                <a:cs typeface="Calibri"/>
              </a:rPr>
              <a:t>2021</a:t>
            </a:r>
            <a:r>
              <a:rPr sz="2300" spc="80" dirty="0">
                <a:latin typeface="Calibri"/>
                <a:cs typeface="Calibri"/>
              </a:rPr>
              <a:t> </a:t>
            </a:r>
            <a:r>
              <a:rPr sz="2300" spc="195" dirty="0">
                <a:latin typeface="Calibri"/>
                <a:cs typeface="Calibri"/>
              </a:rPr>
              <a:t>році</a:t>
            </a:r>
            <a:r>
              <a:rPr sz="2300" spc="85" dirty="0">
                <a:latin typeface="Calibri"/>
                <a:cs typeface="Calibri"/>
              </a:rPr>
              <a:t> </a:t>
            </a:r>
            <a:r>
              <a:rPr sz="2300" spc="114" dirty="0">
                <a:latin typeface="Calibri"/>
                <a:cs typeface="Calibri"/>
              </a:rPr>
              <a:t>1</a:t>
            </a:r>
            <a:r>
              <a:rPr sz="2300" spc="80" dirty="0">
                <a:latin typeface="Calibri"/>
                <a:cs typeface="Calibri"/>
              </a:rPr>
              <a:t> </a:t>
            </a:r>
            <a:r>
              <a:rPr sz="2300" spc="125" dirty="0">
                <a:latin typeface="Calibri"/>
                <a:cs typeface="Calibri"/>
              </a:rPr>
              <a:t>особі</a:t>
            </a:r>
            <a:r>
              <a:rPr sz="2300" spc="85" dirty="0">
                <a:latin typeface="Calibri"/>
                <a:cs typeface="Calibri"/>
              </a:rPr>
              <a:t> </a:t>
            </a:r>
            <a:r>
              <a:rPr sz="2300" spc="195" dirty="0">
                <a:latin typeface="Calibri"/>
                <a:cs typeface="Calibri"/>
              </a:rPr>
              <a:t>надано</a:t>
            </a:r>
            <a:r>
              <a:rPr sz="2300" spc="85" dirty="0">
                <a:latin typeface="Calibri"/>
                <a:cs typeface="Calibri"/>
              </a:rPr>
              <a:t> </a:t>
            </a:r>
            <a:r>
              <a:rPr sz="2300" spc="260" dirty="0">
                <a:latin typeface="Calibri"/>
                <a:cs typeface="Calibri"/>
              </a:rPr>
              <a:t>квартиру</a:t>
            </a:r>
            <a:r>
              <a:rPr sz="2300" spc="80" dirty="0">
                <a:latin typeface="Calibri"/>
                <a:cs typeface="Calibri"/>
              </a:rPr>
              <a:t> </a:t>
            </a:r>
            <a:r>
              <a:rPr sz="2300" spc="135" dirty="0">
                <a:latin typeface="Calibri"/>
                <a:cs typeface="Calibri"/>
              </a:rPr>
              <a:t>з</a:t>
            </a:r>
            <a:r>
              <a:rPr sz="2300" spc="85" dirty="0">
                <a:latin typeface="Calibri"/>
                <a:cs typeface="Calibri"/>
              </a:rPr>
              <a:t> </a:t>
            </a:r>
            <a:r>
              <a:rPr sz="2300" spc="160" dirty="0">
                <a:latin typeface="Calibri"/>
                <a:cs typeface="Calibri"/>
              </a:rPr>
              <a:t>фонду </a:t>
            </a:r>
            <a:r>
              <a:rPr sz="2300" spc="200" dirty="0">
                <a:latin typeface="Calibri"/>
                <a:cs typeface="Calibri"/>
              </a:rPr>
              <a:t>соціального</a:t>
            </a:r>
            <a:r>
              <a:rPr sz="2300" spc="120" dirty="0">
                <a:latin typeface="Calibri"/>
                <a:cs typeface="Calibri"/>
              </a:rPr>
              <a:t> </a:t>
            </a:r>
            <a:r>
              <a:rPr sz="2300" spc="220" dirty="0">
                <a:latin typeface="Calibri"/>
                <a:cs typeface="Calibri"/>
              </a:rPr>
              <a:t>призначення.</a:t>
            </a:r>
            <a:endParaRPr sz="2300">
              <a:latin typeface="Calibri"/>
              <a:cs typeface="Calibri"/>
            </a:endParaRPr>
          </a:p>
          <a:p>
            <a:pPr marL="12700" marR="153670" indent="75565">
              <a:lnSpc>
                <a:spcPts val="2250"/>
              </a:lnSpc>
            </a:pPr>
            <a:r>
              <a:rPr sz="2300" b="1" spc="114" dirty="0">
                <a:latin typeface="Cambria"/>
                <a:cs typeface="Cambria"/>
              </a:rPr>
              <a:t>Забезпечення</a:t>
            </a:r>
            <a:r>
              <a:rPr sz="2300" b="1" spc="100" dirty="0">
                <a:latin typeface="Cambria"/>
                <a:cs typeface="Cambria"/>
              </a:rPr>
              <a:t> </a:t>
            </a:r>
            <a:r>
              <a:rPr sz="2300" b="1" spc="125" dirty="0">
                <a:latin typeface="Cambria"/>
                <a:cs typeface="Cambria"/>
              </a:rPr>
              <a:t>громадян</a:t>
            </a:r>
            <a:r>
              <a:rPr sz="2300" b="1" spc="105" dirty="0">
                <a:latin typeface="Cambria"/>
                <a:cs typeface="Cambria"/>
              </a:rPr>
              <a:t> </a:t>
            </a:r>
            <a:r>
              <a:rPr sz="2300" b="1" spc="125" dirty="0">
                <a:latin typeface="Cambria"/>
                <a:cs typeface="Cambria"/>
              </a:rPr>
              <a:t>«Доступним</a:t>
            </a:r>
            <a:r>
              <a:rPr sz="2300" b="1" spc="105" dirty="0">
                <a:latin typeface="Cambria"/>
                <a:cs typeface="Cambria"/>
              </a:rPr>
              <a:t> </a:t>
            </a:r>
            <a:r>
              <a:rPr sz="2300" b="1" spc="155" dirty="0">
                <a:latin typeface="Cambria"/>
                <a:cs typeface="Cambria"/>
              </a:rPr>
              <a:t>житлом».</a:t>
            </a:r>
            <a:r>
              <a:rPr sz="2300" b="1" spc="105" dirty="0">
                <a:latin typeface="Cambria"/>
                <a:cs typeface="Cambria"/>
              </a:rPr>
              <a:t> </a:t>
            </a:r>
            <a:r>
              <a:rPr sz="2300" spc="315" dirty="0">
                <a:latin typeface="Calibri"/>
                <a:cs typeface="Calibri"/>
              </a:rPr>
              <a:t>У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140" dirty="0">
                <a:latin typeface="Calibri"/>
                <a:cs typeface="Calibri"/>
              </a:rPr>
              <a:t>реєстрі, </a:t>
            </a:r>
            <a:r>
              <a:rPr sz="2300" spc="270" dirty="0">
                <a:latin typeface="Calibri"/>
                <a:cs typeface="Calibri"/>
              </a:rPr>
              <a:t>бажаючих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50" dirty="0">
                <a:latin typeface="Calibri"/>
                <a:cs typeface="Calibri"/>
              </a:rPr>
              <a:t>фінансувати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25" dirty="0">
                <a:latin typeface="Calibri"/>
                <a:cs typeface="Calibri"/>
              </a:rPr>
              <a:t>будівництво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310" dirty="0">
                <a:latin typeface="Calibri"/>
                <a:cs typeface="Calibri"/>
              </a:rPr>
              <a:t>житла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155" dirty="0">
                <a:latin typeface="Calibri"/>
                <a:cs typeface="Calibri"/>
              </a:rPr>
              <a:t>за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195" dirty="0">
                <a:latin typeface="Calibri"/>
                <a:cs typeface="Calibri"/>
              </a:rPr>
              <a:t>програмою</a:t>
            </a:r>
            <a:endParaRPr sz="2300">
              <a:latin typeface="Calibri"/>
              <a:cs typeface="Calibri"/>
            </a:endParaRPr>
          </a:p>
          <a:p>
            <a:pPr marL="12700" marR="224790">
              <a:lnSpc>
                <a:spcPts val="2250"/>
              </a:lnSpc>
            </a:pPr>
            <a:r>
              <a:rPr sz="2300" spc="180" dirty="0">
                <a:latin typeface="Calibri"/>
                <a:cs typeface="Calibri"/>
              </a:rPr>
              <a:t>«Доступне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04" dirty="0">
                <a:latin typeface="Calibri"/>
                <a:cs typeface="Calibri"/>
              </a:rPr>
              <a:t>житло»,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165" dirty="0">
                <a:latin typeface="Calibri"/>
                <a:cs typeface="Calibri"/>
              </a:rPr>
              <a:t>перебуває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110" dirty="0">
                <a:latin typeface="Calibri"/>
                <a:cs typeface="Calibri"/>
              </a:rPr>
              <a:t>914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195" dirty="0">
                <a:latin typeface="Calibri"/>
                <a:cs typeface="Calibri"/>
              </a:rPr>
              <a:t>родин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00" dirty="0">
                <a:latin typeface="Calibri"/>
                <a:cs typeface="Calibri"/>
              </a:rPr>
              <a:t>черговиків. </a:t>
            </a:r>
            <a:r>
              <a:rPr sz="2300" spc="229" dirty="0">
                <a:latin typeface="Calibri"/>
                <a:cs typeface="Calibri"/>
              </a:rPr>
              <a:t>Список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10" dirty="0">
                <a:latin typeface="Calibri"/>
                <a:cs typeface="Calibri"/>
              </a:rPr>
              <a:t>черговиків,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35" dirty="0">
                <a:latin typeface="Calibri"/>
                <a:cs typeface="Calibri"/>
              </a:rPr>
              <a:t>які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75" dirty="0">
                <a:latin typeface="Calibri"/>
                <a:cs typeface="Calibri"/>
              </a:rPr>
              <a:t>виявили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45" dirty="0">
                <a:latin typeface="Calibri"/>
                <a:cs typeface="Calibri"/>
              </a:rPr>
              <a:t>бажання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25" dirty="0">
                <a:latin typeface="Calibri"/>
                <a:cs typeface="Calibri"/>
              </a:rPr>
              <a:t>придбати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80" dirty="0">
                <a:latin typeface="Calibri"/>
                <a:cs typeface="Calibri"/>
              </a:rPr>
              <a:t>житло </a:t>
            </a:r>
            <a:r>
              <a:rPr sz="2300" spc="155" dirty="0">
                <a:latin typeface="Calibri"/>
                <a:cs typeface="Calibri"/>
              </a:rPr>
              <a:t>за</a:t>
            </a:r>
            <a:r>
              <a:rPr sz="2300" spc="80" dirty="0">
                <a:latin typeface="Calibri"/>
                <a:cs typeface="Calibri"/>
              </a:rPr>
              <a:t> </a:t>
            </a:r>
            <a:r>
              <a:rPr sz="2300" spc="215" dirty="0">
                <a:latin typeface="Calibri"/>
                <a:cs typeface="Calibri"/>
              </a:rPr>
              <a:t>доступною</a:t>
            </a:r>
            <a:r>
              <a:rPr sz="2300" spc="80" dirty="0">
                <a:latin typeface="Calibri"/>
                <a:cs typeface="Calibri"/>
              </a:rPr>
              <a:t> </a:t>
            </a:r>
            <a:r>
              <a:rPr sz="2300" spc="204" dirty="0">
                <a:latin typeface="Calibri"/>
                <a:cs typeface="Calibri"/>
              </a:rPr>
              <a:t>ціною,</a:t>
            </a:r>
            <a:r>
              <a:rPr sz="2300" spc="85" dirty="0">
                <a:latin typeface="Calibri"/>
                <a:cs typeface="Calibri"/>
              </a:rPr>
              <a:t> </a:t>
            </a:r>
            <a:r>
              <a:rPr sz="2300" spc="260" dirty="0">
                <a:latin typeface="Calibri"/>
                <a:cs typeface="Calibri"/>
              </a:rPr>
              <a:t>становить</a:t>
            </a:r>
            <a:r>
              <a:rPr sz="2300" spc="80" dirty="0">
                <a:latin typeface="Calibri"/>
                <a:cs typeface="Calibri"/>
              </a:rPr>
              <a:t> </a:t>
            </a:r>
            <a:r>
              <a:rPr sz="2300" spc="160" dirty="0">
                <a:latin typeface="Calibri"/>
                <a:cs typeface="Calibri"/>
              </a:rPr>
              <a:t>32родини.</a:t>
            </a:r>
            <a:endParaRPr sz="2300">
              <a:latin typeface="Calibri"/>
              <a:cs typeface="Calibri"/>
            </a:endParaRPr>
          </a:p>
          <a:p>
            <a:pPr marL="88265">
              <a:lnSpc>
                <a:spcPts val="2005"/>
              </a:lnSpc>
            </a:pPr>
            <a:r>
              <a:rPr sz="2300" b="1" spc="114" dirty="0">
                <a:latin typeface="Cambria"/>
                <a:cs typeface="Cambria"/>
              </a:rPr>
              <a:t>Забезпечення</a:t>
            </a:r>
            <a:r>
              <a:rPr sz="2300" b="1" spc="105" dirty="0">
                <a:latin typeface="Cambria"/>
                <a:cs typeface="Cambria"/>
              </a:rPr>
              <a:t> </a:t>
            </a:r>
            <a:r>
              <a:rPr sz="2300" b="1" spc="175" dirty="0">
                <a:latin typeface="Cambria"/>
                <a:cs typeface="Cambria"/>
              </a:rPr>
              <a:t>житлом</a:t>
            </a:r>
            <a:r>
              <a:rPr sz="2300" b="1" spc="110" dirty="0">
                <a:latin typeface="Cambria"/>
                <a:cs typeface="Cambria"/>
              </a:rPr>
              <a:t> </a:t>
            </a:r>
            <a:r>
              <a:rPr sz="2300" b="1" spc="125" dirty="0">
                <a:latin typeface="Cambria"/>
                <a:cs typeface="Cambria"/>
              </a:rPr>
              <a:t>внутрішньо</a:t>
            </a:r>
            <a:r>
              <a:rPr sz="2300" b="1" spc="110" dirty="0">
                <a:latin typeface="Cambria"/>
                <a:cs typeface="Cambria"/>
              </a:rPr>
              <a:t> </a:t>
            </a:r>
            <a:r>
              <a:rPr sz="2300" b="1" spc="150" dirty="0">
                <a:latin typeface="Cambria"/>
                <a:cs typeface="Cambria"/>
              </a:rPr>
              <a:t>переміщених</a:t>
            </a:r>
            <a:r>
              <a:rPr sz="2300" b="1" spc="110" dirty="0">
                <a:latin typeface="Cambria"/>
                <a:cs typeface="Cambria"/>
              </a:rPr>
              <a:t> </a:t>
            </a:r>
            <a:r>
              <a:rPr sz="2300" b="1" spc="90" dirty="0">
                <a:latin typeface="Cambria"/>
                <a:cs typeface="Cambria"/>
              </a:rPr>
              <a:t>осіб.</a:t>
            </a:r>
            <a:endParaRPr sz="2300">
              <a:latin typeface="Cambria"/>
              <a:cs typeface="Cambria"/>
            </a:endParaRPr>
          </a:p>
          <a:p>
            <a:pPr marL="12700" marR="5080" indent="75565">
              <a:lnSpc>
                <a:spcPts val="2250"/>
              </a:lnSpc>
              <a:spcBef>
                <a:spcPts val="245"/>
              </a:spcBef>
            </a:pPr>
            <a:r>
              <a:rPr sz="2300" spc="275" dirty="0">
                <a:latin typeface="Calibri"/>
                <a:cs typeface="Calibri"/>
              </a:rPr>
              <a:t>На</a:t>
            </a:r>
            <a:r>
              <a:rPr sz="2300" spc="90" dirty="0">
                <a:latin typeface="Calibri"/>
                <a:cs typeface="Calibri"/>
              </a:rPr>
              <a:t> </a:t>
            </a:r>
            <a:r>
              <a:rPr sz="2300" spc="200" dirty="0">
                <a:latin typeface="Calibri"/>
                <a:cs typeface="Calibri"/>
              </a:rPr>
              <a:t>обліку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10" dirty="0">
                <a:latin typeface="Calibri"/>
                <a:cs typeface="Calibri"/>
              </a:rPr>
              <a:t>перебувають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110" dirty="0">
                <a:latin typeface="Calibri"/>
                <a:cs typeface="Calibri"/>
              </a:rPr>
              <a:t>104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04" dirty="0">
                <a:latin typeface="Calibri"/>
                <a:cs typeface="Calibri"/>
              </a:rPr>
              <a:t>родини,що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25" dirty="0">
                <a:latin typeface="Calibri"/>
                <a:cs typeface="Calibri"/>
              </a:rPr>
              <a:t>потребують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15" dirty="0">
                <a:latin typeface="Calibri"/>
                <a:cs typeface="Calibri"/>
              </a:rPr>
              <a:t>надання </a:t>
            </a:r>
            <a:r>
              <a:rPr sz="2300" spc="240" dirty="0">
                <a:latin typeface="Calibri"/>
                <a:cs typeface="Calibri"/>
              </a:rPr>
              <a:t>житлового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60" dirty="0">
                <a:latin typeface="Calibri"/>
                <a:cs typeface="Calibri"/>
              </a:rPr>
              <a:t>приміщення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155" dirty="0">
                <a:latin typeface="Calibri"/>
                <a:cs typeface="Calibri"/>
              </a:rPr>
              <a:t>для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20" dirty="0">
                <a:latin typeface="Calibri"/>
                <a:cs typeface="Calibri"/>
              </a:rPr>
              <a:t>тимчасового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265" dirty="0">
                <a:latin typeface="Calibri"/>
                <a:cs typeface="Calibri"/>
              </a:rPr>
              <a:t>проживання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85" dirty="0">
                <a:latin typeface="Calibri"/>
                <a:cs typeface="Calibri"/>
              </a:rPr>
              <a:t>з </a:t>
            </a:r>
            <a:r>
              <a:rPr sz="2300" spc="180" dirty="0">
                <a:latin typeface="Calibri"/>
                <a:cs typeface="Calibri"/>
              </a:rPr>
              <a:t>фонду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54" dirty="0">
                <a:latin typeface="Calibri"/>
                <a:cs typeface="Calibri"/>
              </a:rPr>
              <a:t>житла,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25" dirty="0">
                <a:latin typeface="Calibri"/>
                <a:cs typeface="Calibri"/>
              </a:rPr>
              <a:t>призначеного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155" dirty="0">
                <a:latin typeface="Calibri"/>
                <a:cs typeface="Calibri"/>
              </a:rPr>
              <a:t>для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20" dirty="0">
                <a:latin typeface="Calibri"/>
                <a:cs typeface="Calibri"/>
              </a:rPr>
              <a:t>тимчасового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254" dirty="0">
                <a:latin typeface="Calibri"/>
                <a:cs typeface="Calibri"/>
              </a:rPr>
              <a:t>проживання </a:t>
            </a:r>
            <a:r>
              <a:rPr sz="2300" spc="275" dirty="0">
                <a:latin typeface="Calibri"/>
                <a:cs typeface="Calibri"/>
              </a:rPr>
              <a:t>внутрішньо</a:t>
            </a:r>
            <a:r>
              <a:rPr sz="2300" spc="110" dirty="0">
                <a:latin typeface="Calibri"/>
                <a:cs typeface="Calibri"/>
              </a:rPr>
              <a:t> </a:t>
            </a:r>
            <a:r>
              <a:rPr sz="2300" spc="229" dirty="0">
                <a:latin typeface="Calibri"/>
                <a:cs typeface="Calibri"/>
              </a:rPr>
              <a:t>переміщених</a:t>
            </a:r>
            <a:r>
              <a:rPr sz="2300" spc="114" dirty="0">
                <a:latin typeface="Calibri"/>
                <a:cs typeface="Calibri"/>
              </a:rPr>
              <a:t> </a:t>
            </a:r>
            <a:r>
              <a:rPr sz="2300" spc="75" dirty="0">
                <a:latin typeface="Calibri"/>
                <a:cs typeface="Calibri"/>
              </a:rPr>
              <a:t>осіб..</a:t>
            </a:r>
            <a:endParaRPr sz="23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706408" y="2845675"/>
            <a:ext cx="9062720" cy="7009765"/>
            <a:chOff x="8706408" y="2845675"/>
            <a:chExt cx="9062720" cy="7009765"/>
          </a:xfrm>
        </p:grpSpPr>
        <p:sp>
          <p:nvSpPr>
            <p:cNvPr id="11" name="object 11"/>
            <p:cNvSpPr/>
            <p:nvPr/>
          </p:nvSpPr>
          <p:spPr>
            <a:xfrm>
              <a:off x="8706408" y="8661175"/>
              <a:ext cx="9062720" cy="1194435"/>
            </a:xfrm>
            <a:custGeom>
              <a:avLst/>
              <a:gdLst/>
              <a:ahLst/>
              <a:cxnLst/>
              <a:rect l="l" t="t" r="r" b="b"/>
              <a:pathLst>
                <a:path w="9062719" h="1194434">
                  <a:moveTo>
                    <a:pt x="9062486" y="0"/>
                  </a:moveTo>
                  <a:lnTo>
                    <a:pt x="9062486" y="1194028"/>
                  </a:lnTo>
                  <a:lnTo>
                    <a:pt x="0" y="1194028"/>
                  </a:lnTo>
                  <a:lnTo>
                    <a:pt x="0" y="0"/>
                  </a:lnTo>
                  <a:lnTo>
                    <a:pt x="9062486" y="0"/>
                  </a:lnTo>
                  <a:close/>
                </a:path>
              </a:pathLst>
            </a:custGeom>
            <a:solidFill>
              <a:srgbClr val="3F3C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654980" y="2845675"/>
              <a:ext cx="4635500" cy="4914900"/>
            </a:xfrm>
            <a:custGeom>
              <a:avLst/>
              <a:gdLst/>
              <a:ahLst/>
              <a:cxnLst/>
              <a:rect l="l" t="t" r="r" b="b"/>
              <a:pathLst>
                <a:path w="4635500" h="4914900">
                  <a:moveTo>
                    <a:pt x="4184573" y="2929407"/>
                  </a:moveTo>
                  <a:lnTo>
                    <a:pt x="2318562" y="1070038"/>
                  </a:lnTo>
                  <a:lnTo>
                    <a:pt x="1968754" y="1418209"/>
                  </a:lnTo>
                  <a:lnTo>
                    <a:pt x="1968754" y="3195383"/>
                  </a:lnTo>
                  <a:lnTo>
                    <a:pt x="1968754" y="3996169"/>
                  </a:lnTo>
                  <a:lnTo>
                    <a:pt x="1105712" y="3996169"/>
                  </a:lnTo>
                  <a:lnTo>
                    <a:pt x="1105712" y="3195383"/>
                  </a:lnTo>
                  <a:lnTo>
                    <a:pt x="1968754" y="3195383"/>
                  </a:lnTo>
                  <a:lnTo>
                    <a:pt x="1968754" y="1418209"/>
                  </a:lnTo>
                  <a:lnTo>
                    <a:pt x="450380" y="2929407"/>
                  </a:lnTo>
                  <a:lnTo>
                    <a:pt x="450380" y="4827854"/>
                  </a:lnTo>
                  <a:lnTo>
                    <a:pt x="457161" y="4861471"/>
                  </a:lnTo>
                  <a:lnTo>
                    <a:pt x="475678" y="4888966"/>
                  </a:lnTo>
                  <a:lnTo>
                    <a:pt x="503135" y="4907508"/>
                  </a:lnTo>
                  <a:lnTo>
                    <a:pt x="536765" y="4914316"/>
                  </a:lnTo>
                  <a:lnTo>
                    <a:pt x="2572804" y="4914316"/>
                  </a:lnTo>
                  <a:lnTo>
                    <a:pt x="2572804" y="3996169"/>
                  </a:lnTo>
                  <a:lnTo>
                    <a:pt x="2572804" y="3195383"/>
                  </a:lnTo>
                  <a:lnTo>
                    <a:pt x="3529241" y="3195282"/>
                  </a:lnTo>
                  <a:lnTo>
                    <a:pt x="3529241" y="4914316"/>
                  </a:lnTo>
                  <a:lnTo>
                    <a:pt x="4098188" y="4914316"/>
                  </a:lnTo>
                  <a:lnTo>
                    <a:pt x="4131868" y="4907508"/>
                  </a:lnTo>
                  <a:lnTo>
                    <a:pt x="4159313" y="4888966"/>
                  </a:lnTo>
                  <a:lnTo>
                    <a:pt x="4177804" y="4861484"/>
                  </a:lnTo>
                  <a:lnTo>
                    <a:pt x="4184573" y="4827854"/>
                  </a:lnTo>
                  <a:lnTo>
                    <a:pt x="4184573" y="3195282"/>
                  </a:lnTo>
                  <a:lnTo>
                    <a:pt x="4184573" y="2929407"/>
                  </a:lnTo>
                  <a:close/>
                </a:path>
                <a:path w="4635500" h="4914900">
                  <a:moveTo>
                    <a:pt x="4634979" y="2421204"/>
                  </a:moveTo>
                  <a:lnTo>
                    <a:pt x="4630471" y="2374074"/>
                  </a:lnTo>
                  <a:lnTo>
                    <a:pt x="4616932" y="2328354"/>
                  </a:lnTo>
                  <a:lnTo>
                    <a:pt x="4594377" y="2285441"/>
                  </a:lnTo>
                  <a:lnTo>
                    <a:pt x="4562792" y="2246744"/>
                  </a:lnTo>
                  <a:lnTo>
                    <a:pt x="2317572" y="0"/>
                  </a:lnTo>
                  <a:lnTo>
                    <a:pt x="1258379" y="1059865"/>
                  </a:lnTo>
                  <a:lnTo>
                    <a:pt x="1258379" y="593445"/>
                  </a:lnTo>
                  <a:lnTo>
                    <a:pt x="1253172" y="548208"/>
                  </a:lnTo>
                  <a:lnTo>
                    <a:pt x="1238326" y="506666"/>
                  </a:lnTo>
                  <a:lnTo>
                    <a:pt x="1215034" y="470014"/>
                  </a:lnTo>
                  <a:lnTo>
                    <a:pt x="1184478" y="439445"/>
                  </a:lnTo>
                  <a:lnTo>
                    <a:pt x="1147851" y="416128"/>
                  </a:lnTo>
                  <a:lnTo>
                    <a:pt x="1106347" y="401281"/>
                  </a:lnTo>
                  <a:lnTo>
                    <a:pt x="1061135" y="396062"/>
                  </a:lnTo>
                  <a:lnTo>
                    <a:pt x="1015936" y="401281"/>
                  </a:lnTo>
                  <a:lnTo>
                    <a:pt x="974420" y="416128"/>
                  </a:lnTo>
                  <a:lnTo>
                    <a:pt x="937793" y="439445"/>
                  </a:lnTo>
                  <a:lnTo>
                    <a:pt x="907249" y="470014"/>
                  </a:lnTo>
                  <a:lnTo>
                    <a:pt x="883958" y="506666"/>
                  </a:lnTo>
                  <a:lnTo>
                    <a:pt x="869111" y="548208"/>
                  </a:lnTo>
                  <a:lnTo>
                    <a:pt x="863892" y="593445"/>
                  </a:lnTo>
                  <a:lnTo>
                    <a:pt x="863892" y="1454632"/>
                  </a:lnTo>
                  <a:lnTo>
                    <a:pt x="72263" y="2246744"/>
                  </a:lnTo>
                  <a:lnTo>
                    <a:pt x="40652" y="2285479"/>
                  </a:lnTo>
                  <a:lnTo>
                    <a:pt x="18059" y="2328405"/>
                  </a:lnTo>
                  <a:lnTo>
                    <a:pt x="4508" y="2374138"/>
                  </a:lnTo>
                  <a:lnTo>
                    <a:pt x="0" y="2421267"/>
                  </a:lnTo>
                  <a:lnTo>
                    <a:pt x="4508" y="2468397"/>
                  </a:lnTo>
                  <a:lnTo>
                    <a:pt x="18059" y="2514117"/>
                  </a:lnTo>
                  <a:lnTo>
                    <a:pt x="40652" y="2557030"/>
                  </a:lnTo>
                  <a:lnTo>
                    <a:pt x="72263" y="2595727"/>
                  </a:lnTo>
                  <a:lnTo>
                    <a:pt x="110934" y="2627325"/>
                  </a:lnTo>
                  <a:lnTo>
                    <a:pt x="153822" y="2649905"/>
                  </a:lnTo>
                  <a:lnTo>
                    <a:pt x="199517" y="2663456"/>
                  </a:lnTo>
                  <a:lnTo>
                    <a:pt x="246621" y="2667965"/>
                  </a:lnTo>
                  <a:lnTo>
                    <a:pt x="293712" y="2663456"/>
                  </a:lnTo>
                  <a:lnTo>
                    <a:pt x="339394" y="2649918"/>
                  </a:lnTo>
                  <a:lnTo>
                    <a:pt x="382270" y="2627376"/>
                  </a:lnTo>
                  <a:lnTo>
                    <a:pt x="420992" y="2595829"/>
                  </a:lnTo>
                  <a:lnTo>
                    <a:pt x="2317673" y="697966"/>
                  </a:lnTo>
                  <a:lnTo>
                    <a:pt x="4214165" y="2595727"/>
                  </a:lnTo>
                  <a:lnTo>
                    <a:pt x="4252861" y="2627363"/>
                  </a:lnTo>
                  <a:lnTo>
                    <a:pt x="4295749" y="2649956"/>
                  </a:lnTo>
                  <a:lnTo>
                    <a:pt x="4341431" y="2663520"/>
                  </a:lnTo>
                  <a:lnTo>
                    <a:pt x="4388510" y="2668041"/>
                  </a:lnTo>
                  <a:lnTo>
                    <a:pt x="4435589" y="2663520"/>
                  </a:lnTo>
                  <a:lnTo>
                    <a:pt x="4481258" y="2649956"/>
                  </a:lnTo>
                  <a:lnTo>
                    <a:pt x="4524133" y="2627363"/>
                  </a:lnTo>
                  <a:lnTo>
                    <a:pt x="4562792" y="2595727"/>
                  </a:lnTo>
                  <a:lnTo>
                    <a:pt x="4594377" y="2556992"/>
                  </a:lnTo>
                  <a:lnTo>
                    <a:pt x="4616932" y="2514066"/>
                  </a:lnTo>
                  <a:lnTo>
                    <a:pt x="4630471" y="2468334"/>
                  </a:lnTo>
                  <a:lnTo>
                    <a:pt x="4634979" y="24212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987652" y="8854110"/>
            <a:ext cx="8757920" cy="88836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 indent="90805">
              <a:lnSpc>
                <a:spcPts val="2100"/>
              </a:lnSpc>
              <a:spcBef>
                <a:spcPts val="580"/>
              </a:spcBef>
            </a:pPr>
            <a:r>
              <a:rPr sz="2150" b="1" spc="270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2150" b="1" spc="-5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b="1" spc="240" dirty="0">
                <a:solidFill>
                  <a:srgbClr val="FFFFFF"/>
                </a:solidFill>
                <a:latin typeface="Courier New"/>
                <a:cs typeface="Courier New"/>
              </a:rPr>
              <a:t>СОЦІАЛЬНОМУ</a:t>
            </a:r>
            <a:r>
              <a:rPr sz="2150" b="1" spc="-55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b="1" spc="245" dirty="0">
                <a:solidFill>
                  <a:srgbClr val="FFFFFF"/>
                </a:solidFill>
                <a:latin typeface="Courier New"/>
                <a:cs typeface="Courier New"/>
              </a:rPr>
              <a:t>КВАРТИРНОМУ</a:t>
            </a:r>
            <a:r>
              <a:rPr sz="2150" b="1" spc="-5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b="1" spc="105" dirty="0">
                <a:solidFill>
                  <a:srgbClr val="FFFFFF"/>
                </a:solidFill>
                <a:latin typeface="Courier New"/>
                <a:cs typeface="Courier New"/>
              </a:rPr>
              <a:t>ОБЛІКУ</a:t>
            </a:r>
            <a:r>
              <a:rPr sz="2150" b="1" spc="-55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b="1" spc="160" dirty="0">
                <a:solidFill>
                  <a:srgbClr val="FFFFFF"/>
                </a:solidFill>
                <a:latin typeface="Courier New"/>
                <a:cs typeface="Courier New"/>
              </a:rPr>
              <a:t>ПЕРЕБУВАЮТЬ</a:t>
            </a:r>
            <a:r>
              <a:rPr sz="2150" b="1" spc="-55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spc="40" dirty="0">
                <a:solidFill>
                  <a:srgbClr val="FFFFFF"/>
                </a:solidFill>
                <a:latin typeface="Verdana"/>
                <a:cs typeface="Verdana"/>
              </a:rPr>
              <a:t>17 </a:t>
            </a:r>
            <a:r>
              <a:rPr sz="2150" b="1" spc="335" dirty="0">
                <a:solidFill>
                  <a:srgbClr val="FFFFFF"/>
                </a:solidFill>
                <a:latin typeface="Courier New"/>
                <a:cs typeface="Courier New"/>
              </a:rPr>
              <a:t>РОДИН</a:t>
            </a:r>
            <a:r>
              <a:rPr sz="2150" b="1" spc="-55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b="1" spc="204" dirty="0">
                <a:solidFill>
                  <a:srgbClr val="FFFFFF"/>
                </a:solidFill>
                <a:latin typeface="Courier New"/>
                <a:cs typeface="Courier New"/>
              </a:rPr>
              <a:t>ВНУТРІШНЬО</a:t>
            </a:r>
            <a:r>
              <a:rPr sz="2150" b="1" spc="-5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b="1" spc="220" dirty="0">
                <a:solidFill>
                  <a:srgbClr val="FFFFFF"/>
                </a:solidFill>
                <a:latin typeface="Courier New"/>
                <a:cs typeface="Courier New"/>
              </a:rPr>
              <a:t>ПЕРЕМІЩЕНИХ</a:t>
            </a:r>
            <a:r>
              <a:rPr sz="2150" b="1" spc="-5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b="1" dirty="0">
                <a:solidFill>
                  <a:srgbClr val="FFFFFF"/>
                </a:solidFill>
                <a:latin typeface="Courier New"/>
                <a:cs typeface="Courier New"/>
              </a:rPr>
              <a:t>ОСІБ</a:t>
            </a:r>
            <a:r>
              <a:rPr sz="215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215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50" b="1" spc="140" dirty="0">
                <a:solidFill>
                  <a:srgbClr val="FFFFFF"/>
                </a:solidFill>
                <a:latin typeface="Courier New"/>
                <a:cs typeface="Courier New"/>
              </a:rPr>
              <a:t>У</a:t>
            </a:r>
            <a:r>
              <a:rPr sz="2150" b="1" spc="-5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spc="60" dirty="0">
                <a:solidFill>
                  <a:srgbClr val="FFFFFF"/>
                </a:solidFill>
                <a:latin typeface="Verdana"/>
                <a:cs typeface="Verdana"/>
              </a:rPr>
              <a:t>2021</a:t>
            </a:r>
            <a:r>
              <a:rPr sz="215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50" b="1" spc="85" dirty="0">
                <a:solidFill>
                  <a:srgbClr val="FFFFFF"/>
                </a:solidFill>
                <a:latin typeface="Courier New"/>
                <a:cs typeface="Courier New"/>
              </a:rPr>
              <a:t>РОЦІ </a:t>
            </a:r>
            <a:r>
              <a:rPr sz="2150" b="1" spc="310" dirty="0">
                <a:solidFill>
                  <a:srgbClr val="FFFFFF"/>
                </a:solidFill>
                <a:latin typeface="Courier New"/>
                <a:cs typeface="Courier New"/>
              </a:rPr>
              <a:t>НАДАНО</a:t>
            </a:r>
            <a:r>
              <a:rPr sz="2150" b="1" spc="-5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b="1" spc="165" dirty="0">
                <a:solidFill>
                  <a:srgbClr val="FFFFFF"/>
                </a:solidFill>
                <a:latin typeface="Courier New"/>
                <a:cs typeface="Courier New"/>
              </a:rPr>
              <a:t>СОЦІАЛЬНУ</a:t>
            </a:r>
            <a:r>
              <a:rPr sz="2150" b="1" spc="-5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b="1" spc="145" dirty="0">
                <a:solidFill>
                  <a:srgbClr val="FFFFFF"/>
                </a:solidFill>
                <a:latin typeface="Courier New"/>
                <a:cs typeface="Courier New"/>
              </a:rPr>
              <a:t>КВАРТИРУ</a:t>
            </a:r>
            <a:r>
              <a:rPr sz="2150" b="1" spc="-5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150" spc="65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215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50" b="1" spc="150" dirty="0">
                <a:solidFill>
                  <a:srgbClr val="FFFFFF"/>
                </a:solidFill>
                <a:latin typeface="Courier New"/>
                <a:cs typeface="Courier New"/>
              </a:rPr>
              <a:t>РОДИНІ</a:t>
            </a:r>
            <a:r>
              <a:rPr sz="2150" spc="15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1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44438" y="4322541"/>
            <a:ext cx="12071985" cy="222567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765"/>
              </a:spcBef>
              <a:tabLst>
                <a:tab pos="4202430" algn="l"/>
                <a:tab pos="4810125" algn="l"/>
              </a:tabLst>
            </a:pPr>
            <a:r>
              <a:rPr sz="4250" spc="800" dirty="0">
                <a:latin typeface="Cambria"/>
                <a:cs typeface="Cambria"/>
              </a:rPr>
              <a:t>ВЗАЄМОДІ</a:t>
            </a:r>
            <a:r>
              <a:rPr sz="4250" spc="290" dirty="0">
                <a:latin typeface="Cambria"/>
                <a:cs typeface="Cambria"/>
              </a:rPr>
              <a:t>Я</a:t>
            </a:r>
            <a:r>
              <a:rPr sz="4250" dirty="0">
                <a:latin typeface="Cambria"/>
                <a:cs typeface="Cambria"/>
              </a:rPr>
              <a:t>	</a:t>
            </a:r>
            <a:r>
              <a:rPr sz="4250" spc="290" dirty="0">
                <a:latin typeface="Cambria"/>
                <a:cs typeface="Cambria"/>
              </a:rPr>
              <a:t>З</a:t>
            </a:r>
            <a:r>
              <a:rPr sz="4250" dirty="0">
                <a:latin typeface="Cambria"/>
                <a:cs typeface="Cambria"/>
              </a:rPr>
              <a:t>	</a:t>
            </a:r>
            <a:r>
              <a:rPr sz="4250" spc="865" dirty="0">
                <a:latin typeface="Cambria"/>
                <a:cs typeface="Cambria"/>
              </a:rPr>
              <a:t>ПРАВООХОРОННИМ</a:t>
            </a:r>
            <a:r>
              <a:rPr sz="4250" spc="355" dirty="0">
                <a:latin typeface="Cambria"/>
                <a:cs typeface="Cambria"/>
              </a:rPr>
              <a:t>И</a:t>
            </a:r>
            <a:endParaRPr sz="4250">
              <a:latin typeface="Cambria"/>
              <a:cs typeface="Cambria"/>
            </a:endParaRPr>
          </a:p>
          <a:p>
            <a:pPr marL="3901440" marR="5080" indent="4374515" algn="r">
              <a:lnSpc>
                <a:spcPct val="113199"/>
              </a:lnSpc>
              <a:spcBef>
                <a:spcPts val="5"/>
              </a:spcBef>
              <a:tabLst>
                <a:tab pos="5003800" algn="l"/>
                <a:tab pos="8736965" algn="l"/>
              </a:tabLst>
            </a:pPr>
            <a:r>
              <a:rPr sz="4250" spc="860" dirty="0">
                <a:latin typeface="Cambria"/>
                <a:cs typeface="Cambria"/>
              </a:rPr>
              <a:t>ОРГАНАМ</a:t>
            </a:r>
            <a:r>
              <a:rPr sz="4250" spc="350" dirty="0">
                <a:latin typeface="Cambria"/>
                <a:cs typeface="Cambria"/>
              </a:rPr>
              <a:t>И</a:t>
            </a:r>
            <a:r>
              <a:rPr sz="4250" spc="795" dirty="0">
                <a:latin typeface="Cambria"/>
                <a:cs typeface="Cambria"/>
              </a:rPr>
              <a:t> </a:t>
            </a:r>
            <a:r>
              <a:rPr sz="4250" spc="745" dirty="0">
                <a:latin typeface="Cambria"/>
                <a:cs typeface="Cambria"/>
              </a:rPr>
              <a:t>Т</a:t>
            </a:r>
            <a:r>
              <a:rPr sz="4250" spc="235" dirty="0">
                <a:latin typeface="Cambria"/>
                <a:cs typeface="Cambria"/>
              </a:rPr>
              <a:t>А</a:t>
            </a:r>
            <a:r>
              <a:rPr sz="4250" dirty="0">
                <a:latin typeface="Cambria"/>
                <a:cs typeface="Cambria"/>
              </a:rPr>
              <a:t>	</a:t>
            </a:r>
            <a:r>
              <a:rPr sz="4250" spc="745" dirty="0">
                <a:latin typeface="Cambria"/>
                <a:cs typeface="Cambria"/>
              </a:rPr>
              <a:t>ПРОТИДІ</a:t>
            </a:r>
            <a:r>
              <a:rPr sz="4250" spc="235" dirty="0">
                <a:latin typeface="Cambria"/>
                <a:cs typeface="Cambria"/>
              </a:rPr>
              <a:t>Я</a:t>
            </a:r>
            <a:r>
              <a:rPr sz="4250" dirty="0">
                <a:latin typeface="Cambria"/>
                <a:cs typeface="Cambria"/>
              </a:rPr>
              <a:t>	</a:t>
            </a:r>
            <a:r>
              <a:rPr sz="4250" spc="800" dirty="0">
                <a:latin typeface="Cambria"/>
                <a:cs typeface="Cambria"/>
              </a:rPr>
              <a:t>КОРУПЦІ</a:t>
            </a:r>
            <a:r>
              <a:rPr sz="4250" spc="290" dirty="0">
                <a:latin typeface="Cambria"/>
                <a:cs typeface="Cambria"/>
              </a:rPr>
              <a:t>Ї</a:t>
            </a:r>
            <a:endParaRPr sz="425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40023"/>
            <a:ext cx="18288000" cy="1204595"/>
          </a:xfrm>
          <a:custGeom>
            <a:avLst/>
            <a:gdLst/>
            <a:ahLst/>
            <a:cxnLst/>
            <a:rect l="l" t="t" r="r" b="b"/>
            <a:pathLst>
              <a:path w="18288000" h="1204595">
                <a:moveTo>
                  <a:pt x="18287998" y="1204116"/>
                </a:moveTo>
                <a:lnTo>
                  <a:pt x="0" y="1204116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204116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46516" y="8904146"/>
            <a:ext cx="3356610" cy="1383030"/>
          </a:xfrm>
          <a:custGeom>
            <a:avLst/>
            <a:gdLst/>
            <a:ahLst/>
            <a:cxnLst/>
            <a:rect l="l" t="t" r="r" b="b"/>
            <a:pathLst>
              <a:path w="3356609" h="1383029">
                <a:moveTo>
                  <a:pt x="0" y="1382852"/>
                </a:moveTo>
                <a:lnTo>
                  <a:pt x="3356333" y="1382852"/>
                </a:lnTo>
                <a:lnTo>
                  <a:pt x="3356333" y="0"/>
                </a:lnTo>
                <a:lnTo>
                  <a:pt x="0" y="0"/>
                </a:lnTo>
                <a:lnTo>
                  <a:pt x="0" y="1382852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16757" y="0"/>
            <a:ext cx="17352645" cy="9855200"/>
            <a:chOff x="416757" y="0"/>
            <a:chExt cx="17352645" cy="9855200"/>
          </a:xfrm>
        </p:grpSpPr>
        <p:sp>
          <p:nvSpPr>
            <p:cNvPr id="5" name="object 5"/>
            <p:cNvSpPr/>
            <p:nvPr/>
          </p:nvSpPr>
          <p:spPr>
            <a:xfrm>
              <a:off x="3546517" y="0"/>
              <a:ext cx="3356610" cy="2820670"/>
            </a:xfrm>
            <a:custGeom>
              <a:avLst/>
              <a:gdLst/>
              <a:ahLst/>
              <a:cxnLst/>
              <a:rect l="l" t="t" r="r" b="b"/>
              <a:pathLst>
                <a:path w="3356609" h="2820670">
                  <a:moveTo>
                    <a:pt x="0" y="2820436"/>
                  </a:moveTo>
                  <a:lnTo>
                    <a:pt x="3356333" y="2820436"/>
                  </a:lnTo>
                  <a:lnTo>
                    <a:pt x="3356333" y="0"/>
                  </a:lnTo>
                  <a:lnTo>
                    <a:pt x="0" y="0"/>
                  </a:lnTo>
                  <a:lnTo>
                    <a:pt x="0" y="2820436"/>
                  </a:lnTo>
                  <a:close/>
                </a:path>
              </a:pathLst>
            </a:custGeom>
            <a:solidFill>
              <a:srgbClr val="3F3C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3907" y="2820437"/>
              <a:ext cx="9182100" cy="6083935"/>
            </a:xfrm>
            <a:custGeom>
              <a:avLst/>
              <a:gdLst/>
              <a:ahLst/>
              <a:cxnLst/>
              <a:rect l="l" t="t" r="r" b="b"/>
              <a:pathLst>
                <a:path w="9182100" h="6083934">
                  <a:moveTo>
                    <a:pt x="9182086" y="6083646"/>
                  </a:moveTo>
                  <a:lnTo>
                    <a:pt x="0" y="6083646"/>
                  </a:lnTo>
                  <a:lnTo>
                    <a:pt x="0" y="0"/>
                  </a:lnTo>
                </a:path>
              </a:pathLst>
            </a:custGeom>
            <a:ln w="114299">
              <a:solidFill>
                <a:srgbClr val="3F3C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71565" y="113749"/>
              <a:ext cx="1904999" cy="245744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698713" y="3216919"/>
              <a:ext cx="3921760" cy="153670"/>
            </a:xfrm>
            <a:custGeom>
              <a:avLst/>
              <a:gdLst/>
              <a:ahLst/>
              <a:cxnLst/>
              <a:rect l="l" t="t" r="r" b="b"/>
              <a:pathLst>
                <a:path w="3921759" h="153670">
                  <a:moveTo>
                    <a:pt x="3921346" y="153355"/>
                  </a:moveTo>
                  <a:lnTo>
                    <a:pt x="0" y="153355"/>
                  </a:lnTo>
                  <a:lnTo>
                    <a:pt x="0" y="0"/>
                  </a:lnTo>
                  <a:lnTo>
                    <a:pt x="3921346" y="0"/>
                  </a:lnTo>
                  <a:lnTo>
                    <a:pt x="3921346" y="1533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706409" y="8661176"/>
              <a:ext cx="9062720" cy="1194435"/>
            </a:xfrm>
            <a:custGeom>
              <a:avLst/>
              <a:gdLst/>
              <a:ahLst/>
              <a:cxnLst/>
              <a:rect l="l" t="t" r="r" b="b"/>
              <a:pathLst>
                <a:path w="9062719" h="1194434">
                  <a:moveTo>
                    <a:pt x="9062486" y="0"/>
                  </a:moveTo>
                  <a:lnTo>
                    <a:pt x="9062486" y="1194028"/>
                  </a:lnTo>
                  <a:lnTo>
                    <a:pt x="0" y="1194028"/>
                  </a:lnTo>
                  <a:lnTo>
                    <a:pt x="0" y="0"/>
                  </a:lnTo>
                  <a:lnTo>
                    <a:pt x="9062486" y="0"/>
                  </a:lnTo>
                  <a:close/>
                </a:path>
              </a:pathLst>
            </a:custGeom>
            <a:solidFill>
              <a:srgbClr val="3F3C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57964" y="3195501"/>
            <a:ext cx="16797655" cy="6491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4615">
              <a:lnSpc>
                <a:spcPts val="2740"/>
              </a:lnSpc>
              <a:spcBef>
                <a:spcPts val="90"/>
              </a:spcBef>
            </a:pPr>
            <a:r>
              <a:rPr sz="2500" spc="245" dirty="0">
                <a:latin typeface="Calibri"/>
                <a:cs typeface="Calibri"/>
              </a:rPr>
              <a:t>За</a:t>
            </a:r>
            <a:r>
              <a:rPr sz="2500" spc="85" dirty="0">
                <a:latin typeface="Calibri"/>
                <a:cs typeface="Calibri"/>
              </a:rPr>
              <a:t> </a:t>
            </a:r>
            <a:r>
              <a:rPr sz="2500" spc="120" dirty="0">
                <a:latin typeface="Calibri"/>
                <a:cs typeface="Calibri"/>
              </a:rPr>
              <a:t>2023</a:t>
            </a:r>
            <a:r>
              <a:rPr sz="2500" spc="85" dirty="0">
                <a:latin typeface="Calibri"/>
                <a:cs typeface="Calibri"/>
              </a:rPr>
              <a:t> </a:t>
            </a:r>
            <a:r>
              <a:rPr sz="2500" spc="254" dirty="0">
                <a:latin typeface="Calibri"/>
                <a:cs typeface="Calibri"/>
              </a:rPr>
              <a:t>рік</a:t>
            </a:r>
            <a:r>
              <a:rPr sz="2500" spc="90" dirty="0">
                <a:latin typeface="Calibri"/>
                <a:cs typeface="Calibri"/>
              </a:rPr>
              <a:t> </a:t>
            </a:r>
            <a:r>
              <a:rPr sz="2500" spc="260" dirty="0">
                <a:latin typeface="Calibri"/>
                <a:cs typeface="Calibri"/>
              </a:rPr>
              <a:t>надійшло</a:t>
            </a:r>
            <a:r>
              <a:rPr sz="2500" spc="85" dirty="0">
                <a:latin typeface="Calibri"/>
                <a:cs typeface="Calibri"/>
              </a:rPr>
              <a:t> </a:t>
            </a:r>
            <a:r>
              <a:rPr sz="2500" spc="120" dirty="0">
                <a:latin typeface="Calibri"/>
                <a:cs typeface="Calibri"/>
              </a:rPr>
              <a:t>160</a:t>
            </a:r>
            <a:r>
              <a:rPr sz="2500" spc="90" dirty="0">
                <a:latin typeface="Calibri"/>
                <a:cs typeface="Calibri"/>
              </a:rPr>
              <a:t> </a:t>
            </a:r>
            <a:r>
              <a:rPr sz="2500" spc="225" dirty="0">
                <a:latin typeface="Calibri"/>
                <a:cs typeface="Calibri"/>
              </a:rPr>
              <a:t>звернень</a:t>
            </a:r>
            <a:r>
              <a:rPr sz="2500" spc="85" dirty="0">
                <a:latin typeface="Calibri"/>
                <a:cs typeface="Calibri"/>
              </a:rPr>
              <a:t> </a:t>
            </a:r>
            <a:r>
              <a:rPr sz="2500" spc="75" dirty="0">
                <a:latin typeface="Calibri"/>
                <a:cs typeface="Calibri"/>
              </a:rPr>
              <a:t>до</a:t>
            </a:r>
            <a:r>
              <a:rPr sz="2500" spc="90" dirty="0">
                <a:latin typeface="Calibri"/>
                <a:cs typeface="Calibri"/>
              </a:rPr>
              <a:t> </a:t>
            </a:r>
            <a:r>
              <a:rPr sz="2500" spc="265" dirty="0">
                <a:latin typeface="Calibri"/>
                <a:cs typeface="Calibri"/>
              </a:rPr>
              <a:t>КБУ</a:t>
            </a:r>
            <a:endParaRPr sz="2500">
              <a:latin typeface="Calibri"/>
              <a:cs typeface="Calibri"/>
            </a:endParaRPr>
          </a:p>
          <a:p>
            <a:pPr marL="12700" marR="8595995">
              <a:lnSpc>
                <a:spcPts val="2470"/>
              </a:lnSpc>
              <a:spcBef>
                <a:spcPts val="265"/>
              </a:spcBef>
            </a:pPr>
            <a:r>
              <a:rPr sz="2500" spc="295" dirty="0">
                <a:latin typeface="Calibri"/>
                <a:cs typeface="Calibri"/>
              </a:rPr>
              <a:t>«Контактний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270" dirty="0">
                <a:latin typeface="Calibri"/>
                <a:cs typeface="Calibri"/>
              </a:rPr>
              <a:t>центр</a:t>
            </a:r>
            <a:r>
              <a:rPr sz="2500" spc="90" dirty="0">
                <a:latin typeface="Calibri"/>
                <a:cs typeface="Calibri"/>
              </a:rPr>
              <a:t> </a:t>
            </a:r>
            <a:r>
              <a:rPr sz="2500" spc="240" dirty="0">
                <a:latin typeface="Calibri"/>
                <a:cs typeface="Calibri"/>
              </a:rPr>
              <a:t>міста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260" dirty="0">
                <a:latin typeface="Calibri"/>
                <a:cs typeface="Calibri"/>
              </a:rPr>
              <a:t>Києва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290" dirty="0">
                <a:latin typeface="Calibri"/>
                <a:cs typeface="Calibri"/>
              </a:rPr>
              <a:t>та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190" dirty="0">
                <a:latin typeface="Calibri"/>
                <a:cs typeface="Calibri"/>
              </a:rPr>
              <a:t>Урядова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229" dirty="0">
                <a:latin typeface="Calibri"/>
                <a:cs typeface="Calibri"/>
              </a:rPr>
              <a:t>гаряча </a:t>
            </a:r>
            <a:r>
              <a:rPr sz="2500" spc="175" dirty="0">
                <a:latin typeface="Calibri"/>
                <a:cs typeface="Calibri"/>
              </a:rPr>
              <a:t>лінія».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b="1" spc="110" dirty="0">
                <a:latin typeface="Cambria"/>
                <a:cs typeface="Cambria"/>
              </a:rPr>
              <a:t>Із </a:t>
            </a:r>
            <a:r>
              <a:rPr sz="2500" b="1" spc="195" dirty="0">
                <a:latin typeface="Cambria"/>
                <a:cs typeface="Cambria"/>
              </a:rPr>
              <a:t>них</a:t>
            </a:r>
            <a:r>
              <a:rPr sz="2500" b="1" spc="110" dirty="0">
                <a:latin typeface="Cambria"/>
                <a:cs typeface="Cambria"/>
              </a:rPr>
              <a:t> </a:t>
            </a:r>
            <a:r>
              <a:rPr sz="2500" b="1" spc="90" dirty="0">
                <a:latin typeface="Cambria"/>
                <a:cs typeface="Cambria"/>
              </a:rPr>
              <a:t>із</a:t>
            </a:r>
            <a:r>
              <a:rPr sz="2500" b="1" spc="110" dirty="0">
                <a:latin typeface="Cambria"/>
                <a:cs typeface="Cambria"/>
              </a:rPr>
              <a:t> </a:t>
            </a:r>
            <a:r>
              <a:rPr sz="2500" b="1" spc="140" dirty="0">
                <a:latin typeface="Cambria"/>
                <a:cs typeface="Cambria"/>
              </a:rPr>
              <a:t>питань</a:t>
            </a:r>
            <a:r>
              <a:rPr sz="2500" b="1" spc="114" dirty="0">
                <a:latin typeface="Cambria"/>
                <a:cs typeface="Cambria"/>
              </a:rPr>
              <a:t> </a:t>
            </a:r>
            <a:r>
              <a:rPr sz="2500" b="1" spc="135" dirty="0">
                <a:latin typeface="Cambria"/>
                <a:cs typeface="Cambria"/>
              </a:rPr>
              <a:t>облаштування,</a:t>
            </a:r>
            <a:r>
              <a:rPr sz="2500" b="1" spc="110" dirty="0">
                <a:latin typeface="Cambria"/>
                <a:cs typeface="Cambria"/>
              </a:rPr>
              <a:t> </a:t>
            </a:r>
            <a:r>
              <a:rPr sz="2500" b="1" spc="95" dirty="0">
                <a:latin typeface="Cambria"/>
                <a:cs typeface="Cambria"/>
              </a:rPr>
              <a:t>роботи </a:t>
            </a:r>
            <a:r>
              <a:rPr sz="2500" b="1" spc="110" dirty="0">
                <a:latin typeface="Cambria"/>
                <a:cs typeface="Cambria"/>
              </a:rPr>
              <a:t>укриттів</a:t>
            </a:r>
            <a:r>
              <a:rPr sz="2500" b="1" spc="80" dirty="0">
                <a:latin typeface="Cambria"/>
                <a:cs typeface="Cambria"/>
              </a:rPr>
              <a:t> </a:t>
            </a:r>
            <a:r>
              <a:rPr sz="2500" b="1" dirty="0">
                <a:latin typeface="Cambria"/>
                <a:cs typeface="Cambria"/>
              </a:rPr>
              <a:t>–</a:t>
            </a:r>
            <a:r>
              <a:rPr sz="2500" b="1" spc="85" dirty="0">
                <a:latin typeface="Cambria"/>
                <a:cs typeface="Cambria"/>
              </a:rPr>
              <a:t> </a:t>
            </a:r>
            <a:r>
              <a:rPr sz="2500" b="1" dirty="0">
                <a:latin typeface="Cambria"/>
                <a:cs typeface="Cambria"/>
              </a:rPr>
              <a:t>63;</a:t>
            </a:r>
            <a:r>
              <a:rPr sz="2500" b="1" spc="85" dirty="0">
                <a:latin typeface="Cambria"/>
                <a:cs typeface="Cambria"/>
              </a:rPr>
              <a:t> </a:t>
            </a:r>
            <a:r>
              <a:rPr sz="2500" b="1" spc="105" dirty="0">
                <a:latin typeface="Cambria"/>
                <a:cs typeface="Cambria"/>
              </a:rPr>
              <a:t>роботи</a:t>
            </a:r>
            <a:r>
              <a:rPr sz="2500" b="1" spc="85" dirty="0">
                <a:latin typeface="Cambria"/>
                <a:cs typeface="Cambria"/>
              </a:rPr>
              <a:t> </a:t>
            </a:r>
            <a:r>
              <a:rPr sz="2500" b="1" spc="120" dirty="0">
                <a:latin typeface="Cambria"/>
                <a:cs typeface="Cambria"/>
              </a:rPr>
              <a:t>пунктів</a:t>
            </a:r>
            <a:r>
              <a:rPr sz="2500" b="1" spc="85" dirty="0">
                <a:latin typeface="Cambria"/>
                <a:cs typeface="Cambria"/>
              </a:rPr>
              <a:t> </a:t>
            </a:r>
            <a:r>
              <a:rPr sz="2500" b="1" spc="100" dirty="0">
                <a:latin typeface="Cambria"/>
                <a:cs typeface="Cambria"/>
              </a:rPr>
              <a:t>обігріву</a:t>
            </a:r>
            <a:r>
              <a:rPr sz="2500" b="1" spc="85" dirty="0">
                <a:latin typeface="Cambria"/>
                <a:cs typeface="Cambria"/>
              </a:rPr>
              <a:t> </a:t>
            </a:r>
            <a:r>
              <a:rPr sz="2500" b="1" dirty="0">
                <a:latin typeface="Cambria"/>
                <a:cs typeface="Cambria"/>
              </a:rPr>
              <a:t>–</a:t>
            </a:r>
            <a:r>
              <a:rPr sz="2500" b="1" spc="85" dirty="0">
                <a:latin typeface="Cambria"/>
                <a:cs typeface="Cambria"/>
              </a:rPr>
              <a:t> </a:t>
            </a:r>
            <a:r>
              <a:rPr sz="2500" b="1" spc="-25" dirty="0">
                <a:latin typeface="Cambria"/>
                <a:cs typeface="Cambria"/>
              </a:rPr>
              <a:t>3; </a:t>
            </a:r>
            <a:r>
              <a:rPr sz="2500" b="1" spc="135" dirty="0">
                <a:latin typeface="Cambria"/>
                <a:cs typeface="Cambria"/>
              </a:rPr>
              <a:t>порушення</a:t>
            </a:r>
            <a:r>
              <a:rPr sz="2500" b="1" spc="110" dirty="0">
                <a:latin typeface="Cambria"/>
                <a:cs typeface="Cambria"/>
              </a:rPr>
              <a:t> </a:t>
            </a:r>
            <a:r>
              <a:rPr sz="2500" b="1" spc="125" dirty="0">
                <a:latin typeface="Cambria"/>
                <a:cs typeface="Cambria"/>
              </a:rPr>
              <a:t>громадського</a:t>
            </a:r>
            <a:r>
              <a:rPr sz="2500" b="1" spc="110" dirty="0">
                <a:latin typeface="Cambria"/>
                <a:cs typeface="Cambria"/>
              </a:rPr>
              <a:t> </a:t>
            </a:r>
            <a:r>
              <a:rPr sz="2500" b="1" spc="100" dirty="0">
                <a:latin typeface="Cambria"/>
                <a:cs typeface="Cambria"/>
              </a:rPr>
              <a:t>порядку</a:t>
            </a:r>
            <a:r>
              <a:rPr sz="2500" b="1" spc="114" dirty="0">
                <a:latin typeface="Cambria"/>
                <a:cs typeface="Cambria"/>
              </a:rPr>
              <a:t> </a:t>
            </a:r>
            <a:r>
              <a:rPr sz="2500" b="1" spc="95" dirty="0">
                <a:latin typeface="Cambria"/>
                <a:cs typeface="Cambria"/>
              </a:rPr>
              <a:t>та </a:t>
            </a:r>
            <a:r>
              <a:rPr sz="2500" b="1" spc="165" dirty="0">
                <a:latin typeface="Cambria"/>
                <a:cs typeface="Cambria"/>
              </a:rPr>
              <a:t>протипожежних</a:t>
            </a:r>
            <a:r>
              <a:rPr sz="2500" b="1" spc="60" dirty="0">
                <a:latin typeface="Cambria"/>
                <a:cs typeface="Cambria"/>
              </a:rPr>
              <a:t> </a:t>
            </a:r>
            <a:r>
              <a:rPr sz="2500" b="1" spc="165" dirty="0">
                <a:latin typeface="Cambria"/>
                <a:cs typeface="Cambria"/>
              </a:rPr>
              <a:t>вимог</a:t>
            </a:r>
            <a:r>
              <a:rPr sz="2500" b="1" spc="65" dirty="0">
                <a:latin typeface="Cambria"/>
                <a:cs typeface="Cambria"/>
              </a:rPr>
              <a:t> </a:t>
            </a:r>
            <a:r>
              <a:rPr sz="2500" b="1" dirty="0">
                <a:latin typeface="Cambria"/>
                <a:cs typeface="Cambria"/>
              </a:rPr>
              <a:t>–</a:t>
            </a:r>
            <a:r>
              <a:rPr sz="2500" b="1" spc="65" dirty="0">
                <a:latin typeface="Cambria"/>
                <a:cs typeface="Cambria"/>
              </a:rPr>
              <a:t> </a:t>
            </a:r>
            <a:r>
              <a:rPr sz="2500" b="1" dirty="0">
                <a:latin typeface="Cambria"/>
                <a:cs typeface="Cambria"/>
              </a:rPr>
              <a:t>96</a:t>
            </a:r>
            <a:r>
              <a:rPr sz="2500" b="1" spc="60" dirty="0">
                <a:latin typeface="Cambria"/>
                <a:cs typeface="Cambria"/>
              </a:rPr>
              <a:t> </a:t>
            </a:r>
            <a:r>
              <a:rPr sz="2500" b="1" spc="120" dirty="0">
                <a:latin typeface="Cambria"/>
                <a:cs typeface="Cambria"/>
              </a:rPr>
              <a:t>звернень.</a:t>
            </a:r>
            <a:endParaRPr sz="2500">
              <a:latin typeface="Cambria"/>
              <a:cs typeface="Cambria"/>
            </a:endParaRPr>
          </a:p>
          <a:p>
            <a:pPr marL="12700" marR="8455660" indent="81915">
              <a:lnSpc>
                <a:spcPts val="2470"/>
              </a:lnSpc>
              <a:spcBef>
                <a:spcPts val="2500"/>
              </a:spcBef>
            </a:pPr>
            <a:r>
              <a:rPr sz="2500" spc="305" dirty="0">
                <a:latin typeface="Calibri"/>
                <a:cs typeface="Calibri"/>
              </a:rPr>
              <a:t>З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229" dirty="0">
                <a:latin typeface="Calibri"/>
                <a:cs typeface="Calibri"/>
              </a:rPr>
              <a:t>метою</a:t>
            </a:r>
            <a:r>
              <a:rPr sz="2500" spc="100" dirty="0">
                <a:latin typeface="Calibri"/>
                <a:cs typeface="Calibri"/>
              </a:rPr>
              <a:t> </a:t>
            </a:r>
            <a:r>
              <a:rPr sz="2500" spc="220" dirty="0">
                <a:latin typeface="Calibri"/>
                <a:cs typeface="Calibri"/>
              </a:rPr>
              <a:t>попередження</a:t>
            </a:r>
            <a:r>
              <a:rPr sz="2500" spc="100" dirty="0">
                <a:latin typeface="Calibri"/>
                <a:cs typeface="Calibri"/>
              </a:rPr>
              <a:t> </a:t>
            </a:r>
            <a:r>
              <a:rPr sz="2500" spc="290" dirty="0">
                <a:latin typeface="Calibri"/>
                <a:cs typeface="Calibri"/>
              </a:rPr>
              <a:t>протиправних</a:t>
            </a:r>
            <a:r>
              <a:rPr sz="2500" spc="100" dirty="0">
                <a:latin typeface="Calibri"/>
                <a:cs typeface="Calibri"/>
              </a:rPr>
              <a:t> </a:t>
            </a:r>
            <a:r>
              <a:rPr sz="2500" spc="150" dirty="0">
                <a:latin typeface="Calibri"/>
                <a:cs typeface="Calibri"/>
              </a:rPr>
              <a:t>дій,</a:t>
            </a:r>
            <a:r>
              <a:rPr sz="2500" spc="100" dirty="0">
                <a:latin typeface="Calibri"/>
                <a:cs typeface="Calibri"/>
              </a:rPr>
              <a:t> </a:t>
            </a:r>
            <a:r>
              <a:rPr sz="2500" spc="245" dirty="0">
                <a:latin typeface="Calibri"/>
                <a:cs typeface="Calibri"/>
              </a:rPr>
              <a:t>спільно </a:t>
            </a:r>
            <a:r>
              <a:rPr sz="2500" spc="145" dirty="0">
                <a:latin typeface="Calibri"/>
                <a:cs typeface="Calibri"/>
              </a:rPr>
              <a:t>з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245" dirty="0">
                <a:latin typeface="Calibri"/>
                <a:cs typeface="Calibri"/>
              </a:rPr>
              <a:t>Подільським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265" dirty="0">
                <a:latin typeface="Calibri"/>
                <a:cs typeface="Calibri"/>
              </a:rPr>
              <a:t>управління</a:t>
            </a:r>
            <a:r>
              <a:rPr sz="2500" spc="100" dirty="0">
                <a:latin typeface="Calibri"/>
                <a:cs typeface="Calibri"/>
              </a:rPr>
              <a:t> </a:t>
            </a:r>
            <a:r>
              <a:rPr sz="2500" spc="245" dirty="0">
                <a:latin typeface="Calibri"/>
                <a:cs typeface="Calibri"/>
              </a:rPr>
              <a:t>поліції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350" dirty="0">
                <a:latin typeface="Calibri"/>
                <a:cs typeface="Calibri"/>
              </a:rPr>
              <a:t>ГУНП</a:t>
            </a:r>
            <a:r>
              <a:rPr sz="2500" spc="100" dirty="0">
                <a:latin typeface="Calibri"/>
                <a:cs typeface="Calibri"/>
              </a:rPr>
              <a:t> </a:t>
            </a:r>
            <a:r>
              <a:rPr sz="2500" spc="290" dirty="0">
                <a:latin typeface="Calibri"/>
                <a:cs typeface="Calibri"/>
              </a:rPr>
              <a:t>України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225" dirty="0">
                <a:latin typeface="Calibri"/>
                <a:cs typeface="Calibri"/>
              </a:rPr>
              <a:t>в </a:t>
            </a:r>
            <a:r>
              <a:rPr sz="2500" spc="245" dirty="0">
                <a:latin typeface="Calibri"/>
                <a:cs typeface="Calibri"/>
              </a:rPr>
              <a:t>місті</a:t>
            </a:r>
            <a:r>
              <a:rPr sz="2500" spc="90" dirty="0">
                <a:latin typeface="Calibri"/>
                <a:cs typeface="Calibri"/>
              </a:rPr>
              <a:t> </a:t>
            </a:r>
            <a:r>
              <a:rPr sz="2500" spc="220" dirty="0">
                <a:latin typeface="Calibri"/>
                <a:cs typeface="Calibri"/>
              </a:rPr>
              <a:t>Києві,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315" dirty="0">
                <a:latin typeface="Calibri"/>
                <a:cs typeface="Calibri"/>
              </a:rPr>
              <a:t>вжито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195" dirty="0">
                <a:latin typeface="Calibri"/>
                <a:cs typeface="Calibri"/>
              </a:rPr>
              <a:t>заходи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180" dirty="0">
                <a:latin typeface="Calibri"/>
                <a:cs typeface="Calibri"/>
              </a:rPr>
              <a:t>щодо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235" dirty="0">
                <a:latin typeface="Calibri"/>
                <a:cs typeface="Calibri"/>
              </a:rPr>
              <a:t>дотримання </a:t>
            </a:r>
            <a:r>
              <a:rPr sz="2500" spc="195" dirty="0">
                <a:latin typeface="Calibri"/>
                <a:cs typeface="Calibri"/>
              </a:rPr>
              <a:t>громадського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215" dirty="0">
                <a:latin typeface="Calibri"/>
                <a:cs typeface="Calibri"/>
              </a:rPr>
              <a:t>порядку</a:t>
            </a:r>
            <a:r>
              <a:rPr sz="2500" spc="100" dirty="0">
                <a:latin typeface="Calibri"/>
                <a:cs typeface="Calibri"/>
              </a:rPr>
              <a:t> </a:t>
            </a:r>
            <a:r>
              <a:rPr sz="2500" spc="275" dirty="0">
                <a:latin typeface="Calibri"/>
                <a:cs typeface="Calibri"/>
              </a:rPr>
              <a:t>в</a:t>
            </a:r>
            <a:r>
              <a:rPr sz="2500" spc="100" dirty="0">
                <a:latin typeface="Calibri"/>
                <a:cs typeface="Calibri"/>
              </a:rPr>
              <a:t> </a:t>
            </a:r>
            <a:r>
              <a:rPr sz="2500" spc="210" dirty="0">
                <a:latin typeface="Calibri"/>
                <a:cs typeface="Calibri"/>
              </a:rPr>
              <a:t>районі: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195" dirty="0">
                <a:latin typeface="Calibri"/>
                <a:cs typeface="Calibri"/>
              </a:rPr>
              <a:t>проведення </a:t>
            </a:r>
            <a:r>
              <a:rPr sz="2500" spc="285" dirty="0">
                <a:latin typeface="Calibri"/>
                <a:cs typeface="Calibri"/>
              </a:rPr>
              <a:t>локальних</a:t>
            </a:r>
            <a:r>
              <a:rPr sz="2500" spc="90" dirty="0">
                <a:latin typeface="Calibri"/>
                <a:cs typeface="Calibri"/>
              </a:rPr>
              <a:t> </a:t>
            </a:r>
            <a:r>
              <a:rPr sz="2500" spc="290" dirty="0">
                <a:latin typeface="Calibri"/>
                <a:cs typeface="Calibri"/>
              </a:rPr>
              <a:t>та</a:t>
            </a:r>
            <a:r>
              <a:rPr sz="2500" spc="90" dirty="0">
                <a:latin typeface="Calibri"/>
                <a:cs typeface="Calibri"/>
              </a:rPr>
              <a:t> </a:t>
            </a:r>
            <a:r>
              <a:rPr sz="2500" spc="275" dirty="0">
                <a:latin typeface="Calibri"/>
                <a:cs typeface="Calibri"/>
              </a:rPr>
              <a:t>оперативних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204" dirty="0">
                <a:latin typeface="Calibri"/>
                <a:cs typeface="Calibri"/>
              </a:rPr>
              <a:t>перевірок</a:t>
            </a:r>
            <a:r>
              <a:rPr sz="2500" spc="90" dirty="0">
                <a:latin typeface="Calibri"/>
                <a:cs typeface="Calibri"/>
              </a:rPr>
              <a:t> </a:t>
            </a:r>
            <a:r>
              <a:rPr sz="2500" spc="140" dirty="0">
                <a:latin typeface="Calibri"/>
                <a:cs typeface="Calibri"/>
              </a:rPr>
              <a:t>за </a:t>
            </a:r>
            <a:r>
              <a:rPr sz="2500" spc="225" dirty="0">
                <a:latin typeface="Calibri"/>
                <a:cs typeface="Calibri"/>
              </a:rPr>
              <a:t>дорученням</a:t>
            </a:r>
            <a:r>
              <a:rPr sz="2500" spc="110" dirty="0">
                <a:latin typeface="Calibri"/>
                <a:cs typeface="Calibri"/>
              </a:rPr>
              <a:t> </a:t>
            </a:r>
            <a:r>
              <a:rPr sz="2500" spc="275" dirty="0">
                <a:latin typeface="Calibri"/>
                <a:cs typeface="Calibri"/>
              </a:rPr>
              <a:t>керівництва</a:t>
            </a:r>
            <a:r>
              <a:rPr sz="2500" spc="110" dirty="0">
                <a:latin typeface="Calibri"/>
                <a:cs typeface="Calibri"/>
              </a:rPr>
              <a:t> </a:t>
            </a:r>
            <a:r>
              <a:rPr sz="2500" spc="225" dirty="0">
                <a:latin typeface="Calibri"/>
                <a:cs typeface="Calibri"/>
              </a:rPr>
              <a:t>адміністрації</a:t>
            </a:r>
            <a:r>
              <a:rPr sz="2500" spc="114" dirty="0">
                <a:latin typeface="Calibri"/>
                <a:cs typeface="Calibri"/>
              </a:rPr>
              <a:t> </a:t>
            </a:r>
            <a:r>
              <a:rPr sz="2500" spc="254" dirty="0">
                <a:latin typeface="Calibri"/>
                <a:cs typeface="Calibri"/>
              </a:rPr>
              <a:t>(вирішення </a:t>
            </a:r>
            <a:r>
              <a:rPr sz="2500" spc="325" dirty="0">
                <a:latin typeface="Calibri"/>
                <a:cs typeface="Calibri"/>
              </a:rPr>
              <a:t>питань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225" dirty="0">
                <a:latin typeface="Calibri"/>
                <a:cs typeface="Calibri"/>
              </a:rPr>
              <a:t>діяльності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315" dirty="0">
                <a:latin typeface="Calibri"/>
                <a:cs typeface="Calibri"/>
              </a:rPr>
              <a:t>пунктів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210" dirty="0">
                <a:latin typeface="Calibri"/>
                <a:cs typeface="Calibri"/>
              </a:rPr>
              <a:t>незламності,</a:t>
            </a:r>
            <a:r>
              <a:rPr sz="2500" spc="100" dirty="0">
                <a:latin typeface="Calibri"/>
                <a:cs typeface="Calibri"/>
              </a:rPr>
              <a:t> </a:t>
            </a:r>
            <a:r>
              <a:rPr sz="2500" spc="204" dirty="0">
                <a:latin typeface="Calibri"/>
                <a:cs typeface="Calibri"/>
              </a:rPr>
              <a:t>перевірка </a:t>
            </a:r>
            <a:r>
              <a:rPr sz="2500" spc="270" dirty="0">
                <a:latin typeface="Calibri"/>
                <a:cs typeface="Calibri"/>
              </a:rPr>
              <a:t>укриттів,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250" dirty="0">
                <a:latin typeface="Calibri"/>
                <a:cs typeface="Calibri"/>
              </a:rPr>
              <a:t>встановлення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270" dirty="0">
                <a:latin typeface="Calibri"/>
                <a:cs typeface="Calibri"/>
              </a:rPr>
              <a:t>фактів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165" dirty="0">
                <a:latin typeface="Calibri"/>
                <a:cs typeface="Calibri"/>
              </a:rPr>
              <a:t>догляду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165" dirty="0">
                <a:latin typeface="Calibri"/>
                <a:cs typeface="Calibri"/>
              </a:rPr>
              <a:t>за</a:t>
            </a:r>
            <a:r>
              <a:rPr sz="2500" spc="100" dirty="0">
                <a:latin typeface="Calibri"/>
                <a:cs typeface="Calibri"/>
              </a:rPr>
              <a:t> </a:t>
            </a:r>
            <a:r>
              <a:rPr sz="2500" spc="170" dirty="0">
                <a:latin typeface="Calibri"/>
                <a:cs typeface="Calibri"/>
              </a:rPr>
              <a:t>особами</a:t>
            </a:r>
            <a:r>
              <a:rPr sz="2500" spc="625" dirty="0">
                <a:latin typeface="Calibri"/>
                <a:cs typeface="Calibri"/>
              </a:rPr>
              <a:t> </a:t>
            </a:r>
            <a:r>
              <a:rPr sz="2500" spc="145" dirty="0">
                <a:latin typeface="Calibri"/>
                <a:cs typeface="Calibri"/>
              </a:rPr>
              <a:t>з</a:t>
            </a:r>
            <a:r>
              <a:rPr sz="2500" spc="85" dirty="0">
                <a:latin typeface="Calibri"/>
                <a:cs typeface="Calibri"/>
              </a:rPr>
              <a:t> </a:t>
            </a:r>
            <a:r>
              <a:rPr sz="2500" spc="250" dirty="0">
                <a:latin typeface="Calibri"/>
                <a:cs typeface="Calibri"/>
              </a:rPr>
              <a:t>інвалідністю</a:t>
            </a:r>
            <a:r>
              <a:rPr sz="2500" spc="85" dirty="0">
                <a:latin typeface="Calibri"/>
                <a:cs typeface="Calibri"/>
              </a:rPr>
              <a:t> </a:t>
            </a:r>
            <a:r>
              <a:rPr sz="2500" spc="165" dirty="0">
                <a:latin typeface="Calibri"/>
                <a:cs typeface="Calibri"/>
              </a:rPr>
              <a:t>для</a:t>
            </a:r>
            <a:r>
              <a:rPr sz="2500" spc="90" dirty="0">
                <a:latin typeface="Calibri"/>
                <a:cs typeface="Calibri"/>
              </a:rPr>
              <a:t> </a:t>
            </a:r>
            <a:r>
              <a:rPr sz="2500" spc="260" dirty="0">
                <a:latin typeface="Calibri"/>
                <a:cs typeface="Calibri"/>
              </a:rPr>
              <a:t>перетину</a:t>
            </a:r>
            <a:r>
              <a:rPr sz="2500" spc="85" dirty="0">
                <a:latin typeface="Calibri"/>
                <a:cs typeface="Calibri"/>
              </a:rPr>
              <a:t> </a:t>
            </a:r>
            <a:r>
              <a:rPr sz="2500" spc="210" dirty="0">
                <a:latin typeface="Calibri"/>
                <a:cs typeface="Calibri"/>
              </a:rPr>
              <a:t>державного</a:t>
            </a:r>
            <a:r>
              <a:rPr sz="2500" spc="90" dirty="0">
                <a:latin typeface="Calibri"/>
                <a:cs typeface="Calibri"/>
              </a:rPr>
              <a:t> </a:t>
            </a:r>
            <a:r>
              <a:rPr sz="2500" spc="195" dirty="0">
                <a:latin typeface="Calibri"/>
                <a:cs typeface="Calibri"/>
              </a:rPr>
              <a:t>кордону </a:t>
            </a:r>
            <a:r>
              <a:rPr sz="2500" spc="250" dirty="0">
                <a:latin typeface="Calibri"/>
                <a:cs typeface="Calibri"/>
              </a:rPr>
              <a:t>України,</a:t>
            </a:r>
            <a:r>
              <a:rPr sz="2500" spc="100" dirty="0">
                <a:latin typeface="Calibri"/>
                <a:cs typeface="Calibri"/>
              </a:rPr>
              <a:t> </a:t>
            </a:r>
            <a:r>
              <a:rPr sz="2500" spc="165" dirty="0">
                <a:latin typeface="Calibri"/>
                <a:cs typeface="Calibri"/>
              </a:rPr>
              <a:t>за</a:t>
            </a:r>
            <a:r>
              <a:rPr sz="2500" spc="100" dirty="0">
                <a:latin typeface="Calibri"/>
                <a:cs typeface="Calibri"/>
              </a:rPr>
              <a:t> </a:t>
            </a:r>
            <a:r>
              <a:rPr sz="2500" spc="240" dirty="0">
                <a:latin typeface="Calibri"/>
                <a:cs typeface="Calibri"/>
              </a:rPr>
              <a:t>зверненнями</a:t>
            </a:r>
            <a:r>
              <a:rPr sz="2500" spc="105" dirty="0">
                <a:latin typeface="Calibri"/>
                <a:cs typeface="Calibri"/>
              </a:rPr>
              <a:t> </a:t>
            </a:r>
            <a:r>
              <a:rPr sz="2500" spc="180" dirty="0">
                <a:latin typeface="Calibri"/>
                <a:cs typeface="Calibri"/>
              </a:rPr>
              <a:t>громадян,</a:t>
            </a:r>
            <a:r>
              <a:rPr sz="2500" spc="100" dirty="0">
                <a:latin typeface="Calibri"/>
                <a:cs typeface="Calibri"/>
              </a:rPr>
              <a:t> </a:t>
            </a:r>
            <a:r>
              <a:rPr sz="2500" spc="120" dirty="0">
                <a:latin typeface="Calibri"/>
                <a:cs typeface="Calibri"/>
              </a:rPr>
              <a:t>ін.).</a:t>
            </a:r>
            <a:endParaRPr sz="2500">
              <a:latin typeface="Calibri"/>
              <a:cs typeface="Calibri"/>
            </a:endParaRPr>
          </a:p>
          <a:p>
            <a:pPr marL="8242300" marR="5080">
              <a:lnSpc>
                <a:spcPts val="1950"/>
              </a:lnSpc>
              <a:spcBef>
                <a:spcPts val="2515"/>
              </a:spcBef>
            </a:pPr>
            <a:r>
              <a:rPr sz="1950" b="1" spc="150" dirty="0">
                <a:solidFill>
                  <a:srgbClr val="FFFFFF"/>
                </a:solidFill>
                <a:latin typeface="Courier New"/>
                <a:cs typeface="Courier New"/>
              </a:rPr>
              <a:t>УВЕДЕНО</a:t>
            </a:r>
            <a:r>
              <a:rPr sz="1950" b="1" spc="-50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54" dirty="0">
                <a:solidFill>
                  <a:srgbClr val="FFFFFF"/>
                </a:solidFill>
                <a:latin typeface="Courier New"/>
                <a:cs typeface="Courier New"/>
              </a:rPr>
              <a:t>ОБМЕЖЕННЯ</a:t>
            </a:r>
            <a:r>
              <a:rPr sz="1950" b="1" spc="-50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40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950" b="1" spc="-50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70" dirty="0">
                <a:solidFill>
                  <a:srgbClr val="FFFFFF"/>
                </a:solidFill>
                <a:latin typeface="Courier New"/>
                <a:cs typeface="Courier New"/>
              </a:rPr>
              <a:t>ПРОВЕДЕННЯ</a:t>
            </a:r>
            <a:r>
              <a:rPr sz="1950" b="1" spc="-50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80" dirty="0">
                <a:solidFill>
                  <a:srgbClr val="FFFFFF"/>
                </a:solidFill>
                <a:latin typeface="Courier New"/>
                <a:cs typeface="Courier New"/>
              </a:rPr>
              <a:t>МАСОВИХ</a:t>
            </a:r>
            <a:r>
              <a:rPr sz="1950" b="1" spc="-50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10" dirty="0">
                <a:solidFill>
                  <a:srgbClr val="FFFFFF"/>
                </a:solidFill>
                <a:latin typeface="Courier New"/>
                <a:cs typeface="Courier New"/>
              </a:rPr>
              <a:t>ЗАХОДІВ</a:t>
            </a:r>
            <a:r>
              <a:rPr sz="1950" b="1" spc="-5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15" dirty="0">
                <a:solidFill>
                  <a:srgbClr val="FFFFFF"/>
                </a:solidFill>
                <a:latin typeface="Courier New"/>
                <a:cs typeface="Courier New"/>
              </a:rPr>
              <a:t>НА </a:t>
            </a:r>
            <a:r>
              <a:rPr sz="1950" b="1" spc="-25" dirty="0">
                <a:solidFill>
                  <a:srgbClr val="FFFFFF"/>
                </a:solidFill>
                <a:latin typeface="Courier New"/>
                <a:cs typeface="Courier New"/>
              </a:rPr>
              <a:t>ТЕРИТОРІЇ</a:t>
            </a:r>
            <a:r>
              <a:rPr sz="1950" b="1" spc="-50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85" dirty="0">
                <a:solidFill>
                  <a:srgbClr val="FFFFFF"/>
                </a:solidFill>
                <a:latin typeface="Courier New"/>
                <a:cs typeface="Courier New"/>
              </a:rPr>
              <a:t>МІСТА</a:t>
            </a:r>
            <a:r>
              <a:rPr sz="1950" b="1" spc="-50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55" dirty="0">
                <a:solidFill>
                  <a:srgbClr val="FFFFFF"/>
                </a:solidFill>
                <a:latin typeface="Courier New"/>
                <a:cs typeface="Courier New"/>
              </a:rPr>
              <a:t>КИЄВА</a:t>
            </a:r>
            <a:r>
              <a:rPr sz="1950" spc="15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195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50" b="1" spc="250" dirty="0">
                <a:solidFill>
                  <a:srgbClr val="FFFFFF"/>
                </a:solidFill>
                <a:latin typeface="Courier New"/>
                <a:cs typeface="Courier New"/>
              </a:rPr>
              <a:t>ЗАХОДИ</a:t>
            </a:r>
            <a:r>
              <a:rPr sz="1950" b="1" spc="-50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15" dirty="0">
                <a:solidFill>
                  <a:srgbClr val="FFFFFF"/>
                </a:solidFill>
                <a:latin typeface="Courier New"/>
                <a:cs typeface="Courier New"/>
              </a:rPr>
              <a:t>НОСИЛИ</a:t>
            </a:r>
            <a:r>
              <a:rPr sz="1950" b="1" spc="-5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60" dirty="0">
                <a:solidFill>
                  <a:srgbClr val="FFFFFF"/>
                </a:solidFill>
                <a:latin typeface="Courier New"/>
                <a:cs typeface="Courier New"/>
              </a:rPr>
              <a:t>ЛОКАЛЬНИЙ </a:t>
            </a:r>
            <a:r>
              <a:rPr sz="1950" b="1" spc="65" dirty="0">
                <a:solidFill>
                  <a:srgbClr val="FFFFFF"/>
                </a:solidFill>
                <a:latin typeface="Courier New"/>
                <a:cs typeface="Courier New"/>
              </a:rPr>
              <a:t>ХАРАКТЕР</a:t>
            </a:r>
            <a:r>
              <a:rPr sz="1950" b="1" spc="-4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175" dirty="0">
                <a:solidFill>
                  <a:srgbClr val="FFFFFF"/>
                </a:solidFill>
                <a:latin typeface="Courier New"/>
                <a:cs typeface="Courier New"/>
              </a:rPr>
              <a:t>ІЗ</a:t>
            </a:r>
            <a:r>
              <a:rPr sz="1950" b="1" spc="-4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20" dirty="0">
                <a:solidFill>
                  <a:srgbClr val="FFFFFF"/>
                </a:solidFill>
                <a:latin typeface="Courier New"/>
                <a:cs typeface="Courier New"/>
              </a:rPr>
              <a:t>ЗАЛУЧЕННЯМ</a:t>
            </a:r>
            <a:r>
              <a:rPr sz="1950" b="1" spc="-4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40" dirty="0">
                <a:solidFill>
                  <a:srgbClr val="FFFFFF"/>
                </a:solidFill>
                <a:latin typeface="Courier New"/>
                <a:cs typeface="Courier New"/>
              </a:rPr>
              <a:t>МІНІМАЛЬНОЇ</a:t>
            </a:r>
            <a:r>
              <a:rPr sz="1950" b="1" spc="-4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ourier New"/>
                <a:cs typeface="Courier New"/>
              </a:rPr>
              <a:t>КІЛЬКОСТІ</a:t>
            </a:r>
            <a:r>
              <a:rPr sz="1950" b="1" spc="-4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00" dirty="0">
                <a:solidFill>
                  <a:srgbClr val="FFFFFF"/>
                </a:solidFill>
                <a:latin typeface="Courier New"/>
                <a:cs typeface="Courier New"/>
              </a:rPr>
              <a:t>УЧАСНИКІВ</a:t>
            </a:r>
            <a:r>
              <a:rPr sz="1950" spc="10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1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0442" y="4945895"/>
            <a:ext cx="13347700" cy="770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4053840" algn="l"/>
                <a:tab pos="5309870" algn="l"/>
                <a:tab pos="10689590" algn="l"/>
              </a:tabLst>
            </a:pPr>
            <a:r>
              <a:rPr sz="4850" spc="750" dirty="0">
                <a:latin typeface="Cambria"/>
                <a:cs typeface="Cambria"/>
              </a:rPr>
              <a:t>ТОРГІВЛ</a:t>
            </a:r>
            <a:r>
              <a:rPr sz="4850" spc="165" dirty="0">
                <a:latin typeface="Cambria"/>
                <a:cs typeface="Cambria"/>
              </a:rPr>
              <a:t>Я</a:t>
            </a:r>
            <a:r>
              <a:rPr sz="4850" dirty="0">
                <a:latin typeface="Cambria"/>
                <a:cs typeface="Cambria"/>
              </a:rPr>
              <a:t>	</a:t>
            </a:r>
            <a:r>
              <a:rPr sz="4850" spc="844" dirty="0">
                <a:latin typeface="Cambria"/>
                <a:cs typeface="Cambria"/>
              </a:rPr>
              <a:t>Т</a:t>
            </a:r>
            <a:r>
              <a:rPr sz="4850" spc="260" dirty="0">
                <a:latin typeface="Cambria"/>
                <a:cs typeface="Cambria"/>
              </a:rPr>
              <a:t>А</a:t>
            </a:r>
            <a:r>
              <a:rPr sz="4850" dirty="0">
                <a:latin typeface="Cambria"/>
                <a:cs typeface="Cambria"/>
              </a:rPr>
              <a:t>	</a:t>
            </a:r>
            <a:r>
              <a:rPr sz="4850" spc="994" dirty="0">
                <a:latin typeface="Cambria"/>
                <a:cs typeface="Cambria"/>
              </a:rPr>
              <a:t>СПОЖИВЧИ</a:t>
            </a:r>
            <a:r>
              <a:rPr sz="4850" spc="409" dirty="0">
                <a:latin typeface="Cambria"/>
                <a:cs typeface="Cambria"/>
              </a:rPr>
              <a:t>Й</a:t>
            </a:r>
            <a:r>
              <a:rPr sz="4850" dirty="0">
                <a:latin typeface="Cambria"/>
                <a:cs typeface="Cambria"/>
              </a:rPr>
              <a:t>	</a:t>
            </a:r>
            <a:r>
              <a:rPr sz="4850" spc="915" dirty="0">
                <a:latin typeface="Cambria"/>
                <a:cs typeface="Cambria"/>
              </a:rPr>
              <a:t>РИНО</a:t>
            </a:r>
            <a:r>
              <a:rPr sz="4850" spc="330" dirty="0">
                <a:latin typeface="Cambria"/>
                <a:cs typeface="Cambria"/>
              </a:rPr>
              <a:t>К</a:t>
            </a:r>
            <a:endParaRPr sz="485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7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53046"/>
              <a:ext cx="18288000" cy="10034270"/>
            </a:xfrm>
            <a:custGeom>
              <a:avLst/>
              <a:gdLst/>
              <a:ahLst/>
              <a:cxnLst/>
              <a:rect l="l" t="t" r="r" b="b"/>
              <a:pathLst>
                <a:path w="18288000" h="10034270">
                  <a:moveTo>
                    <a:pt x="18288000" y="5198237"/>
                  </a:moveTo>
                  <a:lnTo>
                    <a:pt x="0" y="5198237"/>
                  </a:lnTo>
                  <a:lnTo>
                    <a:pt x="0" y="10033965"/>
                  </a:lnTo>
                  <a:lnTo>
                    <a:pt x="18288000" y="10033965"/>
                  </a:lnTo>
                  <a:lnTo>
                    <a:pt x="18288000" y="5198237"/>
                  </a:lnTo>
                  <a:close/>
                </a:path>
                <a:path w="18288000" h="10034270">
                  <a:moveTo>
                    <a:pt x="18288000" y="0"/>
                  </a:moveTo>
                  <a:lnTo>
                    <a:pt x="0" y="0"/>
                  </a:lnTo>
                  <a:lnTo>
                    <a:pt x="0" y="2301417"/>
                  </a:lnTo>
                  <a:lnTo>
                    <a:pt x="18288000" y="2301417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3F3C2E">
                <a:alpha val="43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554462"/>
              <a:ext cx="18288000" cy="2896870"/>
            </a:xfrm>
            <a:custGeom>
              <a:avLst/>
              <a:gdLst/>
              <a:ahLst/>
              <a:cxnLst/>
              <a:rect l="l" t="t" r="r" b="b"/>
              <a:pathLst>
                <a:path w="18288000" h="2896870">
                  <a:moveTo>
                    <a:pt x="0" y="0"/>
                  </a:moveTo>
                  <a:lnTo>
                    <a:pt x="18287997" y="0"/>
                  </a:lnTo>
                  <a:lnTo>
                    <a:pt x="18287997" y="2896817"/>
                  </a:lnTo>
                  <a:lnTo>
                    <a:pt x="0" y="28968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65458" y="6093297"/>
            <a:ext cx="15437485" cy="2402840"/>
          </a:xfrm>
          <a:prstGeom prst="rect">
            <a:avLst/>
          </a:prstGeom>
          <a:solidFill>
            <a:srgbClr val="A08B7E"/>
          </a:solidFill>
        </p:spPr>
        <p:txBody>
          <a:bodyPr vert="horz" wrap="square" lIns="0" tIns="0" rIns="0" bIns="0" rtlCol="0">
            <a:spAutoFit/>
          </a:bodyPr>
          <a:lstStyle/>
          <a:p>
            <a:pPr marL="892810">
              <a:lnSpc>
                <a:spcPct val="100000"/>
              </a:lnSpc>
              <a:tabLst>
                <a:tab pos="2428240" algn="l"/>
                <a:tab pos="5669915" algn="l"/>
                <a:tab pos="7099934" algn="l"/>
              </a:tabLst>
            </a:pPr>
            <a:r>
              <a:rPr sz="2300" b="1" spc="305" dirty="0">
                <a:solidFill>
                  <a:srgbClr val="FFFFFF"/>
                </a:solidFill>
                <a:latin typeface="Courier New"/>
                <a:cs typeface="Courier New"/>
              </a:rPr>
              <a:t>ЗА</a:t>
            </a:r>
            <a:r>
              <a:rPr sz="2300" b="1" spc="-2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135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sz="23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300" b="1" spc="105" dirty="0">
                <a:solidFill>
                  <a:srgbClr val="FFFFFF"/>
                </a:solidFill>
                <a:latin typeface="Courier New"/>
                <a:cs typeface="Courier New"/>
              </a:rPr>
              <a:t>РІК</a:t>
            </a:r>
            <a:r>
              <a:rPr sz="2300" b="1" spc="-2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305" dirty="0">
                <a:solidFill>
                  <a:srgbClr val="FFFFFF"/>
                </a:solidFill>
                <a:latin typeface="Courier New"/>
                <a:cs typeface="Courier New"/>
              </a:rPr>
              <a:t>ЗА</a:t>
            </a:r>
            <a:r>
              <a:rPr sz="2300" b="1" spc="-2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475" dirty="0">
                <a:solidFill>
                  <a:srgbClr val="FFFFFF"/>
                </a:solidFill>
                <a:latin typeface="Courier New"/>
                <a:cs typeface="Courier New"/>
              </a:rPr>
              <a:t>АДРЕСОЮ</a:t>
            </a:r>
            <a:r>
              <a:rPr sz="2300" b="1" spc="475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r>
              <a:rPr sz="23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300" b="1" spc="405" dirty="0">
                <a:solidFill>
                  <a:srgbClr val="FFFFFF"/>
                </a:solidFill>
                <a:latin typeface="Courier New"/>
                <a:cs typeface="Courier New"/>
              </a:rPr>
              <a:t>ПРОСП</a:t>
            </a:r>
            <a:r>
              <a:rPr sz="2300" b="1" spc="40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23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300" b="1" spc="395" dirty="0">
                <a:solidFill>
                  <a:srgbClr val="FFFFFF"/>
                </a:solidFill>
                <a:latin typeface="Courier New"/>
                <a:cs typeface="Courier New"/>
              </a:rPr>
              <a:t>СТЕПАНА</a:t>
            </a:r>
            <a:r>
              <a:rPr sz="2300" b="1" spc="-2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459" dirty="0">
                <a:solidFill>
                  <a:srgbClr val="FFFFFF"/>
                </a:solidFill>
                <a:latin typeface="Courier New"/>
                <a:cs typeface="Courier New"/>
              </a:rPr>
              <a:t>БАНДЕРИ</a:t>
            </a:r>
            <a:r>
              <a:rPr sz="2300" b="1" spc="-2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-254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2300" b="1" spc="-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b="1" spc="400" dirty="0">
                <a:solidFill>
                  <a:srgbClr val="FFFFFF"/>
                </a:solidFill>
                <a:latin typeface="Courier New"/>
                <a:cs typeface="Courier New"/>
              </a:rPr>
              <a:t>КУРЕНІВСЬКИЙ</a:t>
            </a:r>
            <a:r>
              <a:rPr sz="2300" b="1" spc="-2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325" dirty="0">
                <a:solidFill>
                  <a:srgbClr val="FFFFFF"/>
                </a:solidFill>
                <a:latin typeface="Courier New"/>
                <a:cs typeface="Courier New"/>
              </a:rPr>
              <a:t>ПАРК</a:t>
            </a:r>
            <a:r>
              <a:rPr sz="2300" b="1" spc="325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endParaRPr sz="2300">
              <a:latin typeface="Tahoma"/>
              <a:cs typeface="Tahoma"/>
            </a:endParaRPr>
          </a:p>
          <a:p>
            <a:pPr marL="949325">
              <a:lnSpc>
                <a:spcPct val="100000"/>
              </a:lnSpc>
              <a:spcBef>
                <a:spcPts val="315"/>
              </a:spcBef>
              <a:tabLst>
                <a:tab pos="7171055" algn="l"/>
              </a:tabLst>
            </a:pPr>
            <a:r>
              <a:rPr sz="2300" b="1" spc="450" dirty="0">
                <a:solidFill>
                  <a:srgbClr val="FFFFFF"/>
                </a:solidFill>
                <a:latin typeface="Courier New"/>
                <a:cs typeface="Courier New"/>
              </a:rPr>
              <a:t>ОРГАНІЗОВАНО</a:t>
            </a:r>
            <a:r>
              <a:rPr sz="2300" b="1" spc="-2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225" dirty="0">
                <a:solidFill>
                  <a:srgbClr val="FFFFFF"/>
                </a:solidFill>
                <a:latin typeface="Courier New"/>
                <a:cs typeface="Courier New"/>
              </a:rPr>
              <a:t>ТА</a:t>
            </a:r>
            <a:r>
              <a:rPr sz="2300" b="1" spc="-2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475" dirty="0">
                <a:solidFill>
                  <a:srgbClr val="FFFFFF"/>
                </a:solidFill>
                <a:latin typeface="Courier New"/>
                <a:cs typeface="Courier New"/>
              </a:rPr>
              <a:t>ПРОВЕДЕНО</a:t>
            </a:r>
            <a:r>
              <a:rPr sz="2300" b="1" spc="-2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-25" dirty="0">
                <a:solidFill>
                  <a:srgbClr val="FFFFFF"/>
                </a:solidFill>
                <a:latin typeface="Tahoma"/>
                <a:cs typeface="Tahoma"/>
              </a:rPr>
              <a:t>51</a:t>
            </a:r>
            <a:r>
              <a:rPr sz="23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300" b="1" spc="459" dirty="0">
                <a:solidFill>
                  <a:srgbClr val="FFFFFF"/>
                </a:solidFill>
                <a:latin typeface="Courier New"/>
                <a:cs typeface="Courier New"/>
              </a:rPr>
              <a:t>СІЛЬСЬКОГОСПОДАРСЬКИЙ</a:t>
            </a:r>
            <a:r>
              <a:rPr sz="2300" b="1" spc="-2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509" dirty="0">
                <a:solidFill>
                  <a:srgbClr val="FFFFFF"/>
                </a:solidFill>
                <a:latin typeface="Courier New"/>
                <a:cs typeface="Courier New"/>
              </a:rPr>
              <a:t>ЯРМАРОК</a:t>
            </a:r>
            <a:r>
              <a:rPr sz="2300" b="1" spc="-2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280" dirty="0">
                <a:solidFill>
                  <a:srgbClr val="FFFFFF"/>
                </a:solidFill>
                <a:latin typeface="Courier New"/>
                <a:cs typeface="Courier New"/>
              </a:rPr>
              <a:t>ЗА</a:t>
            </a:r>
            <a:endParaRPr sz="2300">
              <a:latin typeface="Courier New"/>
              <a:cs typeface="Courier New"/>
            </a:endParaRPr>
          </a:p>
          <a:p>
            <a:pPr marL="6669405" marR="177800" indent="-6480810">
              <a:lnSpc>
                <a:spcPct val="111400"/>
              </a:lnSpc>
              <a:tabLst>
                <a:tab pos="2743200" algn="l"/>
                <a:tab pos="5045075" algn="l"/>
                <a:tab pos="9621520" algn="l"/>
              </a:tabLst>
            </a:pPr>
            <a:r>
              <a:rPr sz="2300" b="1" spc="530" dirty="0">
                <a:solidFill>
                  <a:srgbClr val="FFFFFF"/>
                </a:solidFill>
                <a:latin typeface="Courier New"/>
                <a:cs typeface="Courier New"/>
              </a:rPr>
              <a:t>УЧАСТЮ</a:t>
            </a:r>
            <a:r>
              <a:rPr sz="2300" b="1" spc="-2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120" dirty="0">
                <a:solidFill>
                  <a:srgbClr val="FFFFFF"/>
                </a:solidFill>
                <a:latin typeface="Tahoma"/>
                <a:cs typeface="Tahoma"/>
              </a:rPr>
              <a:t>5475</a:t>
            </a:r>
            <a:r>
              <a:rPr sz="23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300" b="1" spc="375" dirty="0">
                <a:solidFill>
                  <a:srgbClr val="FFFFFF"/>
                </a:solidFill>
                <a:latin typeface="Courier New"/>
                <a:cs typeface="Courier New"/>
              </a:rPr>
              <a:t>УЧАСНИКІВ</a:t>
            </a:r>
            <a:r>
              <a:rPr sz="2300" b="1" spc="37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23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300" b="1" spc="420" dirty="0">
                <a:solidFill>
                  <a:srgbClr val="FFFFFF"/>
                </a:solidFill>
                <a:latin typeface="Courier New"/>
                <a:cs typeface="Courier New"/>
              </a:rPr>
              <a:t>РЕАЛІЗОВАНО</a:t>
            </a:r>
            <a:r>
              <a:rPr sz="2300" b="1" spc="-2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229" dirty="0">
                <a:solidFill>
                  <a:srgbClr val="FFFFFF"/>
                </a:solidFill>
                <a:latin typeface="Courier New"/>
                <a:cs typeface="Courier New"/>
              </a:rPr>
              <a:t>БІЛЯ</a:t>
            </a:r>
            <a:r>
              <a:rPr sz="2300" b="1" spc="-2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120" dirty="0">
                <a:solidFill>
                  <a:srgbClr val="FFFFFF"/>
                </a:solidFill>
                <a:latin typeface="Tahoma"/>
                <a:cs typeface="Tahoma"/>
              </a:rPr>
              <a:t>5574</a:t>
            </a:r>
            <a:r>
              <a:rPr sz="23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300" b="1" spc="445" dirty="0">
                <a:solidFill>
                  <a:srgbClr val="FFFFFF"/>
                </a:solidFill>
                <a:latin typeface="Courier New"/>
                <a:cs typeface="Courier New"/>
              </a:rPr>
              <a:t>ТОН</a:t>
            </a:r>
            <a:r>
              <a:rPr sz="2300" b="1" spc="-2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400" dirty="0">
                <a:solidFill>
                  <a:srgbClr val="FFFFFF"/>
                </a:solidFill>
                <a:latin typeface="Courier New"/>
                <a:cs typeface="Courier New"/>
              </a:rPr>
              <a:t>СІЛЬСЬКОГОСПОДАРСЬКОЇ </a:t>
            </a:r>
            <a:r>
              <a:rPr sz="2300" b="1" spc="325" dirty="0">
                <a:solidFill>
                  <a:srgbClr val="FFFFFF"/>
                </a:solidFill>
                <a:latin typeface="Courier New"/>
                <a:cs typeface="Courier New"/>
              </a:rPr>
              <a:t>ПРОДУКЦІЇ</a:t>
            </a:r>
            <a:r>
              <a:rPr sz="2300" b="1" spc="32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2300">
              <a:latin typeface="Tahoma"/>
              <a:cs typeface="Tahoma"/>
            </a:endParaRPr>
          </a:p>
          <a:p>
            <a:pPr marL="626745">
              <a:lnSpc>
                <a:spcPct val="100000"/>
              </a:lnSpc>
              <a:spcBef>
                <a:spcPts val="315"/>
              </a:spcBef>
              <a:tabLst>
                <a:tab pos="13006705" algn="l"/>
              </a:tabLst>
            </a:pPr>
            <a:r>
              <a:rPr sz="2300" b="1" spc="540" dirty="0">
                <a:solidFill>
                  <a:srgbClr val="FFFFFF"/>
                </a:solidFill>
                <a:latin typeface="Courier New"/>
                <a:cs typeface="Courier New"/>
              </a:rPr>
              <a:t>ТАКОЖ</a:t>
            </a:r>
            <a:r>
              <a:rPr sz="2300" b="1" spc="-2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305" dirty="0">
                <a:solidFill>
                  <a:srgbClr val="FFFFFF"/>
                </a:solidFill>
                <a:latin typeface="Courier New"/>
                <a:cs typeface="Courier New"/>
              </a:rPr>
              <a:t>ЗА</a:t>
            </a:r>
            <a:r>
              <a:rPr sz="2300" b="1" spc="-2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405" dirty="0">
                <a:solidFill>
                  <a:srgbClr val="FFFFFF"/>
                </a:solidFill>
                <a:latin typeface="Courier New"/>
                <a:cs typeface="Courier New"/>
              </a:rPr>
              <a:t>ЗВІТНИЙ</a:t>
            </a:r>
            <a:r>
              <a:rPr sz="2300" b="1" spc="-2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340" dirty="0">
                <a:solidFill>
                  <a:srgbClr val="FFFFFF"/>
                </a:solidFill>
                <a:latin typeface="Courier New"/>
                <a:cs typeface="Courier New"/>
              </a:rPr>
              <a:t>ПЕРІОД</a:t>
            </a:r>
            <a:r>
              <a:rPr sz="2300" b="1" spc="-2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535" dirty="0">
                <a:solidFill>
                  <a:srgbClr val="FFFFFF"/>
                </a:solidFill>
                <a:latin typeface="Courier New"/>
                <a:cs typeface="Courier New"/>
              </a:rPr>
              <a:t>ПРОКОНТРОЛЬОВАНО</a:t>
            </a:r>
            <a:r>
              <a:rPr sz="2300" b="1" spc="-2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465" dirty="0">
                <a:solidFill>
                  <a:srgbClr val="FFFFFF"/>
                </a:solidFill>
                <a:latin typeface="Courier New"/>
                <a:cs typeface="Courier New"/>
              </a:rPr>
              <a:t>ПРОВЕДЕННЯ</a:t>
            </a:r>
            <a:r>
              <a:rPr sz="2300" b="1" spc="-2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300" b="1" spc="40" dirty="0">
                <a:solidFill>
                  <a:srgbClr val="FFFFFF"/>
                </a:solidFill>
                <a:latin typeface="Tahoma"/>
                <a:cs typeface="Tahoma"/>
              </a:rPr>
              <a:t>104</a:t>
            </a:r>
            <a:r>
              <a:rPr sz="23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300" b="1" spc="484" dirty="0">
                <a:solidFill>
                  <a:srgbClr val="FFFFFF"/>
                </a:solidFill>
                <a:latin typeface="Courier New"/>
                <a:cs typeface="Courier New"/>
              </a:rPr>
              <a:t>СЕЗОННИХ</a:t>
            </a:r>
            <a:endParaRPr sz="2300">
              <a:latin typeface="Courier New"/>
              <a:cs typeface="Courier New"/>
            </a:endParaRPr>
          </a:p>
          <a:p>
            <a:pPr marL="6714490">
              <a:lnSpc>
                <a:spcPct val="100000"/>
              </a:lnSpc>
              <a:spcBef>
                <a:spcPts val="315"/>
              </a:spcBef>
            </a:pPr>
            <a:r>
              <a:rPr sz="2300" b="1" spc="345" dirty="0">
                <a:solidFill>
                  <a:srgbClr val="FFFFFF"/>
                </a:solidFill>
                <a:latin typeface="Courier New"/>
                <a:cs typeface="Courier New"/>
              </a:rPr>
              <a:t>ЯРМАРКІВ</a:t>
            </a:r>
            <a:r>
              <a:rPr sz="2300" b="1" spc="34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23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48180" y="641913"/>
            <a:ext cx="1752599" cy="225742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08301" y="2876621"/>
            <a:ext cx="16939260" cy="1950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0800"/>
              </a:lnSpc>
              <a:spcBef>
                <a:spcPts val="95"/>
              </a:spcBef>
            </a:pPr>
            <a:r>
              <a:rPr sz="1900" b="1" spc="240" dirty="0">
                <a:solidFill>
                  <a:srgbClr val="FFFFFF"/>
                </a:solidFill>
                <a:latin typeface="Courier New"/>
                <a:cs typeface="Courier New"/>
              </a:rPr>
              <a:t>ЗА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120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sz="1900" b="1" spc="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80" dirty="0">
                <a:solidFill>
                  <a:srgbClr val="FFFFFF"/>
                </a:solidFill>
                <a:latin typeface="Courier New"/>
                <a:cs typeface="Courier New"/>
              </a:rPr>
              <a:t>РІК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125" dirty="0">
                <a:solidFill>
                  <a:srgbClr val="FFFFFF"/>
                </a:solidFill>
                <a:latin typeface="Courier New"/>
                <a:cs typeface="Courier New"/>
              </a:rPr>
              <a:t>У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165" dirty="0">
                <a:solidFill>
                  <a:srgbClr val="FFFFFF"/>
                </a:solidFill>
                <a:latin typeface="Courier New"/>
                <a:cs typeface="Courier New"/>
              </a:rPr>
              <a:t>ВІДДІЛІ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45" dirty="0">
                <a:solidFill>
                  <a:srgbClr val="FFFFFF"/>
                </a:solidFill>
                <a:latin typeface="Courier New"/>
                <a:cs typeface="Courier New"/>
              </a:rPr>
              <a:t>ОПРАЦЬОВАНО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dirty="0">
                <a:solidFill>
                  <a:srgbClr val="FFFFFF"/>
                </a:solidFill>
                <a:latin typeface="Tahoma"/>
                <a:cs typeface="Tahoma"/>
              </a:rPr>
              <a:t>57</a:t>
            </a:r>
            <a:r>
              <a:rPr sz="1900" b="1" spc="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300" dirty="0">
                <a:solidFill>
                  <a:srgbClr val="FFFFFF"/>
                </a:solidFill>
                <a:latin typeface="Courier New"/>
                <a:cs typeface="Courier New"/>
              </a:rPr>
              <a:t>ЗВЕРНЕНЬ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34" dirty="0">
                <a:solidFill>
                  <a:srgbClr val="FFFFFF"/>
                </a:solidFill>
                <a:latin typeface="Courier New"/>
                <a:cs typeface="Courier New"/>
              </a:rPr>
              <a:t>ГРОМАДЯН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175" dirty="0">
                <a:solidFill>
                  <a:srgbClr val="FFFFFF"/>
                </a:solidFill>
                <a:latin typeface="Courier New"/>
                <a:cs typeface="Courier New"/>
              </a:rPr>
              <a:t>ТА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dirty="0">
                <a:solidFill>
                  <a:srgbClr val="FFFFFF"/>
                </a:solidFill>
                <a:latin typeface="Tahoma"/>
                <a:cs typeface="Tahoma"/>
              </a:rPr>
              <a:t>150</a:t>
            </a:r>
            <a:r>
              <a:rPr sz="1900" b="1" spc="3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300" dirty="0">
                <a:solidFill>
                  <a:srgbClr val="FFFFFF"/>
                </a:solidFill>
                <a:latin typeface="Courier New"/>
                <a:cs typeface="Courier New"/>
              </a:rPr>
              <a:t>ЗВЕРНЕНЬ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225" dirty="0">
                <a:solidFill>
                  <a:srgbClr val="FFFFFF"/>
                </a:solidFill>
                <a:latin typeface="Courier New"/>
                <a:cs typeface="Courier New"/>
              </a:rPr>
              <a:t>ЧЕРЕЗ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260" dirty="0">
                <a:solidFill>
                  <a:srgbClr val="FFFFFF"/>
                </a:solidFill>
                <a:latin typeface="Courier New"/>
                <a:cs typeface="Courier New"/>
              </a:rPr>
              <a:t>КБУ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-390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1900" b="1" spc="-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420" dirty="0">
                <a:solidFill>
                  <a:srgbClr val="FFFFFF"/>
                </a:solidFill>
                <a:latin typeface="Courier New"/>
                <a:cs typeface="Courier New"/>
              </a:rPr>
              <a:t>КОНТАКТНИЙ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285" dirty="0">
                <a:solidFill>
                  <a:srgbClr val="FFFFFF"/>
                </a:solidFill>
                <a:latin typeface="Courier New"/>
                <a:cs typeface="Courier New"/>
              </a:rPr>
              <a:t>ЦЕНТР </a:t>
            </a:r>
            <a:r>
              <a:rPr sz="1900" b="1" spc="265" dirty="0">
                <a:solidFill>
                  <a:srgbClr val="FFFFFF"/>
                </a:solidFill>
                <a:latin typeface="Courier New"/>
                <a:cs typeface="Courier New"/>
              </a:rPr>
              <a:t>МІСТА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250" dirty="0">
                <a:solidFill>
                  <a:srgbClr val="FFFFFF"/>
                </a:solidFill>
                <a:latin typeface="Courier New"/>
                <a:cs typeface="Courier New"/>
              </a:rPr>
              <a:t>КИЄВА</a:t>
            </a:r>
            <a:r>
              <a:rPr sz="1900" b="1" spc="250" dirty="0">
                <a:solidFill>
                  <a:srgbClr val="FFFFFF"/>
                </a:solidFill>
                <a:latin typeface="Tahoma"/>
                <a:cs typeface="Tahoma"/>
              </a:rPr>
              <a:t>».</a:t>
            </a:r>
            <a:endParaRPr sz="1900">
              <a:latin typeface="Tahoma"/>
              <a:cs typeface="Tahoma"/>
            </a:endParaRPr>
          </a:p>
          <a:p>
            <a:pPr marL="125730" marR="118745" algn="ctr">
              <a:lnSpc>
                <a:spcPts val="2530"/>
              </a:lnSpc>
              <a:spcBef>
                <a:spcPts val="125"/>
              </a:spcBef>
            </a:pPr>
            <a:r>
              <a:rPr sz="1900" b="1" spc="240" dirty="0">
                <a:solidFill>
                  <a:srgbClr val="FFFFFF"/>
                </a:solidFill>
                <a:latin typeface="Courier New"/>
                <a:cs typeface="Courier New"/>
              </a:rPr>
              <a:t>ЗА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120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sz="1900" b="1" spc="3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80" dirty="0">
                <a:solidFill>
                  <a:srgbClr val="FFFFFF"/>
                </a:solidFill>
                <a:latin typeface="Courier New"/>
                <a:cs typeface="Courier New"/>
              </a:rPr>
              <a:t>РІК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530" dirty="0">
                <a:solidFill>
                  <a:srgbClr val="FFFFFF"/>
                </a:solidFill>
                <a:latin typeface="Courier New"/>
                <a:cs typeface="Courier New"/>
              </a:rPr>
              <a:t>РОБОЧОЮ</a:t>
            </a:r>
            <a:r>
              <a:rPr sz="190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59" dirty="0">
                <a:solidFill>
                  <a:srgbClr val="FFFFFF"/>
                </a:solidFill>
                <a:latin typeface="Courier New"/>
                <a:cs typeface="Courier New"/>
              </a:rPr>
              <a:t>ГРУПОЮ</a:t>
            </a:r>
            <a:r>
              <a:rPr sz="190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385" dirty="0">
                <a:solidFill>
                  <a:srgbClr val="FFFFFF"/>
                </a:solidFill>
                <a:latin typeface="Courier New"/>
                <a:cs typeface="Courier New"/>
              </a:rPr>
              <a:t>ПРОВЕДЕНО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00" dirty="0">
                <a:solidFill>
                  <a:srgbClr val="FFFFFF"/>
                </a:solidFill>
                <a:latin typeface="Courier New"/>
                <a:cs typeface="Courier New"/>
              </a:rPr>
              <a:t>МОНІТОРИНГ</a:t>
            </a:r>
            <a:r>
              <a:rPr sz="190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200" dirty="0">
                <a:solidFill>
                  <a:srgbClr val="FFFFFF"/>
                </a:solidFill>
                <a:latin typeface="Tahoma"/>
                <a:cs typeface="Tahoma"/>
              </a:rPr>
              <a:t>700</a:t>
            </a:r>
            <a:r>
              <a:rPr sz="1900" b="1" spc="3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215" dirty="0">
                <a:solidFill>
                  <a:srgbClr val="FFFFFF"/>
                </a:solidFill>
                <a:latin typeface="Courier New"/>
                <a:cs typeface="Courier New"/>
              </a:rPr>
              <a:t>СУБ</a:t>
            </a:r>
            <a:r>
              <a:rPr sz="1900" b="1" spc="215" dirty="0">
                <a:solidFill>
                  <a:srgbClr val="FFFFFF"/>
                </a:solidFill>
                <a:latin typeface="Tahoma"/>
                <a:cs typeface="Tahoma"/>
              </a:rPr>
              <a:t>’</a:t>
            </a:r>
            <a:r>
              <a:rPr sz="1900" b="1" spc="-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175" dirty="0">
                <a:solidFill>
                  <a:srgbClr val="FFFFFF"/>
                </a:solidFill>
                <a:latin typeface="Courier New"/>
                <a:cs typeface="Courier New"/>
              </a:rPr>
              <a:t>ЄКТІВ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30" dirty="0">
                <a:solidFill>
                  <a:srgbClr val="FFFFFF"/>
                </a:solidFill>
                <a:latin typeface="Courier New"/>
                <a:cs typeface="Courier New"/>
              </a:rPr>
              <a:t>ГОСПОДАРЮВАННЯ</a:t>
            </a:r>
            <a:r>
              <a:rPr sz="1900" b="1" spc="43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00" b="1" spc="3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100" dirty="0">
                <a:solidFill>
                  <a:srgbClr val="FFFFFF"/>
                </a:solidFill>
                <a:latin typeface="Courier New"/>
                <a:cs typeface="Courier New"/>
              </a:rPr>
              <a:t>ЯКІ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55" dirty="0">
                <a:solidFill>
                  <a:srgbClr val="FFFFFF"/>
                </a:solidFill>
                <a:latin typeface="Courier New"/>
                <a:cs typeface="Courier New"/>
              </a:rPr>
              <a:t>ЗДІЙСНЮЮТЬ </a:t>
            </a:r>
            <a:r>
              <a:rPr sz="1900" b="1" spc="240" dirty="0">
                <a:solidFill>
                  <a:srgbClr val="FFFFFF"/>
                </a:solidFill>
                <a:latin typeface="Courier New"/>
                <a:cs typeface="Courier New"/>
              </a:rPr>
              <a:t>ДІЯЛЬНІСТЬ</a:t>
            </a:r>
            <a:r>
              <a:rPr sz="190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125" dirty="0">
                <a:solidFill>
                  <a:srgbClr val="FFFFFF"/>
                </a:solidFill>
                <a:latin typeface="Courier New"/>
                <a:cs typeface="Courier New"/>
              </a:rPr>
              <a:t>У</a:t>
            </a:r>
            <a:r>
              <a:rPr sz="190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395" dirty="0">
                <a:solidFill>
                  <a:srgbClr val="FFFFFF"/>
                </a:solidFill>
                <a:latin typeface="Courier New"/>
                <a:cs typeface="Courier New"/>
              </a:rPr>
              <a:t>ПОДІЛЬСЬКОМУ</a:t>
            </a:r>
            <a:r>
              <a:rPr sz="1900" b="1" spc="-2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295" dirty="0">
                <a:solidFill>
                  <a:srgbClr val="FFFFFF"/>
                </a:solidFill>
                <a:latin typeface="Courier New"/>
                <a:cs typeface="Courier New"/>
              </a:rPr>
              <a:t>РАЙОНІ</a:t>
            </a:r>
            <a:r>
              <a:rPr sz="1900" b="1" spc="29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900" b="1" spc="90" dirty="0">
                <a:solidFill>
                  <a:srgbClr val="FFFFFF"/>
                </a:solidFill>
                <a:latin typeface="Courier New"/>
                <a:cs typeface="Courier New"/>
              </a:rPr>
              <a:t>З</a:t>
            </a:r>
            <a:r>
              <a:rPr sz="190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535" dirty="0">
                <a:solidFill>
                  <a:srgbClr val="FFFFFF"/>
                </a:solidFill>
                <a:latin typeface="Courier New"/>
                <a:cs typeface="Courier New"/>
              </a:rPr>
              <a:t>МЕТОЮ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20" dirty="0">
                <a:solidFill>
                  <a:srgbClr val="FFFFFF"/>
                </a:solidFill>
                <a:latin typeface="Courier New"/>
                <a:cs typeface="Courier New"/>
              </a:rPr>
              <a:t>УНИКНЕННЯ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310" dirty="0">
                <a:solidFill>
                  <a:srgbClr val="FFFFFF"/>
                </a:solidFill>
                <a:latin typeface="Courier New"/>
                <a:cs typeface="Courier New"/>
              </a:rPr>
              <a:t>ГУМАНІТАРНОЇ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380" dirty="0">
                <a:solidFill>
                  <a:srgbClr val="FFFFFF"/>
                </a:solidFill>
                <a:latin typeface="Courier New"/>
                <a:cs typeface="Courier New"/>
              </a:rPr>
              <a:t>КАТАСТРОФИ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125" dirty="0">
                <a:solidFill>
                  <a:srgbClr val="FFFFFF"/>
                </a:solidFill>
                <a:latin typeface="Courier New"/>
                <a:cs typeface="Courier New"/>
              </a:rPr>
              <a:t>У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155" dirty="0">
                <a:solidFill>
                  <a:srgbClr val="FFFFFF"/>
                </a:solidFill>
                <a:latin typeface="Courier New"/>
                <a:cs typeface="Courier New"/>
              </a:rPr>
              <a:t>МІСТІ</a:t>
            </a:r>
            <a:r>
              <a:rPr sz="190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235" dirty="0">
                <a:solidFill>
                  <a:srgbClr val="FFFFFF"/>
                </a:solidFill>
                <a:latin typeface="Courier New"/>
                <a:cs typeface="Courier New"/>
              </a:rPr>
              <a:t>КИЄВІ</a:t>
            </a:r>
            <a:r>
              <a:rPr sz="1900" b="1" spc="23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00" b="1" spc="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290" dirty="0">
                <a:solidFill>
                  <a:srgbClr val="FFFFFF"/>
                </a:solidFill>
                <a:latin typeface="Courier New"/>
                <a:cs typeface="Courier New"/>
              </a:rPr>
              <a:t>ЯКА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565" dirty="0">
                <a:solidFill>
                  <a:srgbClr val="FFFFFF"/>
                </a:solidFill>
                <a:latin typeface="Courier New"/>
                <a:cs typeface="Courier New"/>
              </a:rPr>
              <a:t>МОЖЕ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50" dirty="0">
                <a:solidFill>
                  <a:srgbClr val="FFFFFF"/>
                </a:solidFill>
                <a:latin typeface="Courier New"/>
                <a:cs typeface="Courier New"/>
              </a:rPr>
              <a:t>ВИНИКНУТИ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350" dirty="0">
                <a:solidFill>
                  <a:srgbClr val="FFFFFF"/>
                </a:solidFill>
                <a:latin typeface="Courier New"/>
                <a:cs typeface="Courier New"/>
              </a:rPr>
              <a:t>ВНАСЛІДОК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235" dirty="0">
                <a:solidFill>
                  <a:srgbClr val="FFFFFF"/>
                </a:solidFill>
                <a:latin typeface="Courier New"/>
                <a:cs typeface="Courier New"/>
              </a:rPr>
              <a:t>ДІЙ</a:t>
            </a:r>
            <a:endParaRPr sz="1900">
              <a:latin typeface="Courier New"/>
              <a:cs typeface="Courier New"/>
            </a:endParaRPr>
          </a:p>
          <a:p>
            <a:pPr marR="77470" algn="ctr">
              <a:lnSpc>
                <a:spcPct val="100000"/>
              </a:lnSpc>
              <a:spcBef>
                <a:spcPts val="245"/>
              </a:spcBef>
            </a:pPr>
            <a:r>
              <a:rPr sz="1900" b="1" spc="275" dirty="0">
                <a:solidFill>
                  <a:srgbClr val="FFFFFF"/>
                </a:solidFill>
                <a:latin typeface="Courier New"/>
                <a:cs typeface="Courier New"/>
              </a:rPr>
              <a:t>КРАЇНИ</a:t>
            </a:r>
            <a:r>
              <a:rPr sz="1900" b="1" spc="275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900" b="1" spc="-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265" dirty="0">
                <a:solidFill>
                  <a:srgbClr val="FFFFFF"/>
                </a:solidFill>
                <a:latin typeface="Courier New"/>
                <a:cs typeface="Courier New"/>
              </a:rPr>
              <a:t>АГРЕСОРА</a:t>
            </a:r>
            <a:r>
              <a:rPr sz="1900" b="1" spc="26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00" b="1" spc="3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350" dirty="0">
                <a:solidFill>
                  <a:srgbClr val="FFFFFF"/>
                </a:solidFill>
                <a:latin typeface="Courier New"/>
                <a:cs typeface="Courier New"/>
              </a:rPr>
              <a:t>УТВОРЕНО</a:t>
            </a:r>
            <a:r>
              <a:rPr sz="1900" b="1" spc="-2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380" dirty="0">
                <a:solidFill>
                  <a:srgbClr val="FFFFFF"/>
                </a:solidFill>
                <a:latin typeface="Courier New"/>
                <a:cs typeface="Courier New"/>
              </a:rPr>
              <a:t>ГУМАНІТАРНИЙ</a:t>
            </a:r>
            <a:r>
              <a:rPr sz="1900" b="1" spc="-2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40" dirty="0">
                <a:solidFill>
                  <a:srgbClr val="FFFFFF"/>
                </a:solidFill>
                <a:latin typeface="Courier New"/>
                <a:cs typeface="Courier New"/>
              </a:rPr>
              <a:t>ШТАБ</a:t>
            </a:r>
            <a:r>
              <a:rPr sz="1900" b="1" spc="-2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320" dirty="0">
                <a:solidFill>
                  <a:srgbClr val="FFFFFF"/>
                </a:solidFill>
                <a:latin typeface="Courier New"/>
                <a:cs typeface="Courier New"/>
              </a:rPr>
              <a:t>КИЄВА</a:t>
            </a:r>
            <a:r>
              <a:rPr sz="1900" b="1" spc="32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endParaRPr sz="1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6671119"/>
                  </a:moveTo>
                  <a:lnTo>
                    <a:pt x="0" y="6671119"/>
                  </a:lnTo>
                  <a:lnTo>
                    <a:pt x="0" y="10287000"/>
                  </a:lnTo>
                  <a:lnTo>
                    <a:pt x="18288000" y="10287000"/>
                  </a:lnTo>
                  <a:lnTo>
                    <a:pt x="18288000" y="6671119"/>
                  </a:lnTo>
                  <a:close/>
                </a:path>
                <a:path w="18288000" h="10287000">
                  <a:moveTo>
                    <a:pt x="18288000" y="0"/>
                  </a:moveTo>
                  <a:lnTo>
                    <a:pt x="0" y="0"/>
                  </a:lnTo>
                  <a:lnTo>
                    <a:pt x="0" y="4121975"/>
                  </a:lnTo>
                  <a:lnTo>
                    <a:pt x="18288000" y="4121975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3F3C2E">
                <a:alpha val="43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4121965"/>
              <a:ext cx="18288000" cy="2549525"/>
            </a:xfrm>
            <a:custGeom>
              <a:avLst/>
              <a:gdLst/>
              <a:ahLst/>
              <a:cxnLst/>
              <a:rect l="l" t="t" r="r" b="b"/>
              <a:pathLst>
                <a:path w="18288000" h="2549525">
                  <a:moveTo>
                    <a:pt x="0" y="0"/>
                  </a:moveTo>
                  <a:lnTo>
                    <a:pt x="18287998" y="0"/>
                  </a:lnTo>
                  <a:lnTo>
                    <a:pt x="18287998" y="2549147"/>
                  </a:lnTo>
                  <a:lnTo>
                    <a:pt x="0" y="2549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3C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7887" y="4266429"/>
              <a:ext cx="1752599" cy="225742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92086" y="4945896"/>
            <a:ext cx="7816215" cy="770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4058920" algn="l"/>
              </a:tabLst>
            </a:pPr>
            <a:r>
              <a:rPr sz="4850" spc="1250" dirty="0">
                <a:latin typeface="Calibri"/>
                <a:cs typeface="Calibri"/>
              </a:rPr>
              <a:t>ОХОРОН</a:t>
            </a:r>
            <a:r>
              <a:rPr sz="4850" spc="665" dirty="0">
                <a:latin typeface="Calibri"/>
                <a:cs typeface="Calibri"/>
              </a:rPr>
              <a:t>А</a:t>
            </a:r>
            <a:r>
              <a:rPr sz="4850" dirty="0">
                <a:latin typeface="Calibri"/>
                <a:cs typeface="Calibri"/>
              </a:rPr>
              <a:t>	</a:t>
            </a:r>
            <a:r>
              <a:rPr sz="4850" spc="1025" dirty="0">
                <a:latin typeface="Calibri"/>
                <a:cs typeface="Calibri"/>
              </a:rPr>
              <a:t>ЗДОРОВ</a:t>
            </a:r>
            <a:r>
              <a:rPr sz="4850" spc="440" dirty="0">
                <a:latin typeface="Calibri"/>
                <a:cs typeface="Calibri"/>
              </a:rPr>
              <a:t>’</a:t>
            </a:r>
            <a:r>
              <a:rPr sz="4850" spc="-459" dirty="0">
                <a:latin typeface="Calibri"/>
                <a:cs typeface="Calibri"/>
              </a:rPr>
              <a:t> </a:t>
            </a:r>
            <a:r>
              <a:rPr sz="4850" spc="590" dirty="0">
                <a:latin typeface="Calibri"/>
                <a:cs typeface="Calibri"/>
              </a:rPr>
              <a:t>Я</a:t>
            </a:r>
            <a:endParaRPr sz="4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40022"/>
            <a:ext cx="18288000" cy="1204595"/>
          </a:xfrm>
          <a:custGeom>
            <a:avLst/>
            <a:gdLst/>
            <a:ahLst/>
            <a:cxnLst/>
            <a:rect l="l" t="t" r="r" b="b"/>
            <a:pathLst>
              <a:path w="18288000" h="1204595">
                <a:moveTo>
                  <a:pt x="18287998" y="1204116"/>
                </a:moveTo>
                <a:lnTo>
                  <a:pt x="0" y="1204116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204116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46516" y="8904147"/>
            <a:ext cx="3356610" cy="1383030"/>
          </a:xfrm>
          <a:custGeom>
            <a:avLst/>
            <a:gdLst/>
            <a:ahLst/>
            <a:cxnLst/>
            <a:rect l="l" t="t" r="r" b="b"/>
            <a:pathLst>
              <a:path w="3356609" h="1383029">
                <a:moveTo>
                  <a:pt x="0" y="1382851"/>
                </a:moveTo>
                <a:lnTo>
                  <a:pt x="3356333" y="1382851"/>
                </a:lnTo>
                <a:lnTo>
                  <a:pt x="3356333" y="0"/>
                </a:lnTo>
                <a:lnTo>
                  <a:pt x="0" y="0"/>
                </a:lnTo>
                <a:lnTo>
                  <a:pt x="0" y="1382851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16757" y="0"/>
            <a:ext cx="11203305" cy="8961755"/>
            <a:chOff x="416757" y="0"/>
            <a:chExt cx="11203305" cy="8961755"/>
          </a:xfrm>
        </p:grpSpPr>
        <p:sp>
          <p:nvSpPr>
            <p:cNvPr id="5" name="object 5"/>
            <p:cNvSpPr/>
            <p:nvPr/>
          </p:nvSpPr>
          <p:spPr>
            <a:xfrm>
              <a:off x="3546517" y="0"/>
              <a:ext cx="3356610" cy="2820670"/>
            </a:xfrm>
            <a:custGeom>
              <a:avLst/>
              <a:gdLst/>
              <a:ahLst/>
              <a:cxnLst/>
              <a:rect l="l" t="t" r="r" b="b"/>
              <a:pathLst>
                <a:path w="3356609" h="2820670">
                  <a:moveTo>
                    <a:pt x="0" y="2820438"/>
                  </a:moveTo>
                  <a:lnTo>
                    <a:pt x="3356333" y="2820438"/>
                  </a:lnTo>
                  <a:lnTo>
                    <a:pt x="3356333" y="0"/>
                  </a:lnTo>
                  <a:lnTo>
                    <a:pt x="0" y="0"/>
                  </a:lnTo>
                  <a:lnTo>
                    <a:pt x="0" y="2820438"/>
                  </a:lnTo>
                  <a:close/>
                </a:path>
              </a:pathLst>
            </a:custGeom>
            <a:solidFill>
              <a:srgbClr val="3F3C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3907" y="2820438"/>
              <a:ext cx="9182100" cy="6083935"/>
            </a:xfrm>
            <a:custGeom>
              <a:avLst/>
              <a:gdLst/>
              <a:ahLst/>
              <a:cxnLst/>
              <a:rect l="l" t="t" r="r" b="b"/>
              <a:pathLst>
                <a:path w="9182100" h="6083934">
                  <a:moveTo>
                    <a:pt x="9182086" y="6083646"/>
                  </a:moveTo>
                  <a:lnTo>
                    <a:pt x="0" y="6083646"/>
                  </a:lnTo>
                  <a:lnTo>
                    <a:pt x="0" y="0"/>
                  </a:lnTo>
                </a:path>
              </a:pathLst>
            </a:custGeom>
            <a:ln w="114299">
              <a:solidFill>
                <a:srgbClr val="3F3C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71565" y="113747"/>
              <a:ext cx="1904999" cy="245744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698713" y="3216921"/>
              <a:ext cx="3921760" cy="153670"/>
            </a:xfrm>
            <a:custGeom>
              <a:avLst/>
              <a:gdLst/>
              <a:ahLst/>
              <a:cxnLst/>
              <a:rect l="l" t="t" r="r" b="b"/>
              <a:pathLst>
                <a:path w="3921759" h="153670">
                  <a:moveTo>
                    <a:pt x="3921346" y="153355"/>
                  </a:moveTo>
                  <a:lnTo>
                    <a:pt x="0" y="153355"/>
                  </a:lnTo>
                  <a:lnTo>
                    <a:pt x="0" y="0"/>
                  </a:lnTo>
                  <a:lnTo>
                    <a:pt x="3921346" y="0"/>
                  </a:lnTo>
                  <a:lnTo>
                    <a:pt x="3921346" y="1533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57964" y="3071663"/>
            <a:ext cx="8393430" cy="518922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398145" indent="71120">
              <a:lnSpc>
                <a:spcPts val="2110"/>
              </a:lnSpc>
              <a:spcBef>
                <a:spcPts val="565"/>
              </a:spcBef>
            </a:pPr>
            <a:r>
              <a:rPr sz="2150" b="1" spc="290" dirty="0">
                <a:latin typeface="Calibri"/>
                <a:cs typeface="Calibri"/>
              </a:rPr>
              <a:t>З</a:t>
            </a:r>
            <a:r>
              <a:rPr sz="2150" b="1" spc="75" dirty="0">
                <a:latin typeface="Calibri"/>
                <a:cs typeface="Calibri"/>
              </a:rPr>
              <a:t> </a:t>
            </a:r>
            <a:r>
              <a:rPr sz="2150" b="1" spc="285" dirty="0">
                <a:latin typeface="Calibri"/>
                <a:cs typeface="Calibri"/>
              </a:rPr>
              <a:t>квітня</a:t>
            </a:r>
            <a:r>
              <a:rPr sz="2150" b="1" spc="80" dirty="0">
                <a:latin typeface="Calibri"/>
                <a:cs typeface="Calibri"/>
              </a:rPr>
              <a:t> </a:t>
            </a:r>
            <a:r>
              <a:rPr sz="2150" b="1" spc="105" dirty="0">
                <a:latin typeface="Calibri"/>
                <a:cs typeface="Calibri"/>
              </a:rPr>
              <a:t>2018</a:t>
            </a:r>
            <a:r>
              <a:rPr sz="2150" b="1" spc="80" dirty="0">
                <a:latin typeface="Calibri"/>
                <a:cs typeface="Calibri"/>
              </a:rPr>
              <a:t> </a:t>
            </a:r>
            <a:r>
              <a:rPr sz="2150" b="1" spc="229" dirty="0">
                <a:latin typeface="Calibri"/>
                <a:cs typeface="Calibri"/>
              </a:rPr>
              <a:t>року</a:t>
            </a:r>
            <a:r>
              <a:rPr sz="2150" b="1" spc="75" dirty="0">
                <a:latin typeface="Calibri"/>
                <a:cs typeface="Calibri"/>
              </a:rPr>
              <a:t> </a:t>
            </a:r>
            <a:r>
              <a:rPr sz="2150" spc="155" dirty="0">
                <a:latin typeface="Cambria"/>
                <a:cs typeface="Cambria"/>
              </a:rPr>
              <a:t>в</a:t>
            </a:r>
            <a:r>
              <a:rPr sz="2150" spc="95" dirty="0">
                <a:latin typeface="Cambria"/>
                <a:cs typeface="Cambria"/>
              </a:rPr>
              <a:t> </a:t>
            </a:r>
            <a:r>
              <a:rPr sz="2150" spc="145" dirty="0">
                <a:latin typeface="Cambria"/>
                <a:cs typeface="Cambria"/>
              </a:rPr>
              <a:t>Центрах</a:t>
            </a:r>
            <a:r>
              <a:rPr sz="2150" spc="95" dirty="0">
                <a:latin typeface="Cambria"/>
                <a:cs typeface="Cambria"/>
              </a:rPr>
              <a:t> </a:t>
            </a:r>
            <a:r>
              <a:rPr sz="2150" spc="150" dirty="0">
                <a:latin typeface="Cambria"/>
                <a:cs typeface="Cambria"/>
              </a:rPr>
              <a:t>первинної</a:t>
            </a:r>
            <a:r>
              <a:rPr sz="2150" spc="95" dirty="0">
                <a:latin typeface="Cambria"/>
                <a:cs typeface="Cambria"/>
              </a:rPr>
              <a:t> </a:t>
            </a:r>
            <a:r>
              <a:rPr sz="2150" spc="100" dirty="0">
                <a:latin typeface="Cambria"/>
                <a:cs typeface="Cambria"/>
              </a:rPr>
              <a:t>медико- </a:t>
            </a:r>
            <a:r>
              <a:rPr sz="2150" spc="125" dirty="0">
                <a:latin typeface="Cambria"/>
                <a:cs typeface="Cambria"/>
              </a:rPr>
              <a:t>санітарної</a:t>
            </a:r>
            <a:r>
              <a:rPr sz="2150" spc="100" dirty="0">
                <a:latin typeface="Cambria"/>
                <a:cs typeface="Cambria"/>
              </a:rPr>
              <a:t> </a:t>
            </a:r>
            <a:r>
              <a:rPr sz="2150" spc="125" dirty="0">
                <a:latin typeface="Cambria"/>
                <a:cs typeface="Cambria"/>
              </a:rPr>
              <a:t>допомоги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spc="110" dirty="0">
                <a:latin typeface="Cambria"/>
                <a:cs typeface="Cambria"/>
              </a:rPr>
              <a:t>Подільського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spc="150" dirty="0">
                <a:latin typeface="Cambria"/>
                <a:cs typeface="Cambria"/>
              </a:rPr>
              <a:t>району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spc="130" dirty="0">
                <a:latin typeface="Cambria"/>
                <a:cs typeface="Cambria"/>
              </a:rPr>
              <a:t>запроваджено </a:t>
            </a:r>
            <a:r>
              <a:rPr sz="2150" spc="145" dirty="0">
                <a:latin typeface="Cambria"/>
                <a:cs typeface="Cambria"/>
              </a:rPr>
              <a:t>підписання</a:t>
            </a:r>
            <a:r>
              <a:rPr sz="2150" spc="100" dirty="0">
                <a:latin typeface="Cambria"/>
                <a:cs typeface="Cambria"/>
              </a:rPr>
              <a:t> </a:t>
            </a:r>
            <a:r>
              <a:rPr sz="2150" spc="135" dirty="0">
                <a:latin typeface="Cambria"/>
                <a:cs typeface="Cambria"/>
              </a:rPr>
              <a:t>декларацій</a:t>
            </a:r>
            <a:r>
              <a:rPr sz="2150" spc="100" dirty="0">
                <a:latin typeface="Cambria"/>
                <a:cs typeface="Cambria"/>
              </a:rPr>
              <a:t> </a:t>
            </a:r>
            <a:r>
              <a:rPr sz="2150" spc="114" dirty="0">
                <a:latin typeface="Cambria"/>
                <a:cs typeface="Cambria"/>
              </a:rPr>
              <a:t>лікаря</a:t>
            </a:r>
            <a:r>
              <a:rPr sz="2150" spc="100" dirty="0">
                <a:latin typeface="Cambria"/>
                <a:cs typeface="Cambria"/>
              </a:rPr>
              <a:t> </a:t>
            </a:r>
            <a:r>
              <a:rPr sz="2150" spc="55" dirty="0">
                <a:latin typeface="Cambria"/>
                <a:cs typeface="Cambria"/>
              </a:rPr>
              <a:t>з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spc="130" dirty="0">
                <a:latin typeface="Cambria"/>
                <a:cs typeface="Cambria"/>
              </a:rPr>
              <a:t>пацієнтом.</a:t>
            </a:r>
            <a:endParaRPr sz="2150">
              <a:latin typeface="Cambria"/>
              <a:cs typeface="Cambria"/>
            </a:endParaRPr>
          </a:p>
          <a:p>
            <a:pPr marL="12700" marR="62230" indent="71120">
              <a:lnSpc>
                <a:spcPts val="2110"/>
              </a:lnSpc>
              <a:spcBef>
                <a:spcPts val="15"/>
              </a:spcBef>
              <a:tabLst>
                <a:tab pos="6115685" algn="l"/>
              </a:tabLst>
            </a:pPr>
            <a:r>
              <a:rPr sz="2150" spc="145" dirty="0">
                <a:latin typeface="Cambria"/>
                <a:cs typeface="Cambria"/>
              </a:rPr>
              <a:t>Станом</a:t>
            </a:r>
            <a:r>
              <a:rPr sz="2150" spc="100" dirty="0">
                <a:latin typeface="Cambria"/>
                <a:cs typeface="Cambria"/>
              </a:rPr>
              <a:t> </a:t>
            </a:r>
            <a:r>
              <a:rPr sz="2150" spc="180" dirty="0">
                <a:latin typeface="Cambria"/>
                <a:cs typeface="Cambria"/>
              </a:rPr>
              <a:t>на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spc="100" dirty="0">
                <a:latin typeface="Cambria"/>
                <a:cs typeface="Cambria"/>
              </a:rPr>
              <a:t>сьогодні, </a:t>
            </a:r>
            <a:r>
              <a:rPr sz="2150" spc="155" dirty="0">
                <a:latin typeface="Cambria"/>
                <a:cs typeface="Cambria"/>
              </a:rPr>
              <a:t>в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spc="130" dirty="0">
                <a:latin typeface="Cambria"/>
                <a:cs typeface="Cambria"/>
              </a:rPr>
              <a:t>єдиній</a:t>
            </a:r>
            <a:r>
              <a:rPr sz="2150" spc="100" dirty="0">
                <a:latin typeface="Cambria"/>
                <a:cs typeface="Cambria"/>
              </a:rPr>
              <a:t> </a:t>
            </a:r>
            <a:r>
              <a:rPr sz="2150" spc="130" dirty="0">
                <a:latin typeface="Cambria"/>
                <a:cs typeface="Cambria"/>
              </a:rPr>
              <a:t>електронній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spc="125" dirty="0">
                <a:latin typeface="Cambria"/>
                <a:cs typeface="Cambria"/>
              </a:rPr>
              <a:t>системі</a:t>
            </a:r>
            <a:r>
              <a:rPr sz="2150" spc="100" dirty="0">
                <a:latin typeface="Cambria"/>
                <a:cs typeface="Cambria"/>
              </a:rPr>
              <a:t> </a:t>
            </a:r>
            <a:r>
              <a:rPr sz="2150" spc="125" dirty="0">
                <a:latin typeface="Cambria"/>
                <a:cs typeface="Cambria"/>
              </a:rPr>
              <a:t>обміну </a:t>
            </a:r>
            <a:r>
              <a:rPr sz="2150" spc="165" dirty="0">
                <a:latin typeface="Cambria"/>
                <a:cs typeface="Cambria"/>
              </a:rPr>
              <a:t>медичною</a:t>
            </a:r>
            <a:r>
              <a:rPr sz="2150" spc="95" dirty="0">
                <a:latin typeface="Cambria"/>
                <a:cs typeface="Cambria"/>
              </a:rPr>
              <a:t> </a:t>
            </a:r>
            <a:r>
              <a:rPr sz="2150" spc="135" dirty="0">
                <a:latin typeface="Cambria"/>
                <a:cs typeface="Cambria"/>
              </a:rPr>
              <a:t>інформацією</a:t>
            </a:r>
            <a:r>
              <a:rPr sz="2150" spc="95" dirty="0">
                <a:latin typeface="Cambria"/>
                <a:cs typeface="Cambria"/>
              </a:rPr>
              <a:t> </a:t>
            </a:r>
            <a:r>
              <a:rPr sz="2150" spc="110" dirty="0">
                <a:latin typeface="Cambria"/>
                <a:cs typeface="Cambria"/>
              </a:rPr>
              <a:t>зареєстровано</a:t>
            </a:r>
            <a:r>
              <a:rPr sz="2150" spc="95" dirty="0">
                <a:latin typeface="Cambria"/>
                <a:cs typeface="Cambria"/>
              </a:rPr>
              <a:t> </a:t>
            </a:r>
            <a:r>
              <a:rPr sz="2150" b="1" spc="80" dirty="0">
                <a:latin typeface="Calibri"/>
                <a:cs typeface="Calibri"/>
              </a:rPr>
              <a:t>177</a:t>
            </a:r>
            <a:r>
              <a:rPr sz="2150" b="1" dirty="0">
                <a:latin typeface="Calibri"/>
                <a:cs typeface="Calibri"/>
              </a:rPr>
              <a:t>	</a:t>
            </a:r>
            <a:r>
              <a:rPr sz="2150" b="1" spc="105" dirty="0">
                <a:latin typeface="Calibri"/>
                <a:cs typeface="Calibri"/>
              </a:rPr>
              <a:t>261</a:t>
            </a:r>
            <a:r>
              <a:rPr sz="2150" b="1" spc="85" dirty="0">
                <a:latin typeface="Calibri"/>
                <a:cs typeface="Calibri"/>
              </a:rPr>
              <a:t> </a:t>
            </a:r>
            <a:r>
              <a:rPr sz="2150" b="1" spc="240" dirty="0">
                <a:latin typeface="Calibri"/>
                <a:cs typeface="Calibri"/>
              </a:rPr>
              <a:t>пацієнт</a:t>
            </a:r>
            <a:r>
              <a:rPr sz="2150" spc="240" dirty="0">
                <a:latin typeface="Cambria"/>
                <a:cs typeface="Cambria"/>
              </a:rPr>
              <a:t>,</a:t>
            </a:r>
            <a:r>
              <a:rPr sz="2150" spc="100" dirty="0">
                <a:latin typeface="Cambria"/>
                <a:cs typeface="Cambria"/>
              </a:rPr>
              <a:t> </a:t>
            </a:r>
            <a:r>
              <a:rPr sz="2150" spc="175" dirty="0">
                <a:latin typeface="Cambria"/>
                <a:cs typeface="Cambria"/>
              </a:rPr>
              <a:t>що </a:t>
            </a:r>
            <a:r>
              <a:rPr sz="2150" spc="135" dirty="0">
                <a:latin typeface="Cambria"/>
                <a:cs typeface="Cambria"/>
              </a:rPr>
              <a:t>становить</a:t>
            </a:r>
            <a:r>
              <a:rPr sz="2150" spc="120" dirty="0">
                <a:latin typeface="Cambria"/>
                <a:cs typeface="Cambria"/>
              </a:rPr>
              <a:t> </a:t>
            </a:r>
            <a:r>
              <a:rPr sz="2150" dirty="0">
                <a:latin typeface="Cambria"/>
                <a:cs typeface="Cambria"/>
              </a:rPr>
              <a:t>84,3</a:t>
            </a:r>
            <a:r>
              <a:rPr sz="2150" spc="130" dirty="0">
                <a:latin typeface="Cambria"/>
                <a:cs typeface="Cambria"/>
              </a:rPr>
              <a:t> </a:t>
            </a:r>
            <a:r>
              <a:rPr sz="2150" dirty="0">
                <a:latin typeface="Cambria"/>
                <a:cs typeface="Cambria"/>
              </a:rPr>
              <a:t>%</a:t>
            </a:r>
            <a:r>
              <a:rPr sz="2150" spc="120" dirty="0">
                <a:latin typeface="Cambria"/>
                <a:cs typeface="Cambria"/>
              </a:rPr>
              <a:t> </a:t>
            </a:r>
            <a:r>
              <a:rPr sz="2150" spc="90" dirty="0">
                <a:latin typeface="Cambria"/>
                <a:cs typeface="Cambria"/>
              </a:rPr>
              <a:t>від</a:t>
            </a:r>
            <a:r>
              <a:rPr sz="2150" spc="125" dirty="0">
                <a:latin typeface="Cambria"/>
                <a:cs typeface="Cambria"/>
              </a:rPr>
              <a:t> </a:t>
            </a:r>
            <a:r>
              <a:rPr sz="2150" spc="105" dirty="0">
                <a:latin typeface="Cambria"/>
                <a:cs typeface="Cambria"/>
              </a:rPr>
              <a:t>всього</a:t>
            </a:r>
            <a:r>
              <a:rPr sz="2150" spc="120" dirty="0">
                <a:latin typeface="Cambria"/>
                <a:cs typeface="Cambria"/>
              </a:rPr>
              <a:t> </a:t>
            </a:r>
            <a:r>
              <a:rPr sz="2150" spc="135" dirty="0">
                <a:latin typeface="Cambria"/>
                <a:cs typeface="Cambria"/>
              </a:rPr>
              <a:t>населення</a:t>
            </a:r>
            <a:r>
              <a:rPr sz="2150" spc="125" dirty="0">
                <a:latin typeface="Cambria"/>
                <a:cs typeface="Cambria"/>
              </a:rPr>
              <a:t> </a:t>
            </a:r>
            <a:r>
              <a:rPr sz="2150" spc="100" dirty="0">
                <a:latin typeface="Cambria"/>
                <a:cs typeface="Cambria"/>
              </a:rPr>
              <a:t>Подільського </a:t>
            </a:r>
            <a:r>
              <a:rPr sz="2150" spc="130" dirty="0">
                <a:latin typeface="Cambria"/>
                <a:cs typeface="Cambria"/>
              </a:rPr>
              <a:t>району.</a:t>
            </a:r>
            <a:endParaRPr sz="2150">
              <a:latin typeface="Cambria"/>
              <a:cs typeface="Cambria"/>
            </a:endParaRPr>
          </a:p>
          <a:p>
            <a:pPr marL="12700" marR="740410" indent="71120">
              <a:lnSpc>
                <a:spcPts val="2110"/>
              </a:lnSpc>
              <a:spcBef>
                <a:spcPts val="20"/>
              </a:spcBef>
            </a:pPr>
            <a:r>
              <a:rPr sz="2150" spc="150" dirty="0">
                <a:latin typeface="Cambria"/>
                <a:cs typeface="Cambria"/>
              </a:rPr>
              <a:t>Закладами</a:t>
            </a:r>
            <a:r>
              <a:rPr sz="2150" spc="110" dirty="0">
                <a:latin typeface="Cambria"/>
                <a:cs typeface="Cambria"/>
              </a:rPr>
              <a:t> </a:t>
            </a:r>
            <a:r>
              <a:rPr sz="2150" spc="145" dirty="0">
                <a:latin typeface="Cambria"/>
                <a:cs typeface="Cambria"/>
              </a:rPr>
              <a:t>охорони</a:t>
            </a:r>
            <a:r>
              <a:rPr sz="2150" spc="110" dirty="0">
                <a:latin typeface="Cambria"/>
                <a:cs typeface="Cambria"/>
              </a:rPr>
              <a:t> </a:t>
            </a:r>
            <a:r>
              <a:rPr sz="2150" spc="80" dirty="0">
                <a:latin typeface="Cambria"/>
                <a:cs typeface="Cambria"/>
              </a:rPr>
              <a:t>здоров’я</a:t>
            </a:r>
            <a:r>
              <a:rPr sz="2150" spc="114" dirty="0">
                <a:latin typeface="Cambria"/>
                <a:cs typeface="Cambria"/>
              </a:rPr>
              <a:t> </a:t>
            </a:r>
            <a:r>
              <a:rPr sz="2150" spc="120" dirty="0">
                <a:latin typeface="Cambria"/>
                <a:cs typeface="Cambria"/>
              </a:rPr>
              <a:t>забезпечено</a:t>
            </a:r>
            <a:r>
              <a:rPr sz="2150" spc="110" dirty="0">
                <a:latin typeface="Cambria"/>
                <a:cs typeface="Cambria"/>
              </a:rPr>
              <a:t> </a:t>
            </a:r>
            <a:r>
              <a:rPr sz="2150" spc="150" dirty="0">
                <a:latin typeface="Cambria"/>
                <a:cs typeface="Cambria"/>
              </a:rPr>
              <a:t>виписку </a:t>
            </a:r>
            <a:r>
              <a:rPr sz="2150" spc="125" dirty="0">
                <a:latin typeface="Cambria"/>
                <a:cs typeface="Cambria"/>
              </a:rPr>
              <a:t>рецептів</a:t>
            </a:r>
            <a:r>
              <a:rPr sz="2150" spc="90" dirty="0">
                <a:latin typeface="Cambria"/>
                <a:cs typeface="Cambria"/>
              </a:rPr>
              <a:t> </a:t>
            </a:r>
            <a:r>
              <a:rPr sz="2150" spc="180" dirty="0">
                <a:latin typeface="Cambria"/>
                <a:cs typeface="Cambria"/>
              </a:rPr>
              <a:t>на</a:t>
            </a:r>
            <a:r>
              <a:rPr sz="2150" spc="100" dirty="0">
                <a:latin typeface="Cambria"/>
                <a:cs typeface="Cambria"/>
              </a:rPr>
              <a:t> </a:t>
            </a:r>
            <a:r>
              <a:rPr sz="2150" spc="125" dirty="0">
                <a:latin typeface="Cambria"/>
                <a:cs typeface="Cambria"/>
              </a:rPr>
              <a:t>пільговій</a:t>
            </a:r>
            <a:r>
              <a:rPr sz="2150" spc="100" dirty="0">
                <a:latin typeface="Cambria"/>
                <a:cs typeface="Cambria"/>
              </a:rPr>
              <a:t> </a:t>
            </a:r>
            <a:r>
              <a:rPr sz="2150" spc="120" dirty="0">
                <a:latin typeface="Cambria"/>
                <a:cs typeface="Cambria"/>
              </a:rPr>
              <a:t>основі.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spc="110" dirty="0">
                <a:latin typeface="Cambria"/>
                <a:cs typeface="Cambria"/>
              </a:rPr>
              <a:t>Так,</a:t>
            </a:r>
            <a:r>
              <a:rPr sz="2150" spc="100" dirty="0">
                <a:latin typeface="Cambria"/>
                <a:cs typeface="Cambria"/>
              </a:rPr>
              <a:t> </a:t>
            </a:r>
            <a:r>
              <a:rPr sz="2150" spc="105" dirty="0">
                <a:latin typeface="Cambria"/>
                <a:cs typeface="Cambria"/>
              </a:rPr>
              <a:t>за</a:t>
            </a:r>
            <a:r>
              <a:rPr sz="2150" spc="100" dirty="0">
                <a:latin typeface="Cambria"/>
                <a:cs typeface="Cambria"/>
              </a:rPr>
              <a:t> </a:t>
            </a:r>
            <a:r>
              <a:rPr sz="2150" dirty="0">
                <a:latin typeface="Cambria"/>
                <a:cs typeface="Cambria"/>
              </a:rPr>
              <a:t>2023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spc="120" dirty="0">
                <a:latin typeface="Cambria"/>
                <a:cs typeface="Cambria"/>
              </a:rPr>
              <a:t>рік</a:t>
            </a:r>
            <a:r>
              <a:rPr sz="2150" spc="100" dirty="0">
                <a:latin typeface="Cambria"/>
                <a:cs typeface="Cambria"/>
              </a:rPr>
              <a:t> </a:t>
            </a:r>
            <a:r>
              <a:rPr sz="2150" spc="80" dirty="0">
                <a:latin typeface="Cambria"/>
                <a:cs typeface="Cambria"/>
              </a:rPr>
              <a:t>згідно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spc="5" dirty="0">
                <a:latin typeface="Cambria"/>
                <a:cs typeface="Cambria"/>
              </a:rPr>
              <a:t>з </a:t>
            </a:r>
            <a:r>
              <a:rPr sz="2150" spc="110" dirty="0">
                <a:latin typeface="Cambria"/>
                <a:cs typeface="Cambria"/>
              </a:rPr>
              <a:t>Урядовою</a:t>
            </a:r>
            <a:r>
              <a:rPr sz="2150" spc="95" dirty="0">
                <a:latin typeface="Cambria"/>
                <a:cs typeface="Cambria"/>
              </a:rPr>
              <a:t> </a:t>
            </a:r>
            <a:r>
              <a:rPr sz="2150" spc="135" dirty="0">
                <a:latin typeface="Cambria"/>
                <a:cs typeface="Cambria"/>
              </a:rPr>
              <a:t>програмою</a:t>
            </a:r>
            <a:r>
              <a:rPr sz="2150" spc="105" dirty="0">
                <a:latin typeface="Cambria"/>
                <a:cs typeface="Cambria"/>
              </a:rPr>
              <a:t> «Доступні</a:t>
            </a:r>
            <a:r>
              <a:rPr sz="2150" spc="110" dirty="0">
                <a:latin typeface="Cambria"/>
                <a:cs typeface="Cambria"/>
              </a:rPr>
              <a:t> </a:t>
            </a:r>
            <a:r>
              <a:rPr sz="2150" spc="125" dirty="0">
                <a:latin typeface="Cambria"/>
                <a:cs typeface="Cambria"/>
              </a:rPr>
              <a:t>ліки»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spc="165" dirty="0">
                <a:latin typeface="Cambria"/>
                <a:cs typeface="Cambria"/>
              </a:rPr>
              <a:t>виписано</a:t>
            </a:r>
            <a:r>
              <a:rPr sz="2150" spc="110" dirty="0">
                <a:latin typeface="Cambria"/>
                <a:cs typeface="Cambria"/>
              </a:rPr>
              <a:t> </a:t>
            </a:r>
            <a:r>
              <a:rPr sz="2150" dirty="0">
                <a:latin typeface="Cambria"/>
                <a:cs typeface="Cambria"/>
              </a:rPr>
              <a:t>55</a:t>
            </a:r>
            <a:r>
              <a:rPr sz="2150" spc="110" dirty="0">
                <a:latin typeface="Cambria"/>
                <a:cs typeface="Cambria"/>
              </a:rPr>
              <a:t> </a:t>
            </a:r>
            <a:r>
              <a:rPr sz="2150" spc="-25" dirty="0">
                <a:latin typeface="Cambria"/>
                <a:cs typeface="Cambria"/>
              </a:rPr>
              <a:t>182 </a:t>
            </a:r>
            <a:r>
              <a:rPr sz="2150" spc="140" dirty="0">
                <a:latin typeface="Cambria"/>
                <a:cs typeface="Cambria"/>
              </a:rPr>
              <a:t>рецепти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spc="180" dirty="0">
                <a:latin typeface="Cambria"/>
                <a:cs typeface="Cambria"/>
              </a:rPr>
              <a:t>на</a:t>
            </a:r>
            <a:r>
              <a:rPr sz="2150" spc="110" dirty="0">
                <a:latin typeface="Cambria"/>
                <a:cs typeface="Cambria"/>
              </a:rPr>
              <a:t> </a:t>
            </a:r>
            <a:r>
              <a:rPr sz="2150" spc="125" dirty="0">
                <a:latin typeface="Cambria"/>
                <a:cs typeface="Cambria"/>
              </a:rPr>
              <a:t>пільговій</a:t>
            </a:r>
            <a:r>
              <a:rPr sz="2150" spc="110" dirty="0">
                <a:latin typeface="Cambria"/>
                <a:cs typeface="Cambria"/>
              </a:rPr>
              <a:t> основі.</a:t>
            </a:r>
            <a:endParaRPr sz="2150">
              <a:latin typeface="Cambria"/>
              <a:cs typeface="Cambria"/>
            </a:endParaRPr>
          </a:p>
          <a:p>
            <a:pPr marL="12700" marR="92075" indent="71120">
              <a:lnSpc>
                <a:spcPts val="2110"/>
              </a:lnSpc>
              <a:spcBef>
                <a:spcPts val="20"/>
              </a:spcBef>
            </a:pPr>
            <a:r>
              <a:rPr sz="2150" spc="125" dirty="0">
                <a:latin typeface="Cambria"/>
                <a:cs typeface="Cambria"/>
              </a:rPr>
              <a:t>Своєчасність</a:t>
            </a:r>
            <a:r>
              <a:rPr sz="2150" spc="95" dirty="0">
                <a:latin typeface="Cambria"/>
                <a:cs typeface="Cambria"/>
              </a:rPr>
              <a:t> </a:t>
            </a:r>
            <a:r>
              <a:rPr sz="2150" spc="125" dirty="0">
                <a:latin typeface="Cambria"/>
                <a:cs typeface="Cambria"/>
              </a:rPr>
              <a:t>проведення</a:t>
            </a:r>
            <a:r>
              <a:rPr sz="2150" spc="95" dirty="0">
                <a:latin typeface="Cambria"/>
                <a:cs typeface="Cambria"/>
              </a:rPr>
              <a:t> </a:t>
            </a:r>
            <a:r>
              <a:rPr sz="2150" spc="140" dirty="0">
                <a:latin typeface="Cambria"/>
                <a:cs typeface="Cambria"/>
              </a:rPr>
              <a:t>первинного</a:t>
            </a:r>
            <a:r>
              <a:rPr sz="2150" spc="100" dirty="0">
                <a:latin typeface="Cambria"/>
                <a:cs typeface="Cambria"/>
              </a:rPr>
              <a:t> </a:t>
            </a:r>
            <a:r>
              <a:rPr sz="2150" spc="140" dirty="0">
                <a:latin typeface="Cambria"/>
                <a:cs typeface="Cambria"/>
              </a:rPr>
              <a:t>вакцинального </a:t>
            </a:r>
            <a:r>
              <a:rPr sz="2150" spc="145" dirty="0">
                <a:latin typeface="Cambria"/>
                <a:cs typeface="Cambria"/>
              </a:rPr>
              <a:t>комплексу</a:t>
            </a:r>
            <a:r>
              <a:rPr sz="2150" spc="110" dirty="0">
                <a:latin typeface="Cambria"/>
                <a:cs typeface="Cambria"/>
              </a:rPr>
              <a:t> </a:t>
            </a:r>
            <a:r>
              <a:rPr sz="2150" spc="140" dirty="0">
                <a:latin typeface="Cambria"/>
                <a:cs typeface="Cambria"/>
              </a:rPr>
              <a:t>становила</a:t>
            </a:r>
            <a:r>
              <a:rPr sz="2150" spc="114" dirty="0">
                <a:latin typeface="Cambria"/>
                <a:cs typeface="Cambria"/>
              </a:rPr>
              <a:t> </a:t>
            </a:r>
            <a:r>
              <a:rPr sz="2150" dirty="0">
                <a:latin typeface="Cambria"/>
                <a:cs typeface="Cambria"/>
              </a:rPr>
              <a:t>97,7%</a:t>
            </a:r>
            <a:r>
              <a:rPr sz="2150" spc="120" dirty="0">
                <a:latin typeface="Cambria"/>
                <a:cs typeface="Cambria"/>
              </a:rPr>
              <a:t> </a:t>
            </a:r>
            <a:r>
              <a:rPr sz="2150" spc="95" dirty="0">
                <a:latin typeface="Cambria"/>
                <a:cs typeface="Cambria"/>
              </a:rPr>
              <a:t>(середній</a:t>
            </a:r>
            <a:r>
              <a:rPr sz="2150" spc="110" dirty="0">
                <a:latin typeface="Cambria"/>
                <a:cs typeface="Cambria"/>
              </a:rPr>
              <a:t> </a:t>
            </a:r>
            <a:r>
              <a:rPr sz="2150" spc="155" dirty="0">
                <a:latin typeface="Cambria"/>
                <a:cs typeface="Cambria"/>
              </a:rPr>
              <a:t>показник</a:t>
            </a:r>
            <a:r>
              <a:rPr sz="2150" spc="114" dirty="0">
                <a:latin typeface="Cambria"/>
                <a:cs typeface="Cambria"/>
              </a:rPr>
              <a:t> </a:t>
            </a:r>
            <a:r>
              <a:rPr sz="2150" spc="150" dirty="0">
                <a:latin typeface="Cambria"/>
                <a:cs typeface="Cambria"/>
              </a:rPr>
              <a:t>по</a:t>
            </a:r>
            <a:r>
              <a:rPr sz="2150" spc="114" dirty="0">
                <a:latin typeface="Cambria"/>
                <a:cs typeface="Cambria"/>
              </a:rPr>
              <a:t> </a:t>
            </a:r>
            <a:r>
              <a:rPr sz="2150" spc="120" dirty="0">
                <a:latin typeface="Cambria"/>
                <a:cs typeface="Cambria"/>
              </a:rPr>
              <a:t>місту</a:t>
            </a:r>
            <a:r>
              <a:rPr sz="2150" spc="114" dirty="0">
                <a:latin typeface="Cambria"/>
                <a:cs typeface="Cambria"/>
              </a:rPr>
              <a:t> </a:t>
            </a:r>
            <a:r>
              <a:rPr sz="2150" spc="-50" dirty="0">
                <a:latin typeface="Cambria"/>
                <a:cs typeface="Cambria"/>
              </a:rPr>
              <a:t>– </a:t>
            </a:r>
            <a:r>
              <a:rPr sz="2150" dirty="0">
                <a:latin typeface="Cambria"/>
                <a:cs typeface="Cambria"/>
              </a:rPr>
              <a:t>97,2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dirty="0">
                <a:latin typeface="Cambria"/>
                <a:cs typeface="Cambria"/>
              </a:rPr>
              <a:t>%).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spc="150" dirty="0">
                <a:latin typeface="Cambria"/>
                <a:cs typeface="Cambria"/>
              </a:rPr>
              <a:t>Показник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spc="165" dirty="0">
                <a:latin typeface="Cambria"/>
                <a:cs typeface="Cambria"/>
              </a:rPr>
              <a:t>вакцинації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spc="100" dirty="0">
                <a:latin typeface="Cambria"/>
                <a:cs typeface="Cambria"/>
              </a:rPr>
              <a:t>дітей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spc="140" dirty="0">
                <a:latin typeface="Cambria"/>
                <a:cs typeface="Cambria"/>
              </a:rPr>
              <a:t>проти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spc="120" dirty="0">
                <a:latin typeface="Cambria"/>
                <a:cs typeface="Cambria"/>
              </a:rPr>
              <a:t>кору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spc="155" dirty="0">
                <a:latin typeface="Cambria"/>
                <a:cs typeface="Cambria"/>
              </a:rPr>
              <a:t>в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dirty="0">
                <a:latin typeface="Cambria"/>
                <a:cs typeface="Cambria"/>
              </a:rPr>
              <a:t>1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spc="120" dirty="0">
                <a:latin typeface="Cambria"/>
                <a:cs typeface="Cambria"/>
              </a:rPr>
              <a:t>рік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dirty="0">
                <a:latin typeface="Cambria"/>
                <a:cs typeface="Cambria"/>
              </a:rPr>
              <a:t>–</a:t>
            </a:r>
            <a:r>
              <a:rPr sz="2150" spc="110" dirty="0">
                <a:latin typeface="Cambria"/>
                <a:cs typeface="Cambria"/>
              </a:rPr>
              <a:t> </a:t>
            </a:r>
            <a:r>
              <a:rPr sz="2150" spc="-20" dirty="0">
                <a:latin typeface="Cambria"/>
                <a:cs typeface="Cambria"/>
              </a:rPr>
              <a:t>96,5</a:t>
            </a:r>
            <a:endParaRPr sz="2150">
              <a:latin typeface="Cambria"/>
              <a:cs typeface="Cambria"/>
            </a:endParaRPr>
          </a:p>
          <a:p>
            <a:pPr marL="12700" marR="5080">
              <a:lnSpc>
                <a:spcPts val="2110"/>
              </a:lnSpc>
              <a:spcBef>
                <a:spcPts val="15"/>
              </a:spcBef>
            </a:pPr>
            <a:r>
              <a:rPr sz="2150" dirty="0">
                <a:latin typeface="Cambria"/>
                <a:cs typeface="Cambria"/>
              </a:rPr>
              <a:t>%</a:t>
            </a:r>
            <a:r>
              <a:rPr sz="2150" spc="110" dirty="0">
                <a:latin typeface="Cambria"/>
                <a:cs typeface="Cambria"/>
              </a:rPr>
              <a:t> </a:t>
            </a:r>
            <a:r>
              <a:rPr sz="2150" spc="95" dirty="0">
                <a:latin typeface="Cambria"/>
                <a:cs typeface="Cambria"/>
              </a:rPr>
              <a:t>(середній</a:t>
            </a:r>
            <a:r>
              <a:rPr sz="2150" spc="110" dirty="0">
                <a:latin typeface="Cambria"/>
                <a:cs typeface="Cambria"/>
              </a:rPr>
              <a:t> </a:t>
            </a:r>
            <a:r>
              <a:rPr sz="2150" spc="155" dirty="0">
                <a:latin typeface="Cambria"/>
                <a:cs typeface="Cambria"/>
              </a:rPr>
              <a:t>показник</a:t>
            </a:r>
            <a:r>
              <a:rPr sz="2150" spc="114" dirty="0">
                <a:latin typeface="Cambria"/>
                <a:cs typeface="Cambria"/>
              </a:rPr>
              <a:t> </a:t>
            </a:r>
            <a:r>
              <a:rPr sz="2150" spc="150" dirty="0">
                <a:latin typeface="Cambria"/>
                <a:cs typeface="Cambria"/>
              </a:rPr>
              <a:t>по</a:t>
            </a:r>
            <a:r>
              <a:rPr sz="2150" spc="110" dirty="0">
                <a:latin typeface="Cambria"/>
                <a:cs typeface="Cambria"/>
              </a:rPr>
              <a:t> </a:t>
            </a:r>
            <a:r>
              <a:rPr sz="2150" spc="120" dirty="0">
                <a:latin typeface="Cambria"/>
                <a:cs typeface="Cambria"/>
              </a:rPr>
              <a:t>місту</a:t>
            </a:r>
            <a:r>
              <a:rPr sz="2150" spc="110" dirty="0">
                <a:latin typeface="Cambria"/>
                <a:cs typeface="Cambria"/>
              </a:rPr>
              <a:t> </a:t>
            </a:r>
            <a:r>
              <a:rPr sz="2150" dirty="0">
                <a:latin typeface="Cambria"/>
                <a:cs typeface="Cambria"/>
              </a:rPr>
              <a:t>–</a:t>
            </a:r>
            <a:r>
              <a:rPr sz="2150" spc="114" dirty="0">
                <a:latin typeface="Cambria"/>
                <a:cs typeface="Cambria"/>
              </a:rPr>
              <a:t> </a:t>
            </a:r>
            <a:r>
              <a:rPr sz="2150" dirty="0">
                <a:latin typeface="Cambria"/>
                <a:cs typeface="Cambria"/>
              </a:rPr>
              <a:t>96,8</a:t>
            </a:r>
            <a:r>
              <a:rPr sz="2150" spc="114" dirty="0">
                <a:latin typeface="Cambria"/>
                <a:cs typeface="Cambria"/>
              </a:rPr>
              <a:t> </a:t>
            </a:r>
            <a:r>
              <a:rPr sz="2150" dirty="0">
                <a:latin typeface="Cambria"/>
                <a:cs typeface="Cambria"/>
              </a:rPr>
              <a:t>%).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spc="140" dirty="0">
                <a:latin typeface="Cambria"/>
                <a:cs typeface="Cambria"/>
              </a:rPr>
              <a:t>Показник </a:t>
            </a:r>
            <a:r>
              <a:rPr sz="2150" spc="165" dirty="0">
                <a:latin typeface="Cambria"/>
                <a:cs typeface="Cambria"/>
              </a:rPr>
              <a:t>вакцинації</a:t>
            </a:r>
            <a:r>
              <a:rPr sz="2150" spc="90" dirty="0">
                <a:latin typeface="Cambria"/>
                <a:cs typeface="Cambria"/>
              </a:rPr>
              <a:t> </a:t>
            </a:r>
            <a:r>
              <a:rPr sz="2150" spc="100" dirty="0">
                <a:latin typeface="Cambria"/>
                <a:cs typeface="Cambria"/>
              </a:rPr>
              <a:t>дітей</a:t>
            </a:r>
            <a:r>
              <a:rPr sz="2150" spc="95" dirty="0">
                <a:latin typeface="Cambria"/>
                <a:cs typeface="Cambria"/>
              </a:rPr>
              <a:t> </a:t>
            </a:r>
            <a:r>
              <a:rPr sz="2150" spc="140" dirty="0">
                <a:latin typeface="Cambria"/>
                <a:cs typeface="Cambria"/>
              </a:rPr>
              <a:t>проти</a:t>
            </a:r>
            <a:r>
              <a:rPr sz="2150" spc="95" dirty="0">
                <a:latin typeface="Cambria"/>
                <a:cs typeface="Cambria"/>
              </a:rPr>
              <a:t> </a:t>
            </a:r>
            <a:r>
              <a:rPr sz="2150" spc="120" dirty="0">
                <a:latin typeface="Cambria"/>
                <a:cs typeface="Cambria"/>
              </a:rPr>
              <a:t>кору</a:t>
            </a:r>
            <a:r>
              <a:rPr sz="2150" spc="90" dirty="0">
                <a:latin typeface="Cambria"/>
                <a:cs typeface="Cambria"/>
              </a:rPr>
              <a:t> </a:t>
            </a:r>
            <a:r>
              <a:rPr sz="2150" spc="155" dirty="0">
                <a:latin typeface="Cambria"/>
                <a:cs typeface="Cambria"/>
              </a:rPr>
              <a:t>в</a:t>
            </a:r>
            <a:r>
              <a:rPr sz="2150" spc="95" dirty="0">
                <a:latin typeface="Cambria"/>
                <a:cs typeface="Cambria"/>
              </a:rPr>
              <a:t> </a:t>
            </a:r>
            <a:r>
              <a:rPr sz="2150" spc="-30" dirty="0">
                <a:latin typeface="Cambria"/>
                <a:cs typeface="Cambria"/>
              </a:rPr>
              <a:t>6-</a:t>
            </a:r>
            <a:r>
              <a:rPr sz="2150" spc="155" dirty="0">
                <a:latin typeface="Cambria"/>
                <a:cs typeface="Cambria"/>
              </a:rPr>
              <a:t>річному</a:t>
            </a:r>
            <a:r>
              <a:rPr sz="2150" spc="95" dirty="0">
                <a:latin typeface="Cambria"/>
                <a:cs typeface="Cambria"/>
              </a:rPr>
              <a:t> </a:t>
            </a:r>
            <a:r>
              <a:rPr sz="2150" spc="135" dirty="0">
                <a:latin typeface="Cambria"/>
                <a:cs typeface="Cambria"/>
              </a:rPr>
              <a:t>віці</a:t>
            </a:r>
            <a:r>
              <a:rPr sz="2150" spc="90" dirty="0">
                <a:latin typeface="Cambria"/>
                <a:cs typeface="Cambria"/>
              </a:rPr>
              <a:t> </a:t>
            </a:r>
            <a:r>
              <a:rPr sz="2150" dirty="0">
                <a:latin typeface="Cambria"/>
                <a:cs typeface="Cambria"/>
              </a:rPr>
              <a:t>–</a:t>
            </a:r>
            <a:r>
              <a:rPr sz="2150" spc="95" dirty="0">
                <a:latin typeface="Cambria"/>
                <a:cs typeface="Cambria"/>
              </a:rPr>
              <a:t> </a:t>
            </a:r>
            <a:r>
              <a:rPr sz="2150" spc="-25" dirty="0">
                <a:latin typeface="Cambria"/>
                <a:cs typeface="Cambria"/>
              </a:rPr>
              <a:t>98% </a:t>
            </a:r>
            <a:r>
              <a:rPr sz="2150" spc="95" dirty="0">
                <a:latin typeface="Cambria"/>
                <a:cs typeface="Cambria"/>
              </a:rPr>
              <a:t>(середній</a:t>
            </a:r>
            <a:r>
              <a:rPr sz="2150" spc="110" dirty="0">
                <a:latin typeface="Cambria"/>
                <a:cs typeface="Cambria"/>
              </a:rPr>
              <a:t> </a:t>
            </a:r>
            <a:r>
              <a:rPr sz="2150" spc="155" dirty="0">
                <a:latin typeface="Cambria"/>
                <a:cs typeface="Cambria"/>
              </a:rPr>
              <a:t>показник</a:t>
            </a:r>
            <a:r>
              <a:rPr sz="2150" spc="114" dirty="0">
                <a:latin typeface="Cambria"/>
                <a:cs typeface="Cambria"/>
              </a:rPr>
              <a:t> </a:t>
            </a:r>
            <a:r>
              <a:rPr sz="2150" spc="150" dirty="0">
                <a:latin typeface="Cambria"/>
                <a:cs typeface="Cambria"/>
              </a:rPr>
              <a:t>по</a:t>
            </a:r>
            <a:r>
              <a:rPr sz="2150" spc="114" dirty="0">
                <a:latin typeface="Cambria"/>
                <a:cs typeface="Cambria"/>
              </a:rPr>
              <a:t> </a:t>
            </a:r>
            <a:r>
              <a:rPr sz="2150" spc="120" dirty="0">
                <a:latin typeface="Cambria"/>
                <a:cs typeface="Cambria"/>
              </a:rPr>
              <a:t>місту</a:t>
            </a:r>
            <a:r>
              <a:rPr sz="2150" spc="114" dirty="0">
                <a:latin typeface="Cambria"/>
                <a:cs typeface="Cambria"/>
              </a:rPr>
              <a:t> </a:t>
            </a:r>
            <a:r>
              <a:rPr sz="2150" dirty="0">
                <a:latin typeface="Cambria"/>
                <a:cs typeface="Cambria"/>
              </a:rPr>
              <a:t>–</a:t>
            </a:r>
            <a:r>
              <a:rPr sz="2150" spc="120" dirty="0">
                <a:latin typeface="Cambria"/>
                <a:cs typeface="Cambria"/>
              </a:rPr>
              <a:t> </a:t>
            </a:r>
            <a:r>
              <a:rPr sz="2150" dirty="0">
                <a:latin typeface="Cambria"/>
                <a:cs typeface="Cambria"/>
              </a:rPr>
              <a:t>96,3</a:t>
            </a:r>
            <a:r>
              <a:rPr sz="2150" spc="110" dirty="0">
                <a:latin typeface="Cambria"/>
                <a:cs typeface="Cambria"/>
              </a:rPr>
              <a:t> </a:t>
            </a:r>
            <a:r>
              <a:rPr sz="2150" dirty="0">
                <a:latin typeface="Cambria"/>
                <a:cs typeface="Cambria"/>
              </a:rPr>
              <a:t>%).</a:t>
            </a:r>
            <a:r>
              <a:rPr sz="2150" spc="114" dirty="0">
                <a:latin typeface="Cambria"/>
                <a:cs typeface="Cambria"/>
              </a:rPr>
              <a:t> Кількість </a:t>
            </a:r>
            <a:r>
              <a:rPr sz="2150" spc="135" dirty="0">
                <a:latin typeface="Cambria"/>
                <a:cs typeface="Cambria"/>
              </a:rPr>
              <a:t>обстежених </a:t>
            </a:r>
            <a:r>
              <a:rPr sz="2150" spc="100" dirty="0">
                <a:latin typeface="Cambria"/>
                <a:cs typeface="Cambria"/>
              </a:rPr>
              <a:t>дітей</a:t>
            </a:r>
            <a:r>
              <a:rPr sz="2150" spc="95" dirty="0">
                <a:latin typeface="Cambria"/>
                <a:cs typeface="Cambria"/>
              </a:rPr>
              <a:t> </a:t>
            </a:r>
            <a:r>
              <a:rPr sz="2150" spc="125" dirty="0">
                <a:latin typeface="Cambria"/>
                <a:cs typeface="Cambria"/>
              </a:rPr>
              <a:t>методом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spc="114" dirty="0">
                <a:latin typeface="Cambria"/>
                <a:cs typeface="Cambria"/>
              </a:rPr>
              <a:t>туберкулінодіагностики</a:t>
            </a:r>
            <a:r>
              <a:rPr sz="2150" spc="110" dirty="0">
                <a:latin typeface="Cambria"/>
                <a:cs typeface="Cambria"/>
              </a:rPr>
              <a:t> </a:t>
            </a:r>
            <a:r>
              <a:rPr sz="2150" dirty="0">
                <a:latin typeface="Cambria"/>
                <a:cs typeface="Cambria"/>
              </a:rPr>
              <a:t>206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spc="85" dirty="0">
                <a:latin typeface="Cambria"/>
                <a:cs typeface="Cambria"/>
              </a:rPr>
              <a:t>осіб</a:t>
            </a:r>
            <a:r>
              <a:rPr sz="2150" spc="105" dirty="0">
                <a:latin typeface="Cambria"/>
                <a:cs typeface="Cambria"/>
              </a:rPr>
              <a:t> </a:t>
            </a:r>
            <a:r>
              <a:rPr sz="2150" spc="145" dirty="0">
                <a:latin typeface="Cambria"/>
                <a:cs typeface="Cambria"/>
              </a:rPr>
              <a:t>віком</a:t>
            </a:r>
            <a:r>
              <a:rPr sz="2150" spc="110" dirty="0">
                <a:latin typeface="Cambria"/>
                <a:cs typeface="Cambria"/>
              </a:rPr>
              <a:t> </a:t>
            </a:r>
            <a:r>
              <a:rPr sz="2150" spc="70" dirty="0">
                <a:latin typeface="Cambria"/>
                <a:cs typeface="Cambria"/>
              </a:rPr>
              <a:t>до</a:t>
            </a:r>
            <a:r>
              <a:rPr sz="2150" spc="110" dirty="0">
                <a:latin typeface="Cambria"/>
                <a:cs typeface="Cambria"/>
              </a:rPr>
              <a:t> </a:t>
            </a:r>
            <a:r>
              <a:rPr sz="2150" spc="-25" dirty="0">
                <a:latin typeface="Cambria"/>
                <a:cs typeface="Cambria"/>
              </a:rPr>
              <a:t>14 </a:t>
            </a:r>
            <a:r>
              <a:rPr sz="2150" spc="120" dirty="0">
                <a:latin typeface="Cambria"/>
                <a:cs typeface="Cambria"/>
              </a:rPr>
              <a:t>років</a:t>
            </a:r>
            <a:r>
              <a:rPr sz="2150" spc="95" dirty="0">
                <a:latin typeface="Cambria"/>
                <a:cs typeface="Cambria"/>
              </a:rPr>
              <a:t> </a:t>
            </a:r>
            <a:r>
              <a:rPr sz="2150" spc="150" dirty="0">
                <a:latin typeface="Cambria"/>
                <a:cs typeface="Cambria"/>
              </a:rPr>
              <a:t>включно.</a:t>
            </a:r>
            <a:endParaRPr sz="2150">
              <a:latin typeface="Cambria"/>
              <a:cs typeface="Cambri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706432" y="3370276"/>
            <a:ext cx="9064625" cy="6640830"/>
            <a:chOff x="8706432" y="3370276"/>
            <a:chExt cx="9064625" cy="6640830"/>
          </a:xfrm>
        </p:grpSpPr>
        <p:sp>
          <p:nvSpPr>
            <p:cNvPr id="11" name="object 11"/>
            <p:cNvSpPr/>
            <p:nvPr/>
          </p:nvSpPr>
          <p:spPr>
            <a:xfrm>
              <a:off x="8706432" y="8661198"/>
              <a:ext cx="9063990" cy="1350010"/>
            </a:xfrm>
            <a:custGeom>
              <a:avLst/>
              <a:gdLst/>
              <a:ahLst/>
              <a:cxnLst/>
              <a:rect l="l" t="t" r="r" b="b"/>
              <a:pathLst>
                <a:path w="9063990" h="1350009">
                  <a:moveTo>
                    <a:pt x="9063721" y="0"/>
                  </a:moveTo>
                  <a:lnTo>
                    <a:pt x="9063721" y="1349803"/>
                  </a:lnTo>
                  <a:lnTo>
                    <a:pt x="0" y="1349803"/>
                  </a:lnTo>
                  <a:lnTo>
                    <a:pt x="0" y="0"/>
                  </a:lnTo>
                  <a:lnTo>
                    <a:pt x="9063721" y="0"/>
                  </a:lnTo>
                  <a:close/>
                </a:path>
              </a:pathLst>
            </a:custGeom>
            <a:solidFill>
              <a:srgbClr val="3F3C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55696" y="3370276"/>
              <a:ext cx="7515224" cy="449579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987652" y="8866521"/>
            <a:ext cx="8589645" cy="96583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1760"/>
              </a:lnSpc>
              <a:spcBef>
                <a:spcPts val="470"/>
              </a:spcBef>
            </a:pPr>
            <a:r>
              <a:rPr sz="1750" b="1" spc="260" dirty="0">
                <a:solidFill>
                  <a:srgbClr val="FFFFFF"/>
                </a:solidFill>
                <a:latin typeface="Courier New"/>
                <a:cs typeface="Courier New"/>
              </a:rPr>
              <a:t>ВИПИСАНО</a:t>
            </a:r>
            <a:r>
              <a:rPr sz="1750" b="1" spc="-43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spc="60" dirty="0">
                <a:solidFill>
                  <a:srgbClr val="FFFFFF"/>
                </a:solidFill>
                <a:latin typeface="Verdana"/>
                <a:cs typeface="Verdana"/>
              </a:rPr>
              <a:t>11</a:t>
            </a:r>
            <a:r>
              <a:rPr sz="175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50" spc="60" dirty="0">
                <a:solidFill>
                  <a:srgbClr val="FFFFFF"/>
                </a:solidFill>
                <a:latin typeface="Verdana"/>
                <a:cs typeface="Verdana"/>
              </a:rPr>
              <a:t>411</a:t>
            </a:r>
            <a:r>
              <a:rPr sz="175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50" b="1" dirty="0">
                <a:solidFill>
                  <a:srgbClr val="FFFFFF"/>
                </a:solidFill>
                <a:latin typeface="Courier New"/>
                <a:cs typeface="Courier New"/>
              </a:rPr>
              <a:t>РЕЦЕПТІВ</a:t>
            </a:r>
            <a:r>
              <a:rPr sz="1750" b="1" spc="-43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229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750" b="1" spc="-43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140" dirty="0">
                <a:solidFill>
                  <a:srgbClr val="FFFFFF"/>
                </a:solidFill>
                <a:latin typeface="Courier New"/>
                <a:cs typeface="Courier New"/>
              </a:rPr>
              <a:t>ЗАГАЛЬНУ</a:t>
            </a:r>
            <a:r>
              <a:rPr sz="1750" b="1" spc="-4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229" dirty="0">
                <a:solidFill>
                  <a:srgbClr val="FFFFFF"/>
                </a:solidFill>
                <a:latin typeface="Courier New"/>
                <a:cs typeface="Courier New"/>
              </a:rPr>
              <a:t>СУМУ</a:t>
            </a:r>
            <a:r>
              <a:rPr sz="1750" b="1" spc="-43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spc="65" dirty="0">
                <a:solidFill>
                  <a:srgbClr val="FFFFFF"/>
                </a:solidFill>
                <a:latin typeface="Verdana"/>
                <a:cs typeface="Verdana"/>
              </a:rPr>
              <a:t>9</a:t>
            </a:r>
            <a:r>
              <a:rPr sz="175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50" spc="60" dirty="0">
                <a:solidFill>
                  <a:srgbClr val="FFFFFF"/>
                </a:solidFill>
                <a:latin typeface="Verdana"/>
                <a:cs typeface="Verdana"/>
              </a:rPr>
              <a:t>693</a:t>
            </a:r>
            <a:r>
              <a:rPr sz="175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50" spc="60" dirty="0">
                <a:solidFill>
                  <a:srgbClr val="FFFFFF"/>
                </a:solidFill>
                <a:latin typeface="Verdana"/>
                <a:cs typeface="Verdana"/>
              </a:rPr>
              <a:t>186</a:t>
            </a:r>
            <a:r>
              <a:rPr sz="175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50" b="1" spc="100" dirty="0">
                <a:solidFill>
                  <a:srgbClr val="FFFFFF"/>
                </a:solidFill>
                <a:latin typeface="Courier New"/>
                <a:cs typeface="Courier New"/>
              </a:rPr>
              <a:t>ГРН</a:t>
            </a:r>
            <a:r>
              <a:rPr sz="1750" b="1" spc="-43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204" dirty="0">
                <a:solidFill>
                  <a:srgbClr val="FFFFFF"/>
                </a:solidFill>
                <a:latin typeface="Courier New"/>
                <a:cs typeface="Courier New"/>
              </a:rPr>
              <a:t>ДЛЯ </a:t>
            </a:r>
            <a:r>
              <a:rPr sz="1750" b="1" spc="250" dirty="0">
                <a:solidFill>
                  <a:srgbClr val="FFFFFF"/>
                </a:solidFill>
                <a:latin typeface="Courier New"/>
                <a:cs typeface="Courier New"/>
              </a:rPr>
              <a:t>ОТРИМАННЯ</a:t>
            </a:r>
            <a:r>
              <a:rPr sz="1750" b="1" spc="-4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204" dirty="0">
                <a:solidFill>
                  <a:srgbClr val="FFFFFF"/>
                </a:solidFill>
                <a:latin typeface="Courier New"/>
                <a:cs typeface="Courier New"/>
              </a:rPr>
              <a:t>ПІЛЬГОВИМИ</a:t>
            </a:r>
            <a:r>
              <a:rPr sz="1750" b="1" spc="-4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160" dirty="0">
                <a:solidFill>
                  <a:srgbClr val="FFFFFF"/>
                </a:solidFill>
                <a:latin typeface="Courier New"/>
                <a:cs typeface="Courier New"/>
              </a:rPr>
              <a:t>ВЕРСТВАМИ</a:t>
            </a:r>
            <a:r>
              <a:rPr sz="1750" b="1" spc="-4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150" dirty="0">
                <a:solidFill>
                  <a:srgbClr val="FFFFFF"/>
                </a:solidFill>
                <a:latin typeface="Courier New"/>
                <a:cs typeface="Courier New"/>
              </a:rPr>
              <a:t>НАСЕЛЕННЯ</a:t>
            </a:r>
            <a:r>
              <a:rPr sz="1750" b="1" spc="-4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95" dirty="0">
                <a:solidFill>
                  <a:srgbClr val="FFFFFF"/>
                </a:solidFill>
                <a:latin typeface="Courier New"/>
                <a:cs typeface="Courier New"/>
              </a:rPr>
              <a:t>ЛІКАРСЬКИХ </a:t>
            </a:r>
            <a:r>
              <a:rPr sz="1750" b="1" spc="55" dirty="0">
                <a:solidFill>
                  <a:srgbClr val="FFFFFF"/>
                </a:solidFill>
                <a:latin typeface="Courier New"/>
                <a:cs typeface="Courier New"/>
              </a:rPr>
              <a:t>ЗАСОБІВ</a:t>
            </a:r>
            <a:r>
              <a:rPr sz="1750" spc="5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175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50" b="1" spc="260" dirty="0">
                <a:solidFill>
                  <a:srgbClr val="FFFFFF"/>
                </a:solidFill>
                <a:latin typeface="Courier New"/>
                <a:cs typeface="Courier New"/>
              </a:rPr>
              <a:t>ВИПИСАНО</a:t>
            </a:r>
            <a:r>
              <a:rPr sz="1750" b="1" spc="-4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spc="60" dirty="0">
                <a:solidFill>
                  <a:srgbClr val="FFFFFF"/>
                </a:solidFill>
                <a:latin typeface="Verdana"/>
                <a:cs typeface="Verdana"/>
              </a:rPr>
              <a:t>3725</a:t>
            </a:r>
            <a:r>
              <a:rPr sz="175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50" b="1" spc="160" dirty="0">
                <a:solidFill>
                  <a:srgbClr val="FFFFFF"/>
                </a:solidFill>
                <a:latin typeface="Courier New"/>
                <a:cs typeface="Courier New"/>
              </a:rPr>
              <a:t>ЕЛЕКТРОННИХ</a:t>
            </a:r>
            <a:r>
              <a:rPr sz="1750" b="1" spc="-4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dirty="0">
                <a:solidFill>
                  <a:srgbClr val="FFFFFF"/>
                </a:solidFill>
                <a:latin typeface="Courier New"/>
                <a:cs typeface="Courier New"/>
              </a:rPr>
              <a:t>РЕЦЕПТІВ</a:t>
            </a:r>
            <a:r>
              <a:rPr sz="1750" b="1" spc="-4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229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750" b="1" spc="-4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229" dirty="0">
                <a:solidFill>
                  <a:srgbClr val="FFFFFF"/>
                </a:solidFill>
                <a:latin typeface="Courier New"/>
                <a:cs typeface="Courier New"/>
              </a:rPr>
              <a:t>СУМУ</a:t>
            </a:r>
            <a:r>
              <a:rPr sz="1750" b="1" spc="-4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spc="65" dirty="0">
                <a:solidFill>
                  <a:srgbClr val="FFFFFF"/>
                </a:solidFill>
                <a:latin typeface="Verdana"/>
                <a:cs typeface="Verdana"/>
              </a:rPr>
              <a:t>9</a:t>
            </a:r>
            <a:r>
              <a:rPr sz="175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50" spc="60" dirty="0">
                <a:solidFill>
                  <a:srgbClr val="FFFFFF"/>
                </a:solidFill>
                <a:latin typeface="Verdana"/>
                <a:cs typeface="Verdana"/>
              </a:rPr>
              <a:t>184</a:t>
            </a:r>
            <a:r>
              <a:rPr sz="175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50" spc="35" dirty="0">
                <a:solidFill>
                  <a:srgbClr val="FFFFFF"/>
                </a:solidFill>
                <a:latin typeface="Verdana"/>
                <a:cs typeface="Verdana"/>
              </a:rPr>
              <a:t>305 </a:t>
            </a:r>
            <a:r>
              <a:rPr sz="1750" b="1" spc="100" dirty="0">
                <a:solidFill>
                  <a:srgbClr val="FFFFFF"/>
                </a:solidFill>
                <a:latin typeface="Courier New"/>
                <a:cs typeface="Courier New"/>
              </a:rPr>
              <a:t>ГРН</a:t>
            </a:r>
            <a:r>
              <a:rPr sz="1750" b="1" spc="-4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229" dirty="0">
                <a:solidFill>
                  <a:srgbClr val="FFFFFF"/>
                </a:solidFill>
                <a:latin typeface="Courier New"/>
                <a:cs typeface="Courier New"/>
              </a:rPr>
              <a:t>ДЛЯ</a:t>
            </a:r>
            <a:r>
              <a:rPr sz="1750" b="1" spc="-4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250" dirty="0">
                <a:solidFill>
                  <a:srgbClr val="FFFFFF"/>
                </a:solidFill>
                <a:latin typeface="Courier New"/>
                <a:cs typeface="Courier New"/>
              </a:rPr>
              <a:t>ОТРИМАННЯ</a:t>
            </a:r>
            <a:r>
              <a:rPr sz="1750" b="1" spc="-4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110" dirty="0">
                <a:solidFill>
                  <a:srgbClr val="FFFFFF"/>
                </a:solidFill>
                <a:latin typeface="Courier New"/>
                <a:cs typeface="Courier New"/>
              </a:rPr>
              <a:t>ПРЕПАРАТУ</a:t>
            </a:r>
            <a:r>
              <a:rPr sz="1750" b="1" spc="-4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50" b="1" spc="-10" dirty="0">
                <a:solidFill>
                  <a:srgbClr val="FFFFFF"/>
                </a:solidFill>
                <a:latin typeface="Courier New"/>
                <a:cs typeface="Courier New"/>
              </a:rPr>
              <a:t>ІНСУЛІНУ</a:t>
            </a:r>
            <a:r>
              <a:rPr sz="1750" spc="-1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1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125970" cy="9039860"/>
            <a:chOff x="0" y="0"/>
            <a:chExt cx="7125970" cy="903986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094855" cy="9039860"/>
            </a:xfrm>
            <a:custGeom>
              <a:avLst/>
              <a:gdLst/>
              <a:ahLst/>
              <a:cxnLst/>
              <a:rect l="l" t="t" r="r" b="b"/>
              <a:pathLst>
                <a:path w="7094855" h="9039860">
                  <a:moveTo>
                    <a:pt x="0" y="0"/>
                  </a:moveTo>
                  <a:lnTo>
                    <a:pt x="7094819" y="0"/>
                  </a:lnTo>
                  <a:lnTo>
                    <a:pt x="7094819" y="9039625"/>
                  </a:lnTo>
                  <a:lnTo>
                    <a:pt x="0" y="90396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518" y="949906"/>
              <a:ext cx="7096125" cy="2476500"/>
            </a:xfrm>
            <a:custGeom>
              <a:avLst/>
              <a:gdLst/>
              <a:ahLst/>
              <a:cxnLst/>
              <a:rect l="l" t="t" r="r" b="b"/>
              <a:pathLst>
                <a:path w="7096125" h="2476500">
                  <a:moveTo>
                    <a:pt x="0" y="0"/>
                  </a:moveTo>
                  <a:lnTo>
                    <a:pt x="7096124" y="0"/>
                  </a:lnTo>
                  <a:lnTo>
                    <a:pt x="7096124" y="2476499"/>
                  </a:lnTo>
                  <a:lnTo>
                    <a:pt x="0" y="24764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62016" y="297531"/>
              <a:ext cx="828674" cy="1066799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7752038" y="5169805"/>
            <a:ext cx="10222865" cy="4457700"/>
          </a:xfrm>
          <a:custGeom>
            <a:avLst/>
            <a:gdLst/>
            <a:ahLst/>
            <a:cxnLst/>
            <a:rect l="l" t="t" r="r" b="b"/>
            <a:pathLst>
              <a:path w="10222865" h="4457700">
                <a:moveTo>
                  <a:pt x="0" y="0"/>
                </a:moveTo>
                <a:lnTo>
                  <a:pt x="10222556" y="0"/>
                </a:lnTo>
                <a:lnTo>
                  <a:pt x="10222556" y="4457238"/>
                </a:lnTo>
                <a:lnTo>
                  <a:pt x="0" y="4457238"/>
                </a:lnTo>
                <a:lnTo>
                  <a:pt x="0" y="0"/>
                </a:lnTo>
                <a:close/>
              </a:path>
            </a:pathLst>
          </a:custGeom>
          <a:ln w="114299">
            <a:solidFill>
              <a:srgbClr val="A08B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04866" y="408047"/>
            <a:ext cx="4773930" cy="4089400"/>
          </a:xfrm>
          <a:custGeom>
            <a:avLst/>
            <a:gdLst/>
            <a:ahLst/>
            <a:cxnLst/>
            <a:rect l="l" t="t" r="r" b="b"/>
            <a:pathLst>
              <a:path w="4773930" h="4089400">
                <a:moveTo>
                  <a:pt x="3683956" y="558799"/>
                </a:moveTo>
                <a:lnTo>
                  <a:pt x="2723170" y="558799"/>
                </a:lnTo>
                <a:lnTo>
                  <a:pt x="2673191" y="546099"/>
                </a:lnTo>
                <a:lnTo>
                  <a:pt x="2632332" y="520699"/>
                </a:lnTo>
                <a:lnTo>
                  <a:pt x="2604760" y="469899"/>
                </a:lnTo>
                <a:lnTo>
                  <a:pt x="2594643" y="419099"/>
                </a:lnTo>
                <a:lnTo>
                  <a:pt x="2594643" y="126999"/>
                </a:lnTo>
                <a:lnTo>
                  <a:pt x="2604760" y="76199"/>
                </a:lnTo>
                <a:lnTo>
                  <a:pt x="2632332" y="25399"/>
                </a:lnTo>
                <a:lnTo>
                  <a:pt x="2673191" y="0"/>
                </a:lnTo>
                <a:lnTo>
                  <a:pt x="3733935" y="0"/>
                </a:lnTo>
                <a:lnTo>
                  <a:pt x="3774794" y="25399"/>
                </a:lnTo>
                <a:lnTo>
                  <a:pt x="3802366" y="76199"/>
                </a:lnTo>
                <a:lnTo>
                  <a:pt x="3812483" y="126999"/>
                </a:lnTo>
                <a:lnTo>
                  <a:pt x="2723245" y="126999"/>
                </a:lnTo>
                <a:lnTo>
                  <a:pt x="2723245" y="419099"/>
                </a:lnTo>
                <a:lnTo>
                  <a:pt x="3812483" y="419099"/>
                </a:lnTo>
                <a:lnTo>
                  <a:pt x="3802366" y="469899"/>
                </a:lnTo>
                <a:lnTo>
                  <a:pt x="3774794" y="520699"/>
                </a:lnTo>
                <a:lnTo>
                  <a:pt x="3733935" y="546099"/>
                </a:lnTo>
                <a:lnTo>
                  <a:pt x="3683956" y="558799"/>
                </a:lnTo>
                <a:close/>
              </a:path>
              <a:path w="4773930" h="4089400">
                <a:moveTo>
                  <a:pt x="3812483" y="419099"/>
                </a:moveTo>
                <a:lnTo>
                  <a:pt x="3684031" y="419099"/>
                </a:lnTo>
                <a:lnTo>
                  <a:pt x="3683956" y="126999"/>
                </a:lnTo>
                <a:lnTo>
                  <a:pt x="3812483" y="126999"/>
                </a:lnTo>
                <a:lnTo>
                  <a:pt x="3812483" y="419099"/>
                </a:lnTo>
                <a:close/>
              </a:path>
              <a:path w="4773930" h="4089400">
                <a:moveTo>
                  <a:pt x="2910479" y="787399"/>
                </a:moveTo>
                <a:lnTo>
                  <a:pt x="2781951" y="787399"/>
                </a:lnTo>
                <a:lnTo>
                  <a:pt x="2781951" y="558799"/>
                </a:lnTo>
                <a:lnTo>
                  <a:pt x="2910479" y="558799"/>
                </a:lnTo>
                <a:lnTo>
                  <a:pt x="2910479" y="787399"/>
                </a:lnTo>
                <a:close/>
              </a:path>
              <a:path w="4773930" h="4089400">
                <a:moveTo>
                  <a:pt x="3604214" y="787399"/>
                </a:moveTo>
                <a:lnTo>
                  <a:pt x="3475686" y="787399"/>
                </a:lnTo>
                <a:lnTo>
                  <a:pt x="3475686" y="558799"/>
                </a:lnTo>
                <a:lnTo>
                  <a:pt x="3604214" y="558799"/>
                </a:lnTo>
                <a:lnTo>
                  <a:pt x="3604214" y="787399"/>
                </a:lnTo>
                <a:close/>
              </a:path>
              <a:path w="4773930" h="4089400">
                <a:moveTo>
                  <a:pt x="2493865" y="2006599"/>
                </a:moveTo>
                <a:lnTo>
                  <a:pt x="2365412" y="2006599"/>
                </a:lnTo>
                <a:lnTo>
                  <a:pt x="2365412" y="1142999"/>
                </a:lnTo>
                <a:lnTo>
                  <a:pt x="2368718" y="1104899"/>
                </a:lnTo>
                <a:lnTo>
                  <a:pt x="2378347" y="1054099"/>
                </a:lnTo>
                <a:lnTo>
                  <a:pt x="2393865" y="1003299"/>
                </a:lnTo>
                <a:lnTo>
                  <a:pt x="2414838" y="965199"/>
                </a:lnTo>
                <a:lnTo>
                  <a:pt x="2440831" y="927099"/>
                </a:lnTo>
                <a:lnTo>
                  <a:pt x="2471411" y="888999"/>
                </a:lnTo>
                <a:lnTo>
                  <a:pt x="2506144" y="863599"/>
                </a:lnTo>
                <a:lnTo>
                  <a:pt x="2544595" y="838199"/>
                </a:lnTo>
                <a:lnTo>
                  <a:pt x="2586330" y="812799"/>
                </a:lnTo>
                <a:lnTo>
                  <a:pt x="2630915" y="800099"/>
                </a:lnTo>
                <a:lnTo>
                  <a:pt x="2677917" y="787399"/>
                </a:lnTo>
                <a:lnTo>
                  <a:pt x="3729152" y="787399"/>
                </a:lnTo>
                <a:lnTo>
                  <a:pt x="3776168" y="800099"/>
                </a:lnTo>
                <a:lnTo>
                  <a:pt x="3820765" y="812799"/>
                </a:lnTo>
                <a:lnTo>
                  <a:pt x="3862509" y="838199"/>
                </a:lnTo>
                <a:lnTo>
                  <a:pt x="3900967" y="863599"/>
                </a:lnTo>
                <a:lnTo>
                  <a:pt x="3935705" y="888999"/>
                </a:lnTo>
                <a:lnTo>
                  <a:pt x="3956095" y="914399"/>
                </a:lnTo>
                <a:lnTo>
                  <a:pt x="2680060" y="914399"/>
                </a:lnTo>
                <a:lnTo>
                  <a:pt x="2636340" y="939799"/>
                </a:lnTo>
                <a:lnTo>
                  <a:pt x="2596759" y="952499"/>
                </a:lnTo>
                <a:lnTo>
                  <a:pt x="2562259" y="977899"/>
                </a:lnTo>
                <a:lnTo>
                  <a:pt x="2533784" y="1015999"/>
                </a:lnTo>
                <a:lnTo>
                  <a:pt x="2512277" y="1054099"/>
                </a:lnTo>
                <a:lnTo>
                  <a:pt x="2498681" y="1104899"/>
                </a:lnTo>
                <a:lnTo>
                  <a:pt x="2493939" y="1142999"/>
                </a:lnTo>
                <a:lnTo>
                  <a:pt x="2493865" y="2006599"/>
                </a:lnTo>
                <a:close/>
              </a:path>
              <a:path w="4773930" h="4089400">
                <a:moveTo>
                  <a:pt x="3703164" y="2247899"/>
                </a:moveTo>
                <a:lnTo>
                  <a:pt x="3436897" y="2247899"/>
                </a:lnTo>
                <a:lnTo>
                  <a:pt x="3915350" y="1981199"/>
                </a:lnTo>
                <a:lnTo>
                  <a:pt x="3913262" y="1981199"/>
                </a:lnTo>
                <a:lnTo>
                  <a:pt x="3913262" y="1142999"/>
                </a:lnTo>
                <a:lnTo>
                  <a:pt x="3908517" y="1104899"/>
                </a:lnTo>
                <a:lnTo>
                  <a:pt x="3894912" y="1054099"/>
                </a:lnTo>
                <a:lnTo>
                  <a:pt x="3873393" y="1015999"/>
                </a:lnTo>
                <a:lnTo>
                  <a:pt x="3844904" y="977899"/>
                </a:lnTo>
                <a:lnTo>
                  <a:pt x="3810391" y="952499"/>
                </a:lnTo>
                <a:lnTo>
                  <a:pt x="3770798" y="939799"/>
                </a:lnTo>
                <a:lnTo>
                  <a:pt x="3727070" y="914399"/>
                </a:lnTo>
                <a:lnTo>
                  <a:pt x="3956095" y="914399"/>
                </a:lnTo>
                <a:lnTo>
                  <a:pt x="3966289" y="927099"/>
                </a:lnTo>
                <a:lnTo>
                  <a:pt x="3992285" y="965199"/>
                </a:lnTo>
                <a:lnTo>
                  <a:pt x="4013260" y="1003299"/>
                </a:lnTo>
                <a:lnTo>
                  <a:pt x="4028779" y="1054099"/>
                </a:lnTo>
                <a:lnTo>
                  <a:pt x="4038408" y="1104899"/>
                </a:lnTo>
                <a:lnTo>
                  <a:pt x="4041714" y="1142999"/>
                </a:lnTo>
                <a:lnTo>
                  <a:pt x="4041714" y="1841499"/>
                </a:lnTo>
                <a:lnTo>
                  <a:pt x="4314865" y="1841499"/>
                </a:lnTo>
                <a:lnTo>
                  <a:pt x="4235718" y="1866899"/>
                </a:lnTo>
                <a:lnTo>
                  <a:pt x="4154046" y="1917699"/>
                </a:lnTo>
                <a:lnTo>
                  <a:pt x="4113350" y="1955799"/>
                </a:lnTo>
                <a:lnTo>
                  <a:pt x="4073324" y="1993899"/>
                </a:lnTo>
                <a:lnTo>
                  <a:pt x="4034404" y="2044699"/>
                </a:lnTo>
                <a:lnTo>
                  <a:pt x="4030051" y="2057399"/>
                </a:lnTo>
                <a:lnTo>
                  <a:pt x="4025089" y="2057399"/>
                </a:lnTo>
                <a:lnTo>
                  <a:pt x="4019582" y="2070099"/>
                </a:lnTo>
                <a:lnTo>
                  <a:pt x="4013592" y="2070099"/>
                </a:lnTo>
                <a:lnTo>
                  <a:pt x="3703164" y="2247899"/>
                </a:lnTo>
                <a:close/>
              </a:path>
              <a:path w="4773930" h="4089400">
                <a:moveTo>
                  <a:pt x="3267864" y="1473199"/>
                </a:moveTo>
                <a:lnTo>
                  <a:pt x="3139337" y="1473199"/>
                </a:lnTo>
                <a:lnTo>
                  <a:pt x="3139337" y="1257299"/>
                </a:lnTo>
                <a:lnTo>
                  <a:pt x="3267864" y="1257299"/>
                </a:lnTo>
                <a:lnTo>
                  <a:pt x="3267864" y="1473199"/>
                </a:lnTo>
                <a:close/>
              </a:path>
              <a:path w="4773930" h="4089400">
                <a:moveTo>
                  <a:pt x="3482698" y="1600199"/>
                </a:moveTo>
                <a:lnTo>
                  <a:pt x="2924503" y="1600199"/>
                </a:lnTo>
                <a:lnTo>
                  <a:pt x="2924503" y="1473199"/>
                </a:lnTo>
                <a:lnTo>
                  <a:pt x="3482698" y="1473199"/>
                </a:lnTo>
                <a:lnTo>
                  <a:pt x="3482698" y="1600199"/>
                </a:lnTo>
                <a:close/>
              </a:path>
              <a:path w="4773930" h="4089400">
                <a:moveTo>
                  <a:pt x="3267864" y="1816099"/>
                </a:moveTo>
                <a:lnTo>
                  <a:pt x="3139337" y="1816099"/>
                </a:lnTo>
                <a:lnTo>
                  <a:pt x="3139337" y="1600199"/>
                </a:lnTo>
                <a:lnTo>
                  <a:pt x="3267864" y="1600199"/>
                </a:lnTo>
                <a:lnTo>
                  <a:pt x="3267864" y="1816099"/>
                </a:lnTo>
                <a:close/>
              </a:path>
              <a:path w="4773930" h="4089400">
                <a:moveTo>
                  <a:pt x="4482322" y="1701799"/>
                </a:moveTo>
                <a:lnTo>
                  <a:pt x="4369073" y="1701799"/>
                </a:lnTo>
                <a:lnTo>
                  <a:pt x="4421255" y="1689099"/>
                </a:lnTo>
                <a:lnTo>
                  <a:pt x="4422896" y="1689099"/>
                </a:lnTo>
                <a:lnTo>
                  <a:pt x="4482322" y="1701799"/>
                </a:lnTo>
                <a:close/>
              </a:path>
              <a:path w="4773930" h="4089400">
                <a:moveTo>
                  <a:pt x="4314865" y="1841499"/>
                </a:moveTo>
                <a:lnTo>
                  <a:pt x="4041714" y="1841499"/>
                </a:lnTo>
                <a:lnTo>
                  <a:pt x="4083445" y="1816099"/>
                </a:lnTo>
                <a:lnTo>
                  <a:pt x="4127085" y="1777999"/>
                </a:lnTo>
                <a:lnTo>
                  <a:pt x="4172497" y="1752599"/>
                </a:lnTo>
                <a:lnTo>
                  <a:pt x="4219540" y="1739899"/>
                </a:lnTo>
                <a:lnTo>
                  <a:pt x="4268077" y="1714499"/>
                </a:lnTo>
                <a:lnTo>
                  <a:pt x="4317967" y="1701799"/>
                </a:lnTo>
                <a:lnTo>
                  <a:pt x="4538376" y="1701799"/>
                </a:lnTo>
                <a:lnTo>
                  <a:pt x="4590328" y="1714499"/>
                </a:lnTo>
                <a:lnTo>
                  <a:pt x="4637450" y="1739899"/>
                </a:lnTo>
                <a:lnTo>
                  <a:pt x="4679012" y="1752599"/>
                </a:lnTo>
                <a:lnTo>
                  <a:pt x="4714286" y="1777999"/>
                </a:lnTo>
                <a:lnTo>
                  <a:pt x="4742541" y="1803399"/>
                </a:lnTo>
                <a:lnTo>
                  <a:pt x="4763050" y="1828799"/>
                </a:lnTo>
                <a:lnTo>
                  <a:pt x="4352406" y="1828799"/>
                </a:lnTo>
                <a:lnTo>
                  <a:pt x="4314865" y="1841499"/>
                </a:lnTo>
                <a:close/>
              </a:path>
              <a:path w="4773930" h="4089400">
                <a:moveTo>
                  <a:pt x="3242297" y="3403599"/>
                </a:moveTo>
                <a:lnTo>
                  <a:pt x="2920971" y="3403599"/>
                </a:lnTo>
                <a:lnTo>
                  <a:pt x="2964910" y="3390899"/>
                </a:lnTo>
                <a:lnTo>
                  <a:pt x="3006097" y="3378199"/>
                </a:lnTo>
                <a:lnTo>
                  <a:pt x="3044226" y="3378199"/>
                </a:lnTo>
                <a:lnTo>
                  <a:pt x="3078989" y="3365499"/>
                </a:lnTo>
                <a:lnTo>
                  <a:pt x="3097173" y="3352799"/>
                </a:lnTo>
                <a:lnTo>
                  <a:pt x="3118025" y="3340099"/>
                </a:lnTo>
                <a:lnTo>
                  <a:pt x="3141413" y="3327399"/>
                </a:lnTo>
                <a:lnTo>
                  <a:pt x="3167203" y="3301999"/>
                </a:lnTo>
                <a:lnTo>
                  <a:pt x="3195263" y="3289299"/>
                </a:lnTo>
                <a:lnTo>
                  <a:pt x="3225460" y="3263899"/>
                </a:lnTo>
                <a:lnTo>
                  <a:pt x="3257659" y="3238499"/>
                </a:lnTo>
                <a:lnTo>
                  <a:pt x="3291729" y="3213099"/>
                </a:lnTo>
                <a:lnTo>
                  <a:pt x="3327536" y="3174999"/>
                </a:lnTo>
                <a:lnTo>
                  <a:pt x="3364947" y="3149599"/>
                </a:lnTo>
                <a:lnTo>
                  <a:pt x="3403829" y="3111499"/>
                </a:lnTo>
                <a:lnTo>
                  <a:pt x="3444049" y="3086099"/>
                </a:lnTo>
                <a:lnTo>
                  <a:pt x="3485473" y="3047999"/>
                </a:lnTo>
                <a:lnTo>
                  <a:pt x="3527969" y="3009899"/>
                </a:lnTo>
                <a:lnTo>
                  <a:pt x="3571404" y="2971799"/>
                </a:lnTo>
                <a:lnTo>
                  <a:pt x="3615644" y="2933699"/>
                </a:lnTo>
                <a:lnTo>
                  <a:pt x="3660556" y="2882899"/>
                </a:lnTo>
                <a:lnTo>
                  <a:pt x="3751866" y="2806699"/>
                </a:lnTo>
                <a:lnTo>
                  <a:pt x="3797996" y="2755899"/>
                </a:lnTo>
                <a:lnTo>
                  <a:pt x="3844267" y="2717799"/>
                </a:lnTo>
                <a:lnTo>
                  <a:pt x="3890545" y="2666999"/>
                </a:lnTo>
                <a:lnTo>
                  <a:pt x="3936696" y="2628899"/>
                </a:lnTo>
                <a:lnTo>
                  <a:pt x="3982589" y="2578099"/>
                </a:lnTo>
                <a:lnTo>
                  <a:pt x="4028088" y="2539999"/>
                </a:lnTo>
                <a:lnTo>
                  <a:pt x="4073063" y="2489199"/>
                </a:lnTo>
                <a:lnTo>
                  <a:pt x="4117378" y="2451099"/>
                </a:lnTo>
                <a:lnTo>
                  <a:pt x="4160902" y="2400299"/>
                </a:lnTo>
                <a:lnTo>
                  <a:pt x="4203502" y="2362199"/>
                </a:lnTo>
                <a:lnTo>
                  <a:pt x="4245043" y="2311399"/>
                </a:lnTo>
                <a:lnTo>
                  <a:pt x="4285393" y="2273299"/>
                </a:lnTo>
                <a:lnTo>
                  <a:pt x="4324420" y="2235199"/>
                </a:lnTo>
                <a:lnTo>
                  <a:pt x="4361989" y="2197099"/>
                </a:lnTo>
                <a:lnTo>
                  <a:pt x="4397968" y="2158999"/>
                </a:lnTo>
                <a:lnTo>
                  <a:pt x="4432223" y="2120899"/>
                </a:lnTo>
                <a:lnTo>
                  <a:pt x="4464622" y="2082799"/>
                </a:lnTo>
                <a:lnTo>
                  <a:pt x="4495032" y="2044699"/>
                </a:lnTo>
                <a:lnTo>
                  <a:pt x="4523319" y="2006599"/>
                </a:lnTo>
                <a:lnTo>
                  <a:pt x="4549350" y="1981199"/>
                </a:lnTo>
                <a:lnTo>
                  <a:pt x="4572993" y="1955799"/>
                </a:lnTo>
                <a:lnTo>
                  <a:pt x="4594113" y="1930399"/>
                </a:lnTo>
                <a:lnTo>
                  <a:pt x="4612579" y="1904999"/>
                </a:lnTo>
                <a:lnTo>
                  <a:pt x="4628256" y="1879599"/>
                </a:lnTo>
                <a:lnTo>
                  <a:pt x="4592753" y="1854199"/>
                </a:lnTo>
                <a:lnTo>
                  <a:pt x="4545642" y="1841499"/>
                </a:lnTo>
                <a:lnTo>
                  <a:pt x="4488404" y="1828799"/>
                </a:lnTo>
                <a:lnTo>
                  <a:pt x="4763050" y="1828799"/>
                </a:lnTo>
                <a:lnTo>
                  <a:pt x="4770548" y="1841499"/>
                </a:lnTo>
                <a:lnTo>
                  <a:pt x="4773857" y="1866899"/>
                </a:lnTo>
                <a:lnTo>
                  <a:pt x="4772900" y="1879599"/>
                </a:lnTo>
                <a:lnTo>
                  <a:pt x="4767600" y="1892299"/>
                </a:lnTo>
                <a:lnTo>
                  <a:pt x="4757713" y="1917699"/>
                </a:lnTo>
                <a:lnTo>
                  <a:pt x="4744664" y="1930399"/>
                </a:lnTo>
                <a:lnTo>
                  <a:pt x="4728589" y="1955799"/>
                </a:lnTo>
                <a:lnTo>
                  <a:pt x="4709626" y="1981199"/>
                </a:lnTo>
                <a:lnTo>
                  <a:pt x="4687912" y="2006599"/>
                </a:lnTo>
                <a:lnTo>
                  <a:pt x="4663582" y="2044699"/>
                </a:lnTo>
                <a:lnTo>
                  <a:pt x="4636774" y="2070099"/>
                </a:lnTo>
                <a:lnTo>
                  <a:pt x="4607624" y="2108199"/>
                </a:lnTo>
                <a:lnTo>
                  <a:pt x="4576270" y="2146299"/>
                </a:lnTo>
                <a:lnTo>
                  <a:pt x="4542848" y="2184399"/>
                </a:lnTo>
                <a:lnTo>
                  <a:pt x="4507495" y="2222499"/>
                </a:lnTo>
                <a:lnTo>
                  <a:pt x="4470347" y="2260599"/>
                </a:lnTo>
                <a:lnTo>
                  <a:pt x="4431543" y="2298699"/>
                </a:lnTo>
                <a:lnTo>
                  <a:pt x="4391217" y="2349499"/>
                </a:lnTo>
                <a:lnTo>
                  <a:pt x="4349508" y="2387599"/>
                </a:lnTo>
                <a:lnTo>
                  <a:pt x="4306551" y="2438399"/>
                </a:lnTo>
                <a:lnTo>
                  <a:pt x="4262485" y="2476499"/>
                </a:lnTo>
                <a:lnTo>
                  <a:pt x="4217444" y="2527299"/>
                </a:lnTo>
                <a:lnTo>
                  <a:pt x="4171567" y="2565399"/>
                </a:lnTo>
                <a:lnTo>
                  <a:pt x="4124991" y="2616199"/>
                </a:lnTo>
                <a:lnTo>
                  <a:pt x="4077851" y="2666999"/>
                </a:lnTo>
                <a:lnTo>
                  <a:pt x="4030284" y="2705099"/>
                </a:lnTo>
                <a:lnTo>
                  <a:pt x="3934420" y="2806699"/>
                </a:lnTo>
                <a:lnTo>
                  <a:pt x="3886396" y="2844799"/>
                </a:lnTo>
                <a:lnTo>
                  <a:pt x="3838492" y="2895599"/>
                </a:lnTo>
                <a:lnTo>
                  <a:pt x="3790846" y="2933699"/>
                </a:lnTo>
                <a:lnTo>
                  <a:pt x="3743594" y="2984499"/>
                </a:lnTo>
                <a:lnTo>
                  <a:pt x="3696874" y="3022599"/>
                </a:lnTo>
                <a:lnTo>
                  <a:pt x="3650822" y="3060699"/>
                </a:lnTo>
                <a:lnTo>
                  <a:pt x="3605574" y="3111499"/>
                </a:lnTo>
                <a:lnTo>
                  <a:pt x="3561268" y="3149599"/>
                </a:lnTo>
                <a:lnTo>
                  <a:pt x="3518041" y="3187699"/>
                </a:lnTo>
                <a:lnTo>
                  <a:pt x="3476029" y="3225799"/>
                </a:lnTo>
                <a:lnTo>
                  <a:pt x="3435368" y="3251199"/>
                </a:lnTo>
                <a:lnTo>
                  <a:pt x="3396197" y="3289299"/>
                </a:lnTo>
                <a:lnTo>
                  <a:pt x="3358651" y="3314699"/>
                </a:lnTo>
                <a:lnTo>
                  <a:pt x="3322868" y="3352799"/>
                </a:lnTo>
                <a:lnTo>
                  <a:pt x="3288983" y="3378199"/>
                </a:lnTo>
                <a:lnTo>
                  <a:pt x="3257135" y="3390899"/>
                </a:lnTo>
                <a:lnTo>
                  <a:pt x="3242297" y="3403599"/>
                </a:lnTo>
                <a:close/>
              </a:path>
              <a:path w="4773930" h="4089400">
                <a:moveTo>
                  <a:pt x="1703394" y="1854199"/>
                </a:moveTo>
                <a:lnTo>
                  <a:pt x="1539953" y="1854199"/>
                </a:lnTo>
                <a:lnTo>
                  <a:pt x="1591289" y="1841499"/>
                </a:lnTo>
                <a:lnTo>
                  <a:pt x="1670132" y="1841499"/>
                </a:lnTo>
                <a:lnTo>
                  <a:pt x="1703394" y="1854199"/>
                </a:lnTo>
                <a:close/>
              </a:path>
              <a:path w="4773930" h="4089400">
                <a:moveTo>
                  <a:pt x="871837" y="2438399"/>
                </a:moveTo>
                <a:lnTo>
                  <a:pt x="681575" y="2438399"/>
                </a:lnTo>
                <a:lnTo>
                  <a:pt x="712733" y="2412999"/>
                </a:lnTo>
                <a:lnTo>
                  <a:pt x="748618" y="2387599"/>
                </a:lnTo>
                <a:lnTo>
                  <a:pt x="787943" y="2349499"/>
                </a:lnTo>
                <a:lnTo>
                  <a:pt x="863235" y="2273299"/>
                </a:lnTo>
                <a:lnTo>
                  <a:pt x="898241" y="2247899"/>
                </a:lnTo>
                <a:lnTo>
                  <a:pt x="934154" y="2209799"/>
                </a:lnTo>
                <a:lnTo>
                  <a:pt x="970689" y="2171699"/>
                </a:lnTo>
                <a:lnTo>
                  <a:pt x="1007560" y="2146299"/>
                </a:lnTo>
                <a:lnTo>
                  <a:pt x="1044481" y="2108199"/>
                </a:lnTo>
                <a:lnTo>
                  <a:pt x="1103242" y="2057399"/>
                </a:lnTo>
                <a:lnTo>
                  <a:pt x="1137222" y="2031999"/>
                </a:lnTo>
                <a:lnTo>
                  <a:pt x="1173963" y="2006599"/>
                </a:lnTo>
                <a:lnTo>
                  <a:pt x="1213238" y="1981199"/>
                </a:lnTo>
                <a:lnTo>
                  <a:pt x="1254819" y="1955799"/>
                </a:lnTo>
                <a:lnTo>
                  <a:pt x="1298477" y="1930399"/>
                </a:lnTo>
                <a:lnTo>
                  <a:pt x="1343985" y="1904999"/>
                </a:lnTo>
                <a:lnTo>
                  <a:pt x="1391115" y="1892299"/>
                </a:lnTo>
                <a:lnTo>
                  <a:pt x="1439638" y="1866899"/>
                </a:lnTo>
                <a:lnTo>
                  <a:pt x="1489327" y="1854199"/>
                </a:lnTo>
                <a:lnTo>
                  <a:pt x="1742334" y="1854199"/>
                </a:lnTo>
                <a:lnTo>
                  <a:pt x="1786394" y="1866899"/>
                </a:lnTo>
                <a:lnTo>
                  <a:pt x="1835014" y="1879599"/>
                </a:lnTo>
                <a:lnTo>
                  <a:pt x="1887636" y="1892299"/>
                </a:lnTo>
                <a:lnTo>
                  <a:pt x="1943702" y="1904999"/>
                </a:lnTo>
                <a:lnTo>
                  <a:pt x="2063931" y="1930399"/>
                </a:lnTo>
                <a:lnTo>
                  <a:pt x="2126977" y="1955799"/>
                </a:lnTo>
                <a:lnTo>
                  <a:pt x="2180884" y="1968499"/>
                </a:lnTo>
                <a:lnTo>
                  <a:pt x="1588172" y="1968499"/>
                </a:lnTo>
                <a:lnTo>
                  <a:pt x="1441888" y="2006599"/>
                </a:lnTo>
                <a:lnTo>
                  <a:pt x="1394895" y="2031999"/>
                </a:lnTo>
                <a:lnTo>
                  <a:pt x="1349417" y="2044699"/>
                </a:lnTo>
                <a:lnTo>
                  <a:pt x="1305833" y="2070099"/>
                </a:lnTo>
                <a:lnTo>
                  <a:pt x="1264523" y="2095499"/>
                </a:lnTo>
                <a:lnTo>
                  <a:pt x="1225865" y="2120899"/>
                </a:lnTo>
                <a:lnTo>
                  <a:pt x="1190238" y="2158999"/>
                </a:lnTo>
                <a:lnTo>
                  <a:pt x="1158021" y="2184399"/>
                </a:lnTo>
                <a:lnTo>
                  <a:pt x="1129594" y="2197099"/>
                </a:lnTo>
                <a:lnTo>
                  <a:pt x="1057477" y="2273299"/>
                </a:lnTo>
                <a:lnTo>
                  <a:pt x="1021478" y="2298699"/>
                </a:lnTo>
                <a:lnTo>
                  <a:pt x="985957" y="2336799"/>
                </a:lnTo>
                <a:lnTo>
                  <a:pt x="951244" y="2374899"/>
                </a:lnTo>
                <a:lnTo>
                  <a:pt x="871837" y="2438399"/>
                </a:lnTo>
                <a:close/>
              </a:path>
              <a:path w="4773930" h="4089400">
                <a:moveTo>
                  <a:pt x="3416446" y="2628899"/>
                </a:moveTo>
                <a:lnTo>
                  <a:pt x="3188406" y="2628899"/>
                </a:lnTo>
                <a:lnTo>
                  <a:pt x="3232230" y="2616199"/>
                </a:lnTo>
                <a:lnTo>
                  <a:pt x="3271589" y="2590799"/>
                </a:lnTo>
                <a:lnTo>
                  <a:pt x="3305099" y="2565399"/>
                </a:lnTo>
                <a:lnTo>
                  <a:pt x="3331377" y="2527299"/>
                </a:lnTo>
                <a:lnTo>
                  <a:pt x="3349041" y="2489199"/>
                </a:lnTo>
                <a:lnTo>
                  <a:pt x="3356707" y="2438399"/>
                </a:lnTo>
                <a:lnTo>
                  <a:pt x="3353370" y="2387599"/>
                </a:lnTo>
                <a:lnTo>
                  <a:pt x="3339803" y="2349499"/>
                </a:lnTo>
                <a:lnTo>
                  <a:pt x="3317193" y="2311399"/>
                </a:lnTo>
                <a:lnTo>
                  <a:pt x="3286728" y="2273299"/>
                </a:lnTo>
                <a:lnTo>
                  <a:pt x="3249594" y="2247899"/>
                </a:lnTo>
                <a:lnTo>
                  <a:pt x="3206981" y="2222499"/>
                </a:lnTo>
                <a:lnTo>
                  <a:pt x="3160074" y="2222499"/>
                </a:lnTo>
                <a:lnTo>
                  <a:pt x="2619781" y="2197099"/>
                </a:lnTo>
                <a:lnTo>
                  <a:pt x="2596031" y="2197099"/>
                </a:lnTo>
                <a:lnTo>
                  <a:pt x="2565410" y="2184399"/>
                </a:lnTo>
                <a:lnTo>
                  <a:pt x="2527924" y="2184399"/>
                </a:lnTo>
                <a:lnTo>
                  <a:pt x="2483578" y="2171699"/>
                </a:lnTo>
                <a:lnTo>
                  <a:pt x="2432375" y="2158999"/>
                </a:lnTo>
                <a:lnTo>
                  <a:pt x="2374319" y="2146299"/>
                </a:lnTo>
                <a:lnTo>
                  <a:pt x="2309416" y="2133599"/>
                </a:lnTo>
                <a:lnTo>
                  <a:pt x="2237668" y="2108199"/>
                </a:lnTo>
                <a:lnTo>
                  <a:pt x="2159082" y="2095499"/>
                </a:lnTo>
                <a:lnTo>
                  <a:pt x="2101261" y="2070099"/>
                </a:lnTo>
                <a:lnTo>
                  <a:pt x="1873402" y="2019299"/>
                </a:lnTo>
                <a:lnTo>
                  <a:pt x="1821637" y="2006599"/>
                </a:lnTo>
                <a:lnTo>
                  <a:pt x="1773689" y="1993899"/>
                </a:lnTo>
                <a:lnTo>
                  <a:pt x="1730427" y="1981199"/>
                </a:lnTo>
                <a:lnTo>
                  <a:pt x="1692718" y="1981199"/>
                </a:lnTo>
                <a:lnTo>
                  <a:pt x="1661432" y="1968499"/>
                </a:lnTo>
                <a:lnTo>
                  <a:pt x="2180884" y="1968499"/>
                </a:lnTo>
                <a:lnTo>
                  <a:pt x="2234791" y="1981199"/>
                </a:lnTo>
                <a:lnTo>
                  <a:pt x="2322356" y="2006599"/>
                </a:lnTo>
                <a:lnTo>
                  <a:pt x="2493865" y="2006599"/>
                </a:lnTo>
                <a:lnTo>
                  <a:pt x="2493865" y="2044699"/>
                </a:lnTo>
                <a:lnTo>
                  <a:pt x="2537283" y="2057399"/>
                </a:lnTo>
                <a:lnTo>
                  <a:pt x="2574567" y="2057399"/>
                </a:lnTo>
                <a:lnTo>
                  <a:pt x="2604397" y="2070099"/>
                </a:lnTo>
                <a:lnTo>
                  <a:pt x="2625451" y="2070099"/>
                </a:lnTo>
                <a:lnTo>
                  <a:pt x="3165743" y="2095499"/>
                </a:lnTo>
                <a:lnTo>
                  <a:pt x="3214277" y="2095499"/>
                </a:lnTo>
                <a:lnTo>
                  <a:pt x="3260329" y="2108199"/>
                </a:lnTo>
                <a:lnTo>
                  <a:pt x="3303430" y="2133599"/>
                </a:lnTo>
                <a:lnTo>
                  <a:pt x="3343108" y="2158999"/>
                </a:lnTo>
                <a:lnTo>
                  <a:pt x="3378893" y="2184399"/>
                </a:lnTo>
                <a:lnTo>
                  <a:pt x="3410313" y="2209799"/>
                </a:lnTo>
                <a:lnTo>
                  <a:pt x="3436897" y="2247899"/>
                </a:lnTo>
                <a:lnTo>
                  <a:pt x="3703164" y="2247899"/>
                </a:lnTo>
                <a:lnTo>
                  <a:pt x="3481430" y="2374899"/>
                </a:lnTo>
                <a:lnTo>
                  <a:pt x="3483491" y="2387599"/>
                </a:lnTo>
                <a:lnTo>
                  <a:pt x="3484824" y="2412999"/>
                </a:lnTo>
                <a:lnTo>
                  <a:pt x="3485375" y="2425699"/>
                </a:lnTo>
                <a:lnTo>
                  <a:pt x="3485085" y="2438399"/>
                </a:lnTo>
                <a:lnTo>
                  <a:pt x="3479474" y="2489199"/>
                </a:lnTo>
                <a:lnTo>
                  <a:pt x="3467410" y="2539999"/>
                </a:lnTo>
                <a:lnTo>
                  <a:pt x="3449392" y="2578099"/>
                </a:lnTo>
                <a:lnTo>
                  <a:pt x="3425921" y="2616199"/>
                </a:lnTo>
                <a:lnTo>
                  <a:pt x="3416446" y="2628899"/>
                </a:lnTo>
                <a:close/>
              </a:path>
              <a:path w="4773930" h="4089400">
                <a:moveTo>
                  <a:pt x="1186883" y="4076699"/>
                </a:moveTo>
                <a:lnTo>
                  <a:pt x="1096175" y="4076699"/>
                </a:lnTo>
                <a:lnTo>
                  <a:pt x="16783" y="2895599"/>
                </a:lnTo>
                <a:lnTo>
                  <a:pt x="9210" y="2882899"/>
                </a:lnTo>
                <a:lnTo>
                  <a:pt x="3804" y="2870199"/>
                </a:lnTo>
                <a:lnTo>
                  <a:pt x="692" y="2857499"/>
                </a:lnTo>
                <a:lnTo>
                  <a:pt x="0" y="2844799"/>
                </a:lnTo>
                <a:lnTo>
                  <a:pt x="1793" y="2832099"/>
                </a:lnTo>
                <a:lnTo>
                  <a:pt x="5958" y="2819399"/>
                </a:lnTo>
                <a:lnTo>
                  <a:pt x="12346" y="2806699"/>
                </a:lnTo>
                <a:lnTo>
                  <a:pt x="20812" y="2806699"/>
                </a:lnTo>
                <a:lnTo>
                  <a:pt x="511200" y="2349499"/>
                </a:lnTo>
                <a:lnTo>
                  <a:pt x="532978" y="2336799"/>
                </a:lnTo>
                <a:lnTo>
                  <a:pt x="581262" y="2336799"/>
                </a:lnTo>
                <a:lnTo>
                  <a:pt x="601908" y="2362199"/>
                </a:lnTo>
                <a:lnTo>
                  <a:pt x="681575" y="2438399"/>
                </a:lnTo>
                <a:lnTo>
                  <a:pt x="871837" y="2438399"/>
                </a:lnTo>
                <a:lnTo>
                  <a:pt x="831922" y="2476499"/>
                </a:lnTo>
                <a:lnTo>
                  <a:pt x="820482" y="2489199"/>
                </a:lnTo>
                <a:lnTo>
                  <a:pt x="550586" y="2489199"/>
                </a:lnTo>
                <a:lnTo>
                  <a:pt x="155008" y="2857499"/>
                </a:lnTo>
                <a:lnTo>
                  <a:pt x="1147571" y="3936999"/>
                </a:lnTo>
                <a:lnTo>
                  <a:pt x="1341052" y="3936999"/>
                </a:lnTo>
                <a:lnTo>
                  <a:pt x="1186883" y="4076699"/>
                </a:lnTo>
                <a:close/>
              </a:path>
              <a:path w="4773930" h="4089400">
                <a:moveTo>
                  <a:pt x="1341052" y="3936999"/>
                </a:moveTo>
                <a:lnTo>
                  <a:pt x="1147571" y="3936999"/>
                </a:lnTo>
                <a:lnTo>
                  <a:pt x="1543224" y="3581399"/>
                </a:lnTo>
                <a:lnTo>
                  <a:pt x="550586" y="2489199"/>
                </a:lnTo>
                <a:lnTo>
                  <a:pt x="820482" y="2489199"/>
                </a:lnTo>
                <a:lnTo>
                  <a:pt x="797601" y="2514599"/>
                </a:lnTo>
                <a:lnTo>
                  <a:pt x="768553" y="2539999"/>
                </a:lnTo>
                <a:lnTo>
                  <a:pt x="1499884" y="3340099"/>
                </a:lnTo>
                <a:lnTo>
                  <a:pt x="1719399" y="3340099"/>
                </a:lnTo>
                <a:lnTo>
                  <a:pt x="1671006" y="3365499"/>
                </a:lnTo>
                <a:lnTo>
                  <a:pt x="1625857" y="3403599"/>
                </a:lnTo>
                <a:lnTo>
                  <a:pt x="1587310" y="3428999"/>
                </a:lnTo>
                <a:lnTo>
                  <a:pt x="1681449" y="3530599"/>
                </a:lnTo>
                <a:lnTo>
                  <a:pt x="1689023" y="3543299"/>
                </a:lnTo>
                <a:lnTo>
                  <a:pt x="1694429" y="3555999"/>
                </a:lnTo>
                <a:lnTo>
                  <a:pt x="1697541" y="3568699"/>
                </a:lnTo>
                <a:lnTo>
                  <a:pt x="1698233" y="3581399"/>
                </a:lnTo>
                <a:lnTo>
                  <a:pt x="1696439" y="3594099"/>
                </a:lnTo>
                <a:lnTo>
                  <a:pt x="1692275" y="3606799"/>
                </a:lnTo>
                <a:lnTo>
                  <a:pt x="1685886" y="3619499"/>
                </a:lnTo>
                <a:lnTo>
                  <a:pt x="1677421" y="3632199"/>
                </a:lnTo>
                <a:lnTo>
                  <a:pt x="1341052" y="3936999"/>
                </a:lnTo>
                <a:close/>
              </a:path>
              <a:path w="4773930" h="4089400">
                <a:moveTo>
                  <a:pt x="3198605" y="2755899"/>
                </a:moveTo>
                <a:lnTo>
                  <a:pt x="3140829" y="2755899"/>
                </a:lnTo>
                <a:lnTo>
                  <a:pt x="2235393" y="2717799"/>
                </a:lnTo>
                <a:lnTo>
                  <a:pt x="2241137" y="2590799"/>
                </a:lnTo>
                <a:lnTo>
                  <a:pt x="3141500" y="2628899"/>
                </a:lnTo>
                <a:lnTo>
                  <a:pt x="3416446" y="2628899"/>
                </a:lnTo>
                <a:lnTo>
                  <a:pt x="3364622" y="2679699"/>
                </a:lnTo>
                <a:lnTo>
                  <a:pt x="3327794" y="2705099"/>
                </a:lnTo>
                <a:lnTo>
                  <a:pt x="3287515" y="2730499"/>
                </a:lnTo>
                <a:lnTo>
                  <a:pt x="3244285" y="2743199"/>
                </a:lnTo>
                <a:lnTo>
                  <a:pt x="3198605" y="2755899"/>
                </a:lnTo>
                <a:close/>
              </a:path>
              <a:path w="4773930" h="4089400">
                <a:moveTo>
                  <a:pt x="1719399" y="3340099"/>
                </a:moveTo>
                <a:lnTo>
                  <a:pt x="1499884" y="3340099"/>
                </a:lnTo>
                <a:lnTo>
                  <a:pt x="1532615" y="3301999"/>
                </a:lnTo>
                <a:lnTo>
                  <a:pt x="1571614" y="3276599"/>
                </a:lnTo>
                <a:lnTo>
                  <a:pt x="1616038" y="3251199"/>
                </a:lnTo>
                <a:lnTo>
                  <a:pt x="1665044" y="3225799"/>
                </a:lnTo>
                <a:lnTo>
                  <a:pt x="1717787" y="3213099"/>
                </a:lnTo>
                <a:lnTo>
                  <a:pt x="1773425" y="3200399"/>
                </a:lnTo>
                <a:lnTo>
                  <a:pt x="1801132" y="3200399"/>
                </a:lnTo>
                <a:lnTo>
                  <a:pt x="1837165" y="3213099"/>
                </a:lnTo>
                <a:lnTo>
                  <a:pt x="1882990" y="3225799"/>
                </a:lnTo>
                <a:lnTo>
                  <a:pt x="1940076" y="3238499"/>
                </a:lnTo>
                <a:lnTo>
                  <a:pt x="2009891" y="3251199"/>
                </a:lnTo>
                <a:lnTo>
                  <a:pt x="2050811" y="3263899"/>
                </a:lnTo>
                <a:lnTo>
                  <a:pt x="2094509" y="3276599"/>
                </a:lnTo>
                <a:lnTo>
                  <a:pt x="2140680" y="3289299"/>
                </a:lnTo>
                <a:lnTo>
                  <a:pt x="2239209" y="3314699"/>
                </a:lnTo>
                <a:lnTo>
                  <a:pt x="2290953" y="3327399"/>
                </a:lnTo>
                <a:lnTo>
                  <a:pt x="1767681" y="3327399"/>
                </a:lnTo>
                <a:lnTo>
                  <a:pt x="1719399" y="3340099"/>
                </a:lnTo>
                <a:close/>
              </a:path>
              <a:path w="4773930" h="4089400">
                <a:moveTo>
                  <a:pt x="2941284" y="3530599"/>
                </a:moveTo>
                <a:lnTo>
                  <a:pt x="2728482" y="3530599"/>
                </a:lnTo>
                <a:lnTo>
                  <a:pt x="2676540" y="3517899"/>
                </a:lnTo>
                <a:lnTo>
                  <a:pt x="2623961" y="3517899"/>
                </a:lnTo>
                <a:lnTo>
                  <a:pt x="2570954" y="3505199"/>
                </a:lnTo>
                <a:lnTo>
                  <a:pt x="2517727" y="3505199"/>
                </a:lnTo>
                <a:lnTo>
                  <a:pt x="2358815" y="3467099"/>
                </a:lnTo>
                <a:lnTo>
                  <a:pt x="2306797" y="3467099"/>
                </a:lnTo>
                <a:lnTo>
                  <a:pt x="2156523" y="3428999"/>
                </a:lnTo>
                <a:lnTo>
                  <a:pt x="2063247" y="3403599"/>
                </a:lnTo>
                <a:lnTo>
                  <a:pt x="2019306" y="3390899"/>
                </a:lnTo>
                <a:lnTo>
                  <a:pt x="1977443" y="3378199"/>
                </a:lnTo>
                <a:lnTo>
                  <a:pt x="1909316" y="3365499"/>
                </a:lnTo>
                <a:lnTo>
                  <a:pt x="1848225" y="3352799"/>
                </a:lnTo>
                <a:lnTo>
                  <a:pt x="1799302" y="3340099"/>
                </a:lnTo>
                <a:lnTo>
                  <a:pt x="1767681" y="3327399"/>
                </a:lnTo>
                <a:lnTo>
                  <a:pt x="2290953" y="3327399"/>
                </a:lnTo>
                <a:lnTo>
                  <a:pt x="2452415" y="3365499"/>
                </a:lnTo>
                <a:lnTo>
                  <a:pt x="2507288" y="3365499"/>
                </a:lnTo>
                <a:lnTo>
                  <a:pt x="2616769" y="3390899"/>
                </a:lnTo>
                <a:lnTo>
                  <a:pt x="2670763" y="3390899"/>
                </a:lnTo>
                <a:lnTo>
                  <a:pt x="2723849" y="3403599"/>
                </a:lnTo>
                <a:lnTo>
                  <a:pt x="3242297" y="3403599"/>
                </a:lnTo>
                <a:lnTo>
                  <a:pt x="3227459" y="3416299"/>
                </a:lnTo>
                <a:lnTo>
                  <a:pt x="3200093" y="3441699"/>
                </a:lnTo>
                <a:lnTo>
                  <a:pt x="3175173" y="3454399"/>
                </a:lnTo>
                <a:lnTo>
                  <a:pt x="3152837" y="3467099"/>
                </a:lnTo>
                <a:lnTo>
                  <a:pt x="3133220" y="3479799"/>
                </a:lnTo>
                <a:lnTo>
                  <a:pt x="3090005" y="3492499"/>
                </a:lnTo>
                <a:lnTo>
                  <a:pt x="3043385" y="3505199"/>
                </a:lnTo>
                <a:lnTo>
                  <a:pt x="2993699" y="3517899"/>
                </a:lnTo>
                <a:lnTo>
                  <a:pt x="2941284" y="3530599"/>
                </a:lnTo>
                <a:close/>
              </a:path>
              <a:path w="4773930" h="4089400">
                <a:moveTo>
                  <a:pt x="1166388" y="4089399"/>
                </a:moveTo>
                <a:lnTo>
                  <a:pt x="1118097" y="4089399"/>
                </a:lnTo>
                <a:lnTo>
                  <a:pt x="1106482" y="4076699"/>
                </a:lnTo>
                <a:lnTo>
                  <a:pt x="1177069" y="4076699"/>
                </a:lnTo>
                <a:lnTo>
                  <a:pt x="1166388" y="40893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08406" y="1484643"/>
            <a:ext cx="6445250" cy="4149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0960" marR="12700" algn="ctr">
              <a:lnSpc>
                <a:spcPct val="111600"/>
              </a:lnSpc>
              <a:spcBef>
                <a:spcPts val="95"/>
              </a:spcBef>
            </a:pPr>
            <a:r>
              <a:rPr sz="1400" b="1" spc="335" dirty="0">
                <a:latin typeface="Courier New"/>
                <a:cs typeface="Courier New"/>
              </a:rPr>
              <a:t>СТАНОМ</a:t>
            </a:r>
            <a:r>
              <a:rPr sz="1400" b="1" spc="-165" dirty="0">
                <a:latin typeface="Courier New"/>
                <a:cs typeface="Courier New"/>
              </a:rPr>
              <a:t> </a:t>
            </a:r>
            <a:r>
              <a:rPr sz="1400" b="1" spc="270" dirty="0">
                <a:latin typeface="Courier New"/>
                <a:cs typeface="Courier New"/>
              </a:rPr>
              <a:t>НА</a:t>
            </a:r>
            <a:r>
              <a:rPr sz="1400" b="1" spc="-165" dirty="0">
                <a:latin typeface="Courier New"/>
                <a:cs typeface="Courier New"/>
              </a:rPr>
              <a:t> </a:t>
            </a:r>
            <a:r>
              <a:rPr sz="1400" b="1" spc="-135" dirty="0">
                <a:latin typeface="Tahoma"/>
                <a:cs typeface="Tahoma"/>
              </a:rPr>
              <a:t>31</a:t>
            </a:r>
            <a:r>
              <a:rPr sz="1400" b="1" spc="-245" dirty="0">
                <a:latin typeface="Tahoma"/>
                <a:cs typeface="Tahoma"/>
              </a:rPr>
              <a:t> </a:t>
            </a:r>
            <a:r>
              <a:rPr sz="1400" b="1" spc="-105" dirty="0">
                <a:latin typeface="Tahoma"/>
                <a:cs typeface="Tahoma"/>
              </a:rPr>
              <a:t>.</a:t>
            </a:r>
            <a:r>
              <a:rPr sz="1400" b="1" spc="-240" dirty="0">
                <a:latin typeface="Tahoma"/>
                <a:cs typeface="Tahoma"/>
              </a:rPr>
              <a:t> </a:t>
            </a:r>
            <a:r>
              <a:rPr sz="1400" b="1" spc="-95" dirty="0">
                <a:latin typeface="Tahoma"/>
                <a:cs typeface="Tahoma"/>
              </a:rPr>
              <a:t>12</a:t>
            </a:r>
            <a:r>
              <a:rPr sz="1400" b="1" spc="-245" dirty="0">
                <a:latin typeface="Tahoma"/>
                <a:cs typeface="Tahoma"/>
              </a:rPr>
              <a:t> </a:t>
            </a:r>
            <a:r>
              <a:rPr sz="1400" b="1" spc="-105" dirty="0">
                <a:latin typeface="Tahoma"/>
                <a:cs typeface="Tahoma"/>
              </a:rPr>
              <a:t>.</a:t>
            </a:r>
            <a:r>
              <a:rPr sz="1400" b="1" spc="-240" dirty="0">
                <a:latin typeface="Tahoma"/>
                <a:cs typeface="Tahoma"/>
              </a:rPr>
              <a:t> </a:t>
            </a:r>
            <a:r>
              <a:rPr sz="1400" b="1" spc="100" dirty="0">
                <a:latin typeface="Tahoma"/>
                <a:cs typeface="Tahoma"/>
              </a:rPr>
              <a:t>2023</a:t>
            </a:r>
            <a:r>
              <a:rPr sz="1400" b="1" spc="265" dirty="0">
                <a:latin typeface="Tahoma"/>
                <a:cs typeface="Tahoma"/>
              </a:rPr>
              <a:t> </a:t>
            </a:r>
            <a:r>
              <a:rPr sz="1400" b="1" spc="160" dirty="0">
                <a:latin typeface="Courier New"/>
                <a:cs typeface="Courier New"/>
              </a:rPr>
              <a:t>ПІД</a:t>
            </a:r>
            <a:r>
              <a:rPr sz="1400" b="1" spc="-165" dirty="0">
                <a:latin typeface="Courier New"/>
                <a:cs typeface="Courier New"/>
              </a:rPr>
              <a:t> </a:t>
            </a:r>
            <a:r>
              <a:rPr sz="1400" b="1" spc="300" dirty="0">
                <a:latin typeface="Courier New"/>
                <a:cs typeface="Courier New"/>
              </a:rPr>
              <a:t>СПОСТЕРЕЖЕННЯМ</a:t>
            </a:r>
            <a:r>
              <a:rPr sz="1400" b="1" spc="-165" dirty="0">
                <a:latin typeface="Courier New"/>
                <a:cs typeface="Courier New"/>
              </a:rPr>
              <a:t> </a:t>
            </a:r>
            <a:r>
              <a:rPr sz="1400" b="1" spc="210" dirty="0">
                <a:latin typeface="Courier New"/>
                <a:cs typeface="Courier New"/>
              </a:rPr>
              <a:t>ПЕРЕБУВАЄ </a:t>
            </a:r>
            <a:r>
              <a:rPr sz="1400" b="1" spc="250" dirty="0">
                <a:latin typeface="Courier New"/>
                <a:cs typeface="Courier New"/>
              </a:rPr>
              <a:t>УЧАСНИКІВ</a:t>
            </a:r>
            <a:r>
              <a:rPr sz="1400" b="1" spc="-165" dirty="0">
                <a:latin typeface="Courier New"/>
                <a:cs typeface="Courier New"/>
              </a:rPr>
              <a:t> </a:t>
            </a:r>
            <a:r>
              <a:rPr sz="1400" b="1" spc="350" dirty="0">
                <a:latin typeface="Courier New"/>
                <a:cs typeface="Courier New"/>
              </a:rPr>
              <a:t>БОЙОВИХ</a:t>
            </a:r>
            <a:r>
              <a:rPr sz="1400" b="1" spc="-160" dirty="0">
                <a:latin typeface="Courier New"/>
                <a:cs typeface="Courier New"/>
              </a:rPr>
              <a:t> </a:t>
            </a:r>
            <a:r>
              <a:rPr sz="1400" b="1" spc="200" dirty="0">
                <a:latin typeface="Courier New"/>
                <a:cs typeface="Courier New"/>
              </a:rPr>
              <a:t>ДІЙ</a:t>
            </a:r>
            <a:r>
              <a:rPr sz="1400" b="1" spc="-165" dirty="0">
                <a:latin typeface="Courier New"/>
                <a:cs typeface="Courier New"/>
              </a:rPr>
              <a:t> </a:t>
            </a:r>
            <a:r>
              <a:rPr sz="1400" b="1" spc="140" dirty="0">
                <a:latin typeface="Courier New"/>
                <a:cs typeface="Courier New"/>
              </a:rPr>
              <a:t>АТО</a:t>
            </a:r>
            <a:r>
              <a:rPr sz="1400" b="1" spc="140" dirty="0">
                <a:latin typeface="Tahoma"/>
                <a:cs typeface="Tahoma"/>
              </a:rPr>
              <a:t>/</a:t>
            </a:r>
            <a:r>
              <a:rPr sz="1400" b="1" spc="-240" dirty="0">
                <a:latin typeface="Tahoma"/>
                <a:cs typeface="Tahoma"/>
              </a:rPr>
              <a:t> </a:t>
            </a:r>
            <a:r>
              <a:rPr sz="1400" b="1" spc="315" dirty="0">
                <a:latin typeface="Courier New"/>
                <a:cs typeface="Courier New"/>
              </a:rPr>
              <a:t>ООС</a:t>
            </a:r>
            <a:r>
              <a:rPr sz="1400" b="1" spc="-165" dirty="0">
                <a:latin typeface="Courier New"/>
                <a:cs typeface="Courier New"/>
              </a:rPr>
              <a:t> </a:t>
            </a:r>
            <a:r>
              <a:rPr sz="1400" b="1" spc="-320" dirty="0">
                <a:latin typeface="Tahoma"/>
                <a:cs typeface="Tahoma"/>
              </a:rPr>
              <a:t>–</a:t>
            </a:r>
            <a:r>
              <a:rPr sz="1400" b="1" spc="270" dirty="0">
                <a:latin typeface="Tahoma"/>
                <a:cs typeface="Tahoma"/>
              </a:rPr>
              <a:t> </a:t>
            </a:r>
            <a:r>
              <a:rPr sz="1400" b="1" spc="75" dirty="0">
                <a:latin typeface="Tahoma"/>
                <a:cs typeface="Tahoma"/>
              </a:rPr>
              <a:t>526</a:t>
            </a:r>
            <a:r>
              <a:rPr sz="1400" b="1" spc="270" dirty="0">
                <a:latin typeface="Tahoma"/>
                <a:cs typeface="Tahoma"/>
              </a:rPr>
              <a:t> </a:t>
            </a:r>
            <a:r>
              <a:rPr sz="1400" b="1" spc="130" dirty="0">
                <a:latin typeface="Courier New"/>
                <a:cs typeface="Courier New"/>
              </a:rPr>
              <a:t>ОСІБ</a:t>
            </a:r>
            <a:r>
              <a:rPr sz="1400" b="1" spc="130" dirty="0">
                <a:latin typeface="Tahoma"/>
                <a:cs typeface="Tahoma"/>
              </a:rPr>
              <a:t>,</a:t>
            </a:r>
            <a:r>
              <a:rPr sz="1400" b="1" spc="265" dirty="0">
                <a:latin typeface="Tahoma"/>
                <a:cs typeface="Tahoma"/>
              </a:rPr>
              <a:t> </a:t>
            </a:r>
            <a:r>
              <a:rPr sz="1400" b="1" spc="-20" dirty="0">
                <a:latin typeface="Courier New"/>
                <a:cs typeface="Courier New"/>
              </a:rPr>
              <a:t>ІЗ</a:t>
            </a:r>
            <a:r>
              <a:rPr sz="1400" b="1" spc="-160" dirty="0">
                <a:latin typeface="Courier New"/>
                <a:cs typeface="Courier New"/>
              </a:rPr>
              <a:t> </a:t>
            </a:r>
            <a:r>
              <a:rPr sz="1400" b="1" spc="330" dirty="0">
                <a:latin typeface="Courier New"/>
                <a:cs typeface="Courier New"/>
              </a:rPr>
              <a:t>НИХ</a:t>
            </a:r>
            <a:r>
              <a:rPr sz="1400" b="1" spc="-165" dirty="0">
                <a:latin typeface="Courier New"/>
                <a:cs typeface="Courier New"/>
              </a:rPr>
              <a:t> </a:t>
            </a:r>
            <a:r>
              <a:rPr sz="1400" b="1" spc="30" dirty="0">
                <a:latin typeface="Tahoma"/>
                <a:cs typeface="Tahoma"/>
              </a:rPr>
              <a:t>45 </a:t>
            </a:r>
            <a:r>
              <a:rPr sz="1400" b="1" spc="150" dirty="0">
                <a:latin typeface="Courier New"/>
                <a:cs typeface="Courier New"/>
              </a:rPr>
              <a:t>ОСІБ</a:t>
            </a:r>
            <a:r>
              <a:rPr sz="1400" b="1" spc="-165" dirty="0">
                <a:latin typeface="Courier New"/>
                <a:cs typeface="Courier New"/>
              </a:rPr>
              <a:t> </a:t>
            </a:r>
            <a:r>
              <a:rPr sz="1400" b="1" spc="-320" dirty="0">
                <a:latin typeface="Tahoma"/>
                <a:cs typeface="Tahoma"/>
              </a:rPr>
              <a:t>–</a:t>
            </a:r>
            <a:r>
              <a:rPr sz="1400" b="1" spc="265" dirty="0">
                <a:latin typeface="Tahoma"/>
                <a:cs typeface="Tahoma"/>
              </a:rPr>
              <a:t> </a:t>
            </a:r>
            <a:r>
              <a:rPr sz="1400" b="1" spc="330" dirty="0">
                <a:latin typeface="Courier New"/>
                <a:cs typeface="Courier New"/>
              </a:rPr>
              <a:t>ОСОБИ</a:t>
            </a:r>
            <a:r>
              <a:rPr sz="1400" b="1" spc="-165" dirty="0">
                <a:latin typeface="Courier New"/>
                <a:cs typeface="Courier New"/>
              </a:rPr>
              <a:t> </a:t>
            </a:r>
            <a:r>
              <a:rPr sz="1400" b="1" spc="75" dirty="0">
                <a:latin typeface="Courier New"/>
                <a:cs typeface="Courier New"/>
              </a:rPr>
              <a:t>З</a:t>
            </a:r>
            <a:r>
              <a:rPr sz="1400" b="1" spc="-165" dirty="0">
                <a:latin typeface="Courier New"/>
                <a:cs typeface="Courier New"/>
              </a:rPr>
              <a:t> </a:t>
            </a:r>
            <a:r>
              <a:rPr sz="1400" b="1" spc="235" dirty="0">
                <a:latin typeface="Courier New"/>
                <a:cs typeface="Courier New"/>
              </a:rPr>
              <a:t>ІНВАЛІДНІСТЮ</a:t>
            </a:r>
            <a:r>
              <a:rPr sz="1400" b="1" spc="-165" dirty="0">
                <a:latin typeface="Courier New"/>
                <a:cs typeface="Courier New"/>
              </a:rPr>
              <a:t> </a:t>
            </a:r>
            <a:r>
              <a:rPr sz="1400" b="1" spc="265" dirty="0">
                <a:latin typeface="Courier New"/>
                <a:cs typeface="Courier New"/>
              </a:rPr>
              <a:t>ВНАСЛІДОК</a:t>
            </a:r>
            <a:r>
              <a:rPr sz="1400" b="1" spc="-165" dirty="0">
                <a:latin typeface="Courier New"/>
                <a:cs typeface="Courier New"/>
              </a:rPr>
              <a:t> </a:t>
            </a:r>
            <a:r>
              <a:rPr sz="1400" b="1" spc="229" dirty="0">
                <a:latin typeface="Courier New"/>
                <a:cs typeface="Courier New"/>
              </a:rPr>
              <a:t>ВІЙНИ</a:t>
            </a:r>
            <a:r>
              <a:rPr sz="1400" b="1" spc="229" dirty="0">
                <a:latin typeface="Tahoma"/>
                <a:cs typeface="Tahoma"/>
              </a:rPr>
              <a:t>.</a:t>
            </a:r>
            <a:endParaRPr sz="1400">
              <a:latin typeface="Tahoma"/>
              <a:cs typeface="Tahoma"/>
            </a:endParaRPr>
          </a:p>
          <a:p>
            <a:pPr marL="40005" algn="ctr">
              <a:lnSpc>
                <a:spcPct val="100000"/>
              </a:lnSpc>
              <a:spcBef>
                <a:spcPts val="195"/>
              </a:spcBef>
            </a:pPr>
            <a:r>
              <a:rPr sz="1400" b="1" spc="240" dirty="0">
                <a:latin typeface="Courier New"/>
                <a:cs typeface="Courier New"/>
              </a:rPr>
              <a:t>СТАЦІОНАРНЕ</a:t>
            </a:r>
            <a:r>
              <a:rPr sz="1400" b="1" spc="-150" dirty="0">
                <a:latin typeface="Courier New"/>
                <a:cs typeface="Courier New"/>
              </a:rPr>
              <a:t> </a:t>
            </a:r>
            <a:r>
              <a:rPr sz="1400" b="1" spc="250" dirty="0">
                <a:latin typeface="Courier New"/>
                <a:cs typeface="Courier New"/>
              </a:rPr>
              <a:t>ЛІКУВАННЯ</a:t>
            </a:r>
            <a:r>
              <a:rPr sz="1400" b="1" spc="-150" dirty="0">
                <a:latin typeface="Courier New"/>
                <a:cs typeface="Courier New"/>
              </a:rPr>
              <a:t> </a:t>
            </a:r>
            <a:r>
              <a:rPr sz="1400" b="1" spc="365" dirty="0">
                <a:latin typeface="Courier New"/>
                <a:cs typeface="Courier New"/>
              </a:rPr>
              <a:t>ОТРИМАЛИ</a:t>
            </a:r>
            <a:r>
              <a:rPr sz="1400" b="1" spc="-150" dirty="0">
                <a:latin typeface="Courier New"/>
                <a:cs typeface="Courier New"/>
              </a:rPr>
              <a:t> </a:t>
            </a:r>
            <a:r>
              <a:rPr sz="1400" b="1" spc="135" dirty="0">
                <a:latin typeface="Tahoma"/>
                <a:cs typeface="Tahoma"/>
              </a:rPr>
              <a:t>60</a:t>
            </a:r>
            <a:r>
              <a:rPr sz="1400" b="1" spc="280" dirty="0">
                <a:latin typeface="Tahoma"/>
                <a:cs typeface="Tahoma"/>
              </a:rPr>
              <a:t> </a:t>
            </a:r>
            <a:r>
              <a:rPr sz="1400" b="1" spc="120" dirty="0">
                <a:latin typeface="Courier New"/>
                <a:cs typeface="Courier New"/>
              </a:rPr>
              <a:t>ОСІБ</a:t>
            </a:r>
            <a:r>
              <a:rPr sz="1400" b="1" spc="120" dirty="0">
                <a:latin typeface="Tahoma"/>
                <a:cs typeface="Tahoma"/>
              </a:rPr>
              <a:t>.</a:t>
            </a:r>
            <a:endParaRPr sz="1400">
              <a:latin typeface="Tahoma"/>
              <a:cs typeface="Tahoma"/>
            </a:endParaRPr>
          </a:p>
          <a:p>
            <a:pPr marL="169545" marR="121285" algn="ctr">
              <a:lnSpc>
                <a:spcPct val="111600"/>
              </a:lnSpc>
            </a:pPr>
            <a:r>
              <a:rPr sz="1400" b="1" spc="250" dirty="0">
                <a:latin typeface="Courier New"/>
                <a:cs typeface="Courier New"/>
              </a:rPr>
              <a:t>ЗАБЕЗПЕЧЕНО</a:t>
            </a:r>
            <a:r>
              <a:rPr sz="1400" b="1" spc="-160" dirty="0">
                <a:latin typeface="Courier New"/>
                <a:cs typeface="Courier New"/>
              </a:rPr>
              <a:t> </a:t>
            </a:r>
            <a:r>
              <a:rPr sz="1400" b="1" spc="315" dirty="0">
                <a:latin typeface="Courier New"/>
                <a:cs typeface="Courier New"/>
              </a:rPr>
              <a:t>ВИДАЧУ</a:t>
            </a:r>
            <a:r>
              <a:rPr sz="1400" b="1" spc="-160" dirty="0">
                <a:latin typeface="Courier New"/>
                <a:cs typeface="Courier New"/>
              </a:rPr>
              <a:t> </a:t>
            </a:r>
            <a:r>
              <a:rPr sz="1400" b="1" spc="280" dirty="0">
                <a:latin typeface="Courier New"/>
                <a:cs typeface="Courier New"/>
              </a:rPr>
              <a:t>НАПРАВЛЕНЬ</a:t>
            </a:r>
            <a:r>
              <a:rPr sz="1400" b="1" spc="-160" dirty="0">
                <a:latin typeface="Courier New"/>
                <a:cs typeface="Courier New"/>
              </a:rPr>
              <a:t> </a:t>
            </a:r>
            <a:r>
              <a:rPr sz="1400" b="1" spc="270" dirty="0">
                <a:latin typeface="Courier New"/>
                <a:cs typeface="Courier New"/>
              </a:rPr>
              <a:t>НА</a:t>
            </a:r>
            <a:r>
              <a:rPr sz="1400" b="1" spc="-160" dirty="0">
                <a:latin typeface="Courier New"/>
                <a:cs typeface="Courier New"/>
              </a:rPr>
              <a:t> </a:t>
            </a:r>
            <a:r>
              <a:rPr sz="1400" b="1" spc="340" dirty="0">
                <a:latin typeface="Courier New"/>
                <a:cs typeface="Courier New"/>
              </a:rPr>
              <a:t>ПРОХОДЖЕННЯ </a:t>
            </a:r>
            <a:r>
              <a:rPr sz="1400" b="1" spc="250" dirty="0">
                <a:latin typeface="Courier New"/>
                <a:cs typeface="Courier New"/>
              </a:rPr>
              <a:t>ЛІКУВАННЯ</a:t>
            </a:r>
            <a:r>
              <a:rPr sz="1400" b="1" spc="-155" dirty="0">
                <a:latin typeface="Courier New"/>
                <a:cs typeface="Courier New"/>
              </a:rPr>
              <a:t> </a:t>
            </a:r>
            <a:r>
              <a:rPr sz="1400" b="1" spc="135" dirty="0">
                <a:latin typeface="Courier New"/>
                <a:cs typeface="Courier New"/>
              </a:rPr>
              <a:t>ТА</a:t>
            </a:r>
            <a:r>
              <a:rPr sz="1400" b="1" spc="-150" dirty="0">
                <a:latin typeface="Courier New"/>
                <a:cs typeface="Courier New"/>
              </a:rPr>
              <a:t> </a:t>
            </a:r>
            <a:r>
              <a:rPr sz="1400" b="1" spc="110" dirty="0">
                <a:latin typeface="Courier New"/>
                <a:cs typeface="Courier New"/>
              </a:rPr>
              <a:t>РЕАБІЛІТАЦІЇ</a:t>
            </a:r>
            <a:r>
              <a:rPr sz="1400" b="1" spc="110" dirty="0">
                <a:latin typeface="Tahoma"/>
                <a:cs typeface="Tahoma"/>
              </a:rPr>
              <a:t>,</a:t>
            </a:r>
            <a:r>
              <a:rPr sz="1400" b="1" spc="280" dirty="0">
                <a:latin typeface="Tahoma"/>
                <a:cs typeface="Tahoma"/>
              </a:rPr>
              <a:t> </a:t>
            </a:r>
            <a:r>
              <a:rPr sz="1400" b="1" spc="295" dirty="0">
                <a:latin typeface="Courier New"/>
                <a:cs typeface="Courier New"/>
              </a:rPr>
              <a:t>НАПРАВЛЕННЯ</a:t>
            </a:r>
            <a:r>
              <a:rPr sz="1400" b="1" spc="-150" dirty="0">
                <a:latin typeface="Courier New"/>
                <a:cs typeface="Courier New"/>
              </a:rPr>
              <a:t> </a:t>
            </a:r>
            <a:r>
              <a:rPr sz="1400" b="1" spc="260" dirty="0">
                <a:latin typeface="Courier New"/>
                <a:cs typeface="Courier New"/>
              </a:rPr>
              <a:t>ВИДАНІ</a:t>
            </a:r>
            <a:r>
              <a:rPr sz="1400" b="1" spc="-150" dirty="0">
                <a:latin typeface="Courier New"/>
                <a:cs typeface="Courier New"/>
              </a:rPr>
              <a:t> </a:t>
            </a:r>
            <a:r>
              <a:rPr sz="1400" b="1" spc="-25" dirty="0">
                <a:latin typeface="Tahoma"/>
                <a:cs typeface="Tahoma"/>
              </a:rPr>
              <a:t>25 </a:t>
            </a:r>
            <a:r>
              <a:rPr sz="1400" b="1" spc="345" dirty="0">
                <a:latin typeface="Courier New"/>
                <a:cs typeface="Courier New"/>
              </a:rPr>
              <a:t>ОСОБАМ</a:t>
            </a:r>
            <a:endParaRPr sz="14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14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sz="1400">
              <a:latin typeface="Courier New"/>
              <a:cs typeface="Courier New"/>
            </a:endParaRPr>
          </a:p>
          <a:p>
            <a:pPr marL="107314">
              <a:lnSpc>
                <a:spcPct val="100000"/>
              </a:lnSpc>
              <a:spcBef>
                <a:spcPts val="5"/>
              </a:spcBef>
            </a:pPr>
            <a:r>
              <a:rPr sz="1950" spc="75" dirty="0">
                <a:latin typeface="Lucida Sans Unicode"/>
                <a:cs typeface="Lucida Sans Unicode"/>
              </a:rPr>
              <a:t>НА</a:t>
            </a:r>
            <a:r>
              <a:rPr sz="1950" spc="365" dirty="0">
                <a:latin typeface="Lucida Sans Unicode"/>
                <a:cs typeface="Lucida Sans Unicode"/>
              </a:rPr>
              <a:t> </a:t>
            </a:r>
            <a:r>
              <a:rPr sz="1950" spc="235" dirty="0">
                <a:latin typeface="Lucida Sans Unicode"/>
                <a:cs typeface="Lucida Sans Unicode"/>
              </a:rPr>
              <a:t>ВИКОНАННЯ</a:t>
            </a:r>
            <a:r>
              <a:rPr sz="1950" spc="365" dirty="0">
                <a:latin typeface="Lucida Sans Unicode"/>
                <a:cs typeface="Lucida Sans Unicode"/>
              </a:rPr>
              <a:t> </a:t>
            </a:r>
            <a:r>
              <a:rPr sz="1950" spc="260" dirty="0">
                <a:latin typeface="Lucida Sans Unicode"/>
                <a:cs typeface="Lucida Sans Unicode"/>
              </a:rPr>
              <a:t>МІСЬКОЇ</a:t>
            </a:r>
            <a:r>
              <a:rPr sz="1950" spc="365" dirty="0">
                <a:latin typeface="Lucida Sans Unicode"/>
                <a:cs typeface="Lucida Sans Unicode"/>
              </a:rPr>
              <a:t> </a:t>
            </a:r>
            <a:r>
              <a:rPr sz="1950" spc="254" dirty="0">
                <a:latin typeface="Lucida Sans Unicode"/>
                <a:cs typeface="Lucida Sans Unicode"/>
              </a:rPr>
              <a:t>ЦІЛЬОВОЇ</a:t>
            </a:r>
            <a:endParaRPr sz="19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84"/>
              </a:spcBef>
            </a:pPr>
            <a:r>
              <a:rPr sz="1950" spc="245" dirty="0">
                <a:latin typeface="Lucida Sans Unicode"/>
                <a:cs typeface="Lucida Sans Unicode"/>
              </a:rPr>
              <a:t>ПРОГРАМИ</a:t>
            </a:r>
            <a:r>
              <a:rPr sz="1950" spc="390" dirty="0">
                <a:latin typeface="Lucida Sans Unicode"/>
                <a:cs typeface="Lucida Sans Unicode"/>
              </a:rPr>
              <a:t> </a:t>
            </a:r>
            <a:r>
              <a:rPr sz="1950" spc="-229" dirty="0">
                <a:latin typeface="Tahoma"/>
                <a:cs typeface="Tahoma"/>
              </a:rPr>
              <a:t>«</a:t>
            </a:r>
            <a:r>
              <a:rPr sz="1950" spc="-365" dirty="0">
                <a:latin typeface="Tahoma"/>
                <a:cs typeface="Tahoma"/>
              </a:rPr>
              <a:t> </a:t>
            </a:r>
            <a:r>
              <a:rPr sz="1950" spc="225" dirty="0">
                <a:latin typeface="Lucida Sans Unicode"/>
                <a:cs typeface="Lucida Sans Unicode"/>
              </a:rPr>
              <a:t>ГРОМАДСЬКЕ</a:t>
            </a:r>
            <a:r>
              <a:rPr sz="1950" spc="395" dirty="0">
                <a:latin typeface="Lucida Sans Unicode"/>
                <a:cs typeface="Lucida Sans Unicode"/>
              </a:rPr>
              <a:t> </a:t>
            </a:r>
            <a:r>
              <a:rPr sz="1950" spc="235" dirty="0">
                <a:latin typeface="Lucida Sans Unicode"/>
                <a:cs typeface="Lucida Sans Unicode"/>
              </a:rPr>
              <a:t>ЗДОРОВ</a:t>
            </a:r>
            <a:r>
              <a:rPr sz="1950" spc="235" dirty="0">
                <a:latin typeface="Tahoma"/>
                <a:cs typeface="Tahoma"/>
              </a:rPr>
              <a:t>'</a:t>
            </a:r>
            <a:r>
              <a:rPr sz="1950" spc="-365" dirty="0">
                <a:latin typeface="Tahoma"/>
                <a:cs typeface="Tahoma"/>
              </a:rPr>
              <a:t> </a:t>
            </a:r>
            <a:r>
              <a:rPr sz="1950" dirty="0">
                <a:latin typeface="Lucida Sans Unicode"/>
                <a:cs typeface="Lucida Sans Unicode"/>
              </a:rPr>
              <a:t>Я</a:t>
            </a:r>
            <a:r>
              <a:rPr sz="1950" dirty="0">
                <a:latin typeface="Tahoma"/>
                <a:cs typeface="Tahoma"/>
              </a:rPr>
              <a:t>»</a:t>
            </a:r>
            <a:r>
              <a:rPr sz="1950" spc="409" dirty="0">
                <a:latin typeface="Tahoma"/>
                <a:cs typeface="Tahoma"/>
              </a:rPr>
              <a:t> </a:t>
            </a:r>
            <a:r>
              <a:rPr sz="1950" spc="-25" dirty="0">
                <a:latin typeface="Lucida Sans Unicode"/>
                <a:cs typeface="Lucida Sans Unicode"/>
              </a:rPr>
              <a:t>ТА</a:t>
            </a:r>
            <a:endParaRPr sz="1950">
              <a:latin typeface="Lucida Sans Unicode"/>
              <a:cs typeface="Lucida Sans Unicode"/>
            </a:endParaRPr>
          </a:p>
          <a:p>
            <a:pPr marL="12700" marR="5080">
              <a:lnSpc>
                <a:spcPct val="112200"/>
              </a:lnSpc>
              <a:tabLst>
                <a:tab pos="2878455" algn="l"/>
              </a:tabLst>
            </a:pPr>
            <a:r>
              <a:rPr sz="1950" spc="-229" dirty="0">
                <a:latin typeface="Tahoma"/>
                <a:cs typeface="Tahoma"/>
              </a:rPr>
              <a:t>«</a:t>
            </a:r>
            <a:r>
              <a:rPr sz="1950" spc="-365" dirty="0">
                <a:latin typeface="Tahoma"/>
                <a:cs typeface="Tahoma"/>
              </a:rPr>
              <a:t> </a:t>
            </a:r>
            <a:r>
              <a:rPr sz="1950" spc="235" dirty="0">
                <a:latin typeface="Lucida Sans Unicode"/>
                <a:cs typeface="Lucida Sans Unicode"/>
              </a:rPr>
              <a:t>ЗДОРОВ</a:t>
            </a:r>
            <a:r>
              <a:rPr sz="1950" spc="235" dirty="0">
                <a:latin typeface="Tahoma"/>
                <a:cs typeface="Tahoma"/>
              </a:rPr>
              <a:t>’</a:t>
            </a:r>
            <a:r>
              <a:rPr sz="1950" spc="-365" dirty="0">
                <a:latin typeface="Tahoma"/>
                <a:cs typeface="Tahoma"/>
              </a:rPr>
              <a:t> </a:t>
            </a:r>
            <a:r>
              <a:rPr sz="1950" dirty="0">
                <a:latin typeface="Lucida Sans Unicode"/>
                <a:cs typeface="Lucida Sans Unicode"/>
              </a:rPr>
              <a:t>Я</a:t>
            </a:r>
            <a:r>
              <a:rPr sz="1950" spc="405" dirty="0">
                <a:latin typeface="Lucida Sans Unicode"/>
                <a:cs typeface="Lucida Sans Unicode"/>
              </a:rPr>
              <a:t> </a:t>
            </a:r>
            <a:r>
              <a:rPr sz="1950" spc="170" dirty="0">
                <a:latin typeface="Lucida Sans Unicode"/>
                <a:cs typeface="Lucida Sans Unicode"/>
              </a:rPr>
              <a:t>КИЯН</a:t>
            </a:r>
            <a:r>
              <a:rPr sz="1950" spc="170" dirty="0">
                <a:latin typeface="Tahoma"/>
                <a:cs typeface="Tahoma"/>
              </a:rPr>
              <a:t>»</a:t>
            </a:r>
            <a:r>
              <a:rPr sz="1950" dirty="0">
                <a:latin typeface="Tahoma"/>
                <a:cs typeface="Tahoma"/>
              </a:rPr>
              <a:t>	</a:t>
            </a:r>
            <a:r>
              <a:rPr sz="1950" spc="145" dirty="0">
                <a:latin typeface="Lucida Sans Unicode"/>
                <a:cs typeface="Lucida Sans Unicode"/>
              </a:rPr>
              <a:t>В</a:t>
            </a:r>
            <a:r>
              <a:rPr sz="1950" spc="360" dirty="0">
                <a:latin typeface="Lucida Sans Unicode"/>
                <a:cs typeface="Lucida Sans Unicode"/>
              </a:rPr>
              <a:t> </a:t>
            </a:r>
            <a:r>
              <a:rPr sz="1950" spc="170" dirty="0">
                <a:latin typeface="Lucida Sans Unicode"/>
                <a:cs typeface="Lucida Sans Unicode"/>
              </a:rPr>
              <a:t>ЦЕНТРАХ</a:t>
            </a:r>
            <a:r>
              <a:rPr sz="1950" spc="360" dirty="0">
                <a:latin typeface="Lucida Sans Unicode"/>
                <a:cs typeface="Lucida Sans Unicode"/>
              </a:rPr>
              <a:t> </a:t>
            </a:r>
            <a:r>
              <a:rPr sz="1950" spc="250" dirty="0">
                <a:latin typeface="Lucida Sans Unicode"/>
                <a:cs typeface="Lucida Sans Unicode"/>
              </a:rPr>
              <a:t>ПЕРВИННОЇ </a:t>
            </a:r>
            <a:r>
              <a:rPr sz="1950" spc="220" dirty="0">
                <a:latin typeface="Lucida Sans Unicode"/>
                <a:cs typeface="Lucida Sans Unicode"/>
              </a:rPr>
              <a:t>МЕДИКО</a:t>
            </a:r>
            <a:r>
              <a:rPr sz="1950" spc="220" dirty="0">
                <a:latin typeface="Tahoma"/>
                <a:cs typeface="Tahoma"/>
              </a:rPr>
              <a:t>-</a:t>
            </a:r>
            <a:r>
              <a:rPr sz="1950" spc="-375" dirty="0">
                <a:latin typeface="Tahoma"/>
                <a:cs typeface="Tahoma"/>
              </a:rPr>
              <a:t> </a:t>
            </a:r>
            <a:r>
              <a:rPr sz="1950" spc="200" dirty="0">
                <a:latin typeface="Lucida Sans Unicode"/>
                <a:cs typeface="Lucida Sans Unicode"/>
              </a:rPr>
              <a:t>САНІТАРНОЇ</a:t>
            </a:r>
            <a:r>
              <a:rPr sz="1950" spc="365" dirty="0">
                <a:latin typeface="Lucida Sans Unicode"/>
                <a:cs typeface="Lucida Sans Unicode"/>
              </a:rPr>
              <a:t> </a:t>
            </a:r>
            <a:r>
              <a:rPr sz="1950" spc="215" dirty="0">
                <a:latin typeface="Lucida Sans Unicode"/>
                <a:cs typeface="Lucida Sans Unicode"/>
              </a:rPr>
              <a:t>ДОПОМОГИ</a:t>
            </a:r>
            <a:r>
              <a:rPr sz="1950" spc="370" dirty="0">
                <a:latin typeface="Lucida Sans Unicode"/>
                <a:cs typeface="Lucida Sans Unicode"/>
              </a:rPr>
              <a:t> </a:t>
            </a:r>
            <a:r>
              <a:rPr sz="1950" spc="110" dirty="0">
                <a:latin typeface="Lucida Sans Unicode"/>
                <a:cs typeface="Lucida Sans Unicode"/>
              </a:rPr>
              <a:t>№</a:t>
            </a:r>
            <a:r>
              <a:rPr sz="1950" spc="365" dirty="0">
                <a:latin typeface="Lucida Sans Unicode"/>
                <a:cs typeface="Lucida Sans Unicode"/>
              </a:rPr>
              <a:t> </a:t>
            </a:r>
            <a:r>
              <a:rPr sz="1950" spc="-310" dirty="0">
                <a:latin typeface="Tahoma"/>
                <a:cs typeface="Tahoma"/>
              </a:rPr>
              <a:t>1</a:t>
            </a:r>
            <a:r>
              <a:rPr sz="1950" spc="380" dirty="0">
                <a:latin typeface="Tahoma"/>
                <a:cs typeface="Tahoma"/>
              </a:rPr>
              <a:t> </a:t>
            </a:r>
            <a:r>
              <a:rPr sz="1950" dirty="0">
                <a:latin typeface="Lucida Sans Unicode"/>
                <a:cs typeface="Lucida Sans Unicode"/>
              </a:rPr>
              <a:t>ТА</a:t>
            </a:r>
            <a:r>
              <a:rPr sz="1950" spc="370" dirty="0">
                <a:latin typeface="Lucida Sans Unicode"/>
                <a:cs typeface="Lucida Sans Unicode"/>
              </a:rPr>
              <a:t> </a:t>
            </a:r>
            <a:r>
              <a:rPr sz="1950" spc="60" dirty="0">
                <a:latin typeface="Lucida Sans Unicode"/>
                <a:cs typeface="Lucida Sans Unicode"/>
              </a:rPr>
              <a:t>№ </a:t>
            </a:r>
            <a:r>
              <a:rPr sz="1950" spc="95" dirty="0">
                <a:latin typeface="Tahoma"/>
                <a:cs typeface="Tahoma"/>
              </a:rPr>
              <a:t>2</a:t>
            </a:r>
            <a:r>
              <a:rPr sz="1950" spc="380" dirty="0">
                <a:latin typeface="Tahoma"/>
                <a:cs typeface="Tahoma"/>
              </a:rPr>
              <a:t> </a:t>
            </a:r>
            <a:r>
              <a:rPr sz="1950" spc="240" dirty="0">
                <a:latin typeface="Lucida Sans Unicode"/>
                <a:cs typeface="Lucida Sans Unicode"/>
              </a:rPr>
              <a:t>ПОДІЛЬСЬКОГО</a:t>
            </a:r>
            <a:r>
              <a:rPr sz="1950" spc="370" dirty="0">
                <a:latin typeface="Lucida Sans Unicode"/>
                <a:cs typeface="Lucida Sans Unicode"/>
              </a:rPr>
              <a:t> </a:t>
            </a:r>
            <a:r>
              <a:rPr sz="1950" spc="204" dirty="0">
                <a:latin typeface="Lucida Sans Unicode"/>
                <a:cs typeface="Lucida Sans Unicode"/>
              </a:rPr>
              <a:t>РАЙОНУ</a:t>
            </a:r>
            <a:r>
              <a:rPr sz="1950" spc="365" dirty="0">
                <a:latin typeface="Lucida Sans Unicode"/>
                <a:cs typeface="Lucida Sans Unicode"/>
              </a:rPr>
              <a:t> </a:t>
            </a:r>
            <a:r>
              <a:rPr sz="1950" spc="85" dirty="0">
                <a:latin typeface="Lucida Sans Unicode"/>
                <a:cs typeface="Lucida Sans Unicode"/>
              </a:rPr>
              <a:t>М</a:t>
            </a:r>
            <a:r>
              <a:rPr sz="1950" spc="85" dirty="0">
                <a:latin typeface="Tahoma"/>
                <a:cs typeface="Tahoma"/>
              </a:rPr>
              <a:t>.</a:t>
            </a:r>
            <a:r>
              <a:rPr sz="1950" spc="385" dirty="0">
                <a:latin typeface="Tahoma"/>
                <a:cs typeface="Tahoma"/>
              </a:rPr>
              <a:t> </a:t>
            </a:r>
            <a:r>
              <a:rPr sz="1950" spc="235" dirty="0">
                <a:latin typeface="Lucida Sans Unicode"/>
                <a:cs typeface="Lucida Sans Unicode"/>
              </a:rPr>
              <a:t>КИЄВА</a:t>
            </a:r>
            <a:r>
              <a:rPr sz="1950" spc="370" dirty="0">
                <a:latin typeface="Lucida Sans Unicode"/>
                <a:cs typeface="Lucida Sans Unicode"/>
              </a:rPr>
              <a:t> </a:t>
            </a:r>
            <a:r>
              <a:rPr sz="1950" spc="95" dirty="0">
                <a:latin typeface="Lucida Sans Unicode"/>
                <a:cs typeface="Lucida Sans Unicode"/>
              </a:rPr>
              <a:t>ЗА</a:t>
            </a:r>
            <a:endParaRPr sz="19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84"/>
              </a:spcBef>
            </a:pPr>
            <a:r>
              <a:rPr sz="1950" spc="295" dirty="0">
                <a:latin typeface="Tahoma"/>
                <a:cs typeface="Tahoma"/>
              </a:rPr>
              <a:t>2023</a:t>
            </a:r>
            <a:r>
              <a:rPr sz="1950" spc="380" dirty="0">
                <a:latin typeface="Tahoma"/>
                <a:cs typeface="Tahoma"/>
              </a:rPr>
              <a:t> </a:t>
            </a:r>
            <a:r>
              <a:rPr sz="1950" spc="245" dirty="0">
                <a:latin typeface="Lucida Sans Unicode"/>
                <a:cs typeface="Lucida Sans Unicode"/>
              </a:rPr>
              <a:t>РІК</a:t>
            </a:r>
            <a:r>
              <a:rPr sz="1950" spc="370" dirty="0">
                <a:latin typeface="Lucida Sans Unicode"/>
                <a:cs typeface="Lucida Sans Unicode"/>
              </a:rPr>
              <a:t> </a:t>
            </a:r>
            <a:r>
              <a:rPr sz="1950" spc="195" dirty="0">
                <a:latin typeface="Lucida Sans Unicode"/>
                <a:cs typeface="Lucida Sans Unicode"/>
              </a:rPr>
              <a:t>БУЛО</a:t>
            </a:r>
            <a:r>
              <a:rPr sz="1950" spc="370" dirty="0">
                <a:latin typeface="Lucida Sans Unicode"/>
                <a:cs typeface="Lucida Sans Unicode"/>
              </a:rPr>
              <a:t> </a:t>
            </a:r>
            <a:r>
              <a:rPr sz="1950" spc="229" dirty="0">
                <a:latin typeface="Lucida Sans Unicode"/>
                <a:cs typeface="Lucida Sans Unicode"/>
              </a:rPr>
              <a:t>ПРОВЕДЕНО</a:t>
            </a:r>
            <a:r>
              <a:rPr sz="1950" spc="365" dirty="0">
                <a:latin typeface="Lucida Sans Unicode"/>
                <a:cs typeface="Lucida Sans Unicode"/>
              </a:rPr>
              <a:t> </a:t>
            </a:r>
            <a:r>
              <a:rPr sz="1950" spc="150" dirty="0">
                <a:latin typeface="Lucida Sans Unicode"/>
                <a:cs typeface="Lucida Sans Unicode"/>
              </a:rPr>
              <a:t>ТЕСТУВАННЯ</a:t>
            </a:r>
            <a:r>
              <a:rPr sz="1950" spc="150" dirty="0">
                <a:latin typeface="Tahoma"/>
                <a:cs typeface="Tahoma"/>
              </a:rPr>
              <a:t>: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8406" y="5607788"/>
            <a:ext cx="5900420" cy="135890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747395" indent="-734695">
              <a:lnSpc>
                <a:spcPct val="100000"/>
              </a:lnSpc>
              <a:spcBef>
                <a:spcPts val="380"/>
              </a:spcBef>
              <a:buFont typeface="Tahoma"/>
              <a:buChar char="•"/>
              <a:tabLst>
                <a:tab pos="747395" algn="l"/>
              </a:tabLst>
            </a:pPr>
            <a:r>
              <a:rPr sz="1950" b="1" spc="370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950" b="1" spc="-2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50" dirty="0">
                <a:solidFill>
                  <a:srgbClr val="FFFFFF"/>
                </a:solidFill>
                <a:latin typeface="Courier New"/>
                <a:cs typeface="Courier New"/>
              </a:rPr>
              <a:t>ВІЛ</a:t>
            </a:r>
            <a:r>
              <a:rPr sz="1950" b="1" spc="15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950" b="1" spc="-3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375" dirty="0">
                <a:solidFill>
                  <a:srgbClr val="FFFFFF"/>
                </a:solidFill>
                <a:latin typeface="Courier New"/>
                <a:cs typeface="Courier New"/>
              </a:rPr>
              <a:t>ІНФЕКЦІЮ</a:t>
            </a:r>
            <a:r>
              <a:rPr sz="1950" b="1" spc="-2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r>
              <a:rPr sz="1950" b="1" spc="3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90" dirty="0">
                <a:solidFill>
                  <a:srgbClr val="FFFFFF"/>
                </a:solidFill>
                <a:latin typeface="Tahoma"/>
                <a:cs typeface="Tahoma"/>
              </a:rPr>
              <a:t>272</a:t>
            </a:r>
            <a:r>
              <a:rPr sz="1950" b="1" spc="3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409" dirty="0">
                <a:solidFill>
                  <a:srgbClr val="FFFFFF"/>
                </a:solidFill>
                <a:latin typeface="Courier New"/>
                <a:cs typeface="Courier New"/>
              </a:rPr>
              <a:t>ОСОБАМ</a:t>
            </a:r>
            <a:r>
              <a:rPr sz="1950" b="1" spc="409" dirty="0">
                <a:solidFill>
                  <a:srgbClr val="FFFFFF"/>
                </a:solidFill>
                <a:latin typeface="Tahoma"/>
                <a:cs typeface="Tahoma"/>
              </a:rPr>
              <a:t>;</a:t>
            </a:r>
            <a:endParaRPr sz="1950">
              <a:latin typeface="Tahoma"/>
              <a:cs typeface="Tahoma"/>
            </a:endParaRPr>
          </a:p>
          <a:p>
            <a:pPr marL="741045" indent="-728345">
              <a:lnSpc>
                <a:spcPct val="100000"/>
              </a:lnSpc>
              <a:spcBef>
                <a:spcPts val="285"/>
              </a:spcBef>
              <a:buFont typeface="Tahoma"/>
              <a:buChar char="•"/>
              <a:tabLst>
                <a:tab pos="741045" algn="l"/>
              </a:tabLst>
            </a:pPr>
            <a:r>
              <a:rPr sz="1950" b="1" spc="370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950" b="1" spc="-2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95" dirty="0">
                <a:solidFill>
                  <a:srgbClr val="FFFFFF"/>
                </a:solidFill>
                <a:latin typeface="Courier New"/>
                <a:cs typeface="Courier New"/>
              </a:rPr>
              <a:t>ГЕПАТИТ</a:t>
            </a:r>
            <a:r>
              <a:rPr sz="1950" b="1" spc="-2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140" dirty="0">
                <a:solidFill>
                  <a:srgbClr val="FFFFFF"/>
                </a:solidFill>
                <a:latin typeface="Courier New"/>
                <a:cs typeface="Courier New"/>
              </a:rPr>
              <a:t>В</a:t>
            </a:r>
            <a:r>
              <a:rPr sz="1950" b="1" spc="-2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45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b="1" spc="3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Tahoma"/>
                <a:cs typeface="Tahoma"/>
              </a:rPr>
              <a:t>13</a:t>
            </a:r>
            <a:r>
              <a:rPr sz="1950" b="1" spc="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513</a:t>
            </a:r>
            <a:r>
              <a:rPr sz="195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480" dirty="0">
                <a:solidFill>
                  <a:srgbClr val="FFFFFF"/>
                </a:solidFill>
                <a:latin typeface="Courier New"/>
                <a:cs typeface="Courier New"/>
              </a:rPr>
              <a:t>ОСОБАМ</a:t>
            </a:r>
            <a:endParaRPr sz="1950">
              <a:latin typeface="Courier New"/>
              <a:cs typeface="Courier New"/>
            </a:endParaRPr>
          </a:p>
          <a:p>
            <a:pPr marL="741045" indent="-728345">
              <a:lnSpc>
                <a:spcPct val="100000"/>
              </a:lnSpc>
              <a:spcBef>
                <a:spcPts val="285"/>
              </a:spcBef>
              <a:buFont typeface="Tahoma"/>
              <a:buChar char="•"/>
              <a:tabLst>
                <a:tab pos="741045" algn="l"/>
              </a:tabLst>
            </a:pPr>
            <a:r>
              <a:rPr sz="1950" b="1" spc="370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950" b="1" spc="-2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95" dirty="0">
                <a:solidFill>
                  <a:srgbClr val="FFFFFF"/>
                </a:solidFill>
                <a:latin typeface="Courier New"/>
                <a:cs typeface="Courier New"/>
              </a:rPr>
              <a:t>ГЕПАТИТ</a:t>
            </a:r>
            <a:r>
              <a:rPr sz="1950" b="1" spc="-2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70" dirty="0">
                <a:solidFill>
                  <a:srgbClr val="FFFFFF"/>
                </a:solidFill>
                <a:latin typeface="Courier New"/>
                <a:cs typeface="Courier New"/>
              </a:rPr>
              <a:t>С</a:t>
            </a:r>
            <a:r>
              <a:rPr sz="1950" b="1" spc="-2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45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b="1" spc="3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10</a:t>
            </a:r>
            <a:r>
              <a:rPr sz="1950" b="1" spc="3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40" dirty="0">
                <a:solidFill>
                  <a:srgbClr val="FFFFFF"/>
                </a:solidFill>
                <a:latin typeface="Tahoma"/>
                <a:cs typeface="Tahoma"/>
              </a:rPr>
              <a:t>958</a:t>
            </a:r>
            <a:r>
              <a:rPr sz="1950" b="1" spc="3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480" dirty="0">
                <a:solidFill>
                  <a:srgbClr val="FFFFFF"/>
                </a:solidFill>
                <a:latin typeface="Courier New"/>
                <a:cs typeface="Courier New"/>
              </a:rPr>
              <a:t>ОСОБАМ</a:t>
            </a:r>
            <a:endParaRPr sz="19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950" b="1" spc="-645" dirty="0">
                <a:solidFill>
                  <a:srgbClr val="FFFFFF"/>
                </a:solidFill>
                <a:latin typeface="Tahoma"/>
                <a:cs typeface="Tahoma"/>
              </a:rPr>
              <a:t>•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7069" y="6640907"/>
            <a:ext cx="5132070" cy="326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50" b="1" spc="440" dirty="0">
                <a:solidFill>
                  <a:srgbClr val="FFFFFF"/>
                </a:solidFill>
                <a:latin typeface="Courier New"/>
                <a:cs typeface="Courier New"/>
              </a:rPr>
              <a:t>ВИЗНАЧЕНО</a:t>
            </a:r>
            <a:r>
              <a:rPr sz="195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35" dirty="0">
                <a:solidFill>
                  <a:srgbClr val="FFFFFF"/>
                </a:solidFill>
                <a:latin typeface="Courier New"/>
                <a:cs typeface="Courier New"/>
              </a:rPr>
              <a:t>РІВНЯ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515" dirty="0">
                <a:solidFill>
                  <a:srgbClr val="FFFFFF"/>
                </a:solidFill>
                <a:latin typeface="Courier New"/>
                <a:cs typeface="Courier New"/>
              </a:rPr>
              <a:t>ГЛЮКОЗИ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45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25" dirty="0">
                <a:solidFill>
                  <a:srgbClr val="FFFFFF"/>
                </a:solidFill>
                <a:latin typeface="Tahoma"/>
                <a:cs typeface="Tahoma"/>
              </a:rPr>
              <a:t>20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8406" y="6941288"/>
            <a:ext cx="6146165" cy="6921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950" b="1" spc="150" dirty="0">
                <a:solidFill>
                  <a:srgbClr val="FFFFFF"/>
                </a:solidFill>
                <a:latin typeface="Tahoma"/>
                <a:cs typeface="Tahoma"/>
              </a:rPr>
              <a:t>043</a:t>
            </a:r>
            <a:r>
              <a:rPr sz="1950" b="1" spc="3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480" dirty="0">
                <a:solidFill>
                  <a:srgbClr val="FFFFFF"/>
                </a:solidFill>
                <a:latin typeface="Courier New"/>
                <a:cs typeface="Courier New"/>
              </a:rPr>
              <a:t>ОСОБАМ</a:t>
            </a:r>
            <a:endParaRPr sz="1950">
              <a:latin typeface="Courier New"/>
              <a:cs typeface="Courier New"/>
            </a:endParaRPr>
          </a:p>
          <a:p>
            <a:pPr marL="741045" indent="-728345">
              <a:lnSpc>
                <a:spcPct val="100000"/>
              </a:lnSpc>
              <a:spcBef>
                <a:spcPts val="285"/>
              </a:spcBef>
              <a:buFont typeface="Tahoma"/>
              <a:buChar char="•"/>
              <a:tabLst>
                <a:tab pos="741045" algn="l"/>
              </a:tabLst>
            </a:pPr>
            <a:r>
              <a:rPr sz="1950" b="1" spc="425" dirty="0">
                <a:solidFill>
                  <a:srgbClr val="FFFFFF"/>
                </a:solidFill>
                <a:latin typeface="Courier New"/>
                <a:cs typeface="Courier New"/>
              </a:rPr>
              <a:t>ВИЗНАЧЕННЯ</a:t>
            </a:r>
            <a:r>
              <a:rPr sz="1950" b="1" spc="-2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60" dirty="0">
                <a:solidFill>
                  <a:srgbClr val="FFFFFF"/>
                </a:solidFill>
                <a:latin typeface="Courier New"/>
                <a:cs typeface="Courier New"/>
              </a:rPr>
              <a:t>ХОЛЕСТЕРИНУ</a:t>
            </a:r>
            <a:r>
              <a:rPr sz="1950" b="1" spc="-2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45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b="1" spc="-3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15</a:t>
            </a:r>
            <a:r>
              <a:rPr sz="1950" b="1" spc="22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60" dirty="0">
                <a:solidFill>
                  <a:srgbClr val="FFFFFF"/>
                </a:solidFill>
                <a:latin typeface="Tahoma"/>
                <a:cs typeface="Tahoma"/>
              </a:rPr>
              <a:t>911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8406" y="7608038"/>
            <a:ext cx="6032500" cy="6921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950" b="1" spc="480" dirty="0">
                <a:solidFill>
                  <a:srgbClr val="FFFFFF"/>
                </a:solidFill>
                <a:latin typeface="Courier New"/>
                <a:cs typeface="Courier New"/>
              </a:rPr>
              <a:t>ОСОБАМ</a:t>
            </a:r>
            <a:endParaRPr sz="1950">
              <a:latin typeface="Courier New"/>
              <a:cs typeface="Courier New"/>
            </a:endParaRPr>
          </a:p>
          <a:p>
            <a:pPr marL="741045" indent="-728345">
              <a:lnSpc>
                <a:spcPct val="100000"/>
              </a:lnSpc>
              <a:spcBef>
                <a:spcPts val="285"/>
              </a:spcBef>
              <a:buFont typeface="Tahoma"/>
              <a:buChar char="•"/>
              <a:tabLst>
                <a:tab pos="741045" algn="l"/>
              </a:tabLst>
            </a:pPr>
            <a:r>
              <a:rPr sz="1950" b="1" spc="445" dirty="0">
                <a:solidFill>
                  <a:srgbClr val="FFFFFF"/>
                </a:solidFill>
                <a:latin typeface="Courier New"/>
                <a:cs typeface="Courier New"/>
              </a:rPr>
              <a:t>ПРИХОВАНА</a:t>
            </a:r>
            <a:r>
              <a:rPr sz="1950" b="1" spc="-2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55" dirty="0">
                <a:solidFill>
                  <a:srgbClr val="FFFFFF"/>
                </a:solidFill>
                <a:latin typeface="Courier New"/>
                <a:cs typeface="Courier New"/>
              </a:rPr>
              <a:t>КРОВ</a:t>
            </a:r>
            <a:r>
              <a:rPr sz="195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45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b="1" spc="3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r>
              <a:rPr sz="1950" b="1" spc="3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85" dirty="0">
                <a:solidFill>
                  <a:srgbClr val="FFFFFF"/>
                </a:solidFill>
                <a:latin typeface="Tahoma"/>
                <a:cs typeface="Tahoma"/>
              </a:rPr>
              <a:t>362</a:t>
            </a:r>
            <a:r>
              <a:rPr sz="1950" b="1" spc="3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480" dirty="0">
                <a:solidFill>
                  <a:srgbClr val="FFFFFF"/>
                </a:solidFill>
                <a:latin typeface="Courier New"/>
                <a:cs typeface="Courier New"/>
              </a:rPr>
              <a:t>ОСОБАМ</a:t>
            </a:r>
            <a:endParaRPr sz="1950">
              <a:latin typeface="Courier New"/>
              <a:cs typeface="Courier New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63331" y="5828317"/>
            <a:ext cx="85725" cy="8572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63331" y="7276117"/>
            <a:ext cx="85725" cy="8572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8488160" y="5640738"/>
            <a:ext cx="9119235" cy="328295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425"/>
              </a:spcBef>
            </a:pPr>
            <a:r>
              <a:rPr sz="2100" b="1" spc="490" dirty="0">
                <a:latin typeface="Courier New"/>
                <a:cs typeface="Courier New"/>
              </a:rPr>
              <a:t>СТАНОМ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395" dirty="0">
                <a:latin typeface="Courier New"/>
                <a:cs typeface="Courier New"/>
              </a:rPr>
              <a:t>НА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-195" dirty="0">
                <a:latin typeface="Tahoma"/>
                <a:cs typeface="Tahoma"/>
              </a:rPr>
              <a:t>31</a:t>
            </a:r>
            <a:r>
              <a:rPr sz="2100" b="1" spc="-360" dirty="0">
                <a:latin typeface="Tahoma"/>
                <a:cs typeface="Tahoma"/>
              </a:rPr>
              <a:t> </a:t>
            </a:r>
            <a:r>
              <a:rPr sz="2100" b="1" spc="-160" dirty="0">
                <a:latin typeface="Tahoma"/>
                <a:cs typeface="Tahoma"/>
              </a:rPr>
              <a:t>.</a:t>
            </a:r>
            <a:r>
              <a:rPr sz="2100" b="1" spc="-360" dirty="0">
                <a:latin typeface="Tahoma"/>
                <a:cs typeface="Tahoma"/>
              </a:rPr>
              <a:t> </a:t>
            </a:r>
            <a:r>
              <a:rPr sz="2100" b="1" spc="-155" dirty="0">
                <a:latin typeface="Tahoma"/>
                <a:cs typeface="Tahoma"/>
              </a:rPr>
              <a:t>12</a:t>
            </a:r>
            <a:r>
              <a:rPr sz="2100" b="1" spc="-360" dirty="0">
                <a:latin typeface="Tahoma"/>
                <a:cs typeface="Tahoma"/>
              </a:rPr>
              <a:t> </a:t>
            </a:r>
            <a:r>
              <a:rPr sz="2100" b="1" spc="-160" dirty="0">
                <a:latin typeface="Tahoma"/>
                <a:cs typeface="Tahoma"/>
              </a:rPr>
              <a:t>.</a:t>
            </a:r>
            <a:r>
              <a:rPr sz="2100" b="1" spc="-360" dirty="0">
                <a:latin typeface="Tahoma"/>
                <a:cs typeface="Tahoma"/>
              </a:rPr>
              <a:t> </a:t>
            </a:r>
            <a:r>
              <a:rPr sz="2100" b="1" spc="140" dirty="0">
                <a:latin typeface="Tahoma"/>
                <a:cs typeface="Tahoma"/>
              </a:rPr>
              <a:t>2023</a:t>
            </a:r>
            <a:r>
              <a:rPr sz="2100" b="1" spc="390" dirty="0">
                <a:latin typeface="Tahoma"/>
                <a:cs typeface="Tahoma"/>
              </a:rPr>
              <a:t> </a:t>
            </a:r>
            <a:r>
              <a:rPr sz="2100" b="1" spc="229" dirty="0">
                <a:latin typeface="Courier New"/>
                <a:cs typeface="Courier New"/>
              </a:rPr>
              <a:t>ПІД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555" dirty="0">
                <a:latin typeface="Courier New"/>
                <a:cs typeface="Courier New"/>
              </a:rPr>
              <a:t>ДИНАМІЧНИМ</a:t>
            </a:r>
            <a:endParaRPr sz="2100">
              <a:latin typeface="Courier New"/>
              <a:cs typeface="Courier New"/>
            </a:endParaRPr>
          </a:p>
          <a:p>
            <a:pPr marL="12700" marR="82550" algn="just">
              <a:lnSpc>
                <a:spcPct val="113100"/>
              </a:lnSpc>
            </a:pPr>
            <a:r>
              <a:rPr sz="2100" b="1" spc="434" dirty="0">
                <a:latin typeface="Courier New"/>
                <a:cs typeface="Courier New"/>
              </a:rPr>
              <a:t>СПОСТЕРЕЖЕННЯМ</a:t>
            </a:r>
            <a:r>
              <a:rPr sz="2100" b="1" spc="-235" dirty="0">
                <a:latin typeface="Courier New"/>
                <a:cs typeface="Courier New"/>
              </a:rPr>
              <a:t> </a:t>
            </a:r>
            <a:r>
              <a:rPr sz="2100" b="1" spc="370" dirty="0">
                <a:latin typeface="Courier New"/>
                <a:cs typeface="Courier New"/>
              </a:rPr>
              <a:t>ПЕРЕБУВАЛО</a:t>
            </a:r>
            <a:r>
              <a:rPr sz="2100" b="1" spc="-235" dirty="0">
                <a:latin typeface="Courier New"/>
                <a:cs typeface="Courier New"/>
              </a:rPr>
              <a:t> </a:t>
            </a:r>
            <a:r>
              <a:rPr sz="2100" b="1" spc="160" dirty="0">
                <a:latin typeface="Tahoma"/>
                <a:cs typeface="Tahoma"/>
              </a:rPr>
              <a:t>668</a:t>
            </a:r>
            <a:r>
              <a:rPr sz="2100" b="1" spc="400" dirty="0">
                <a:latin typeface="Tahoma"/>
                <a:cs typeface="Tahoma"/>
              </a:rPr>
              <a:t> </a:t>
            </a:r>
            <a:r>
              <a:rPr sz="2100" b="1" spc="245" dirty="0">
                <a:latin typeface="Courier New"/>
                <a:cs typeface="Courier New"/>
              </a:rPr>
              <a:t>ВЕТЕРАНІВ</a:t>
            </a:r>
            <a:r>
              <a:rPr sz="2100" b="1" spc="-235" dirty="0">
                <a:latin typeface="Courier New"/>
                <a:cs typeface="Courier New"/>
              </a:rPr>
              <a:t> </a:t>
            </a:r>
            <a:r>
              <a:rPr sz="2100" b="1" spc="385" dirty="0">
                <a:latin typeface="Courier New"/>
                <a:cs typeface="Courier New"/>
              </a:rPr>
              <a:t>ВІЙНИ </a:t>
            </a:r>
            <a:r>
              <a:rPr sz="2100" b="1" spc="190" dirty="0">
                <a:latin typeface="Courier New"/>
                <a:cs typeface="Courier New"/>
              </a:rPr>
              <a:t>ТА</a:t>
            </a:r>
            <a:r>
              <a:rPr sz="2100" b="1" spc="-254" dirty="0">
                <a:latin typeface="Courier New"/>
                <a:cs typeface="Courier New"/>
              </a:rPr>
              <a:t> </a:t>
            </a:r>
            <a:r>
              <a:rPr sz="2100" b="1" spc="370" dirty="0">
                <a:latin typeface="Courier New"/>
                <a:cs typeface="Courier New"/>
              </a:rPr>
              <a:t>УЧАСНИКІВ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515" dirty="0">
                <a:latin typeface="Courier New"/>
                <a:cs typeface="Courier New"/>
              </a:rPr>
              <a:t>БОЙОВИХ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235" dirty="0">
                <a:latin typeface="Courier New"/>
                <a:cs typeface="Courier New"/>
              </a:rPr>
              <a:t>ДІЙ</a:t>
            </a:r>
            <a:r>
              <a:rPr sz="2100" b="1" spc="235" dirty="0">
                <a:latin typeface="Tahoma"/>
                <a:cs typeface="Tahoma"/>
              </a:rPr>
              <a:t>,</a:t>
            </a:r>
            <a:r>
              <a:rPr sz="2100" b="1" spc="390" dirty="0">
                <a:latin typeface="Tahoma"/>
                <a:cs typeface="Tahoma"/>
              </a:rPr>
              <a:t> </a:t>
            </a:r>
            <a:r>
              <a:rPr sz="2100" b="1" spc="185" dirty="0">
                <a:latin typeface="Courier New"/>
                <a:cs typeface="Courier New"/>
              </a:rPr>
              <a:t>А</a:t>
            </a:r>
            <a:r>
              <a:rPr sz="2100" b="1" spc="-254" dirty="0">
                <a:latin typeface="Courier New"/>
                <a:cs typeface="Courier New"/>
              </a:rPr>
              <a:t> </a:t>
            </a:r>
            <a:r>
              <a:rPr sz="2100" b="1" spc="484" dirty="0">
                <a:latin typeface="Courier New"/>
                <a:cs typeface="Courier New"/>
              </a:rPr>
              <a:t>ТАКОЖ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80" dirty="0">
                <a:latin typeface="Tahoma"/>
                <a:cs typeface="Tahoma"/>
              </a:rPr>
              <a:t>2610</a:t>
            </a:r>
            <a:r>
              <a:rPr sz="2100" b="1" spc="390" dirty="0">
                <a:latin typeface="Tahoma"/>
                <a:cs typeface="Tahoma"/>
              </a:rPr>
              <a:t> </a:t>
            </a:r>
            <a:r>
              <a:rPr sz="2100" b="1" spc="180" dirty="0">
                <a:latin typeface="Courier New"/>
                <a:cs typeface="Courier New"/>
              </a:rPr>
              <a:t>ОСІБ</a:t>
            </a:r>
            <a:r>
              <a:rPr sz="2100" b="1" spc="180" dirty="0">
                <a:latin typeface="Tahoma"/>
                <a:cs typeface="Tahoma"/>
              </a:rPr>
              <a:t>,</a:t>
            </a:r>
            <a:endParaRPr sz="210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330"/>
              </a:spcBef>
            </a:pPr>
            <a:r>
              <a:rPr sz="2100" b="1" spc="490" dirty="0">
                <a:latin typeface="Courier New"/>
                <a:cs typeface="Courier New"/>
              </a:rPr>
              <a:t>ПОСТРАЖДАЛИХ</a:t>
            </a:r>
            <a:r>
              <a:rPr sz="2100" b="1" spc="-245" dirty="0">
                <a:latin typeface="Courier New"/>
                <a:cs typeface="Courier New"/>
              </a:rPr>
              <a:t> </a:t>
            </a:r>
            <a:r>
              <a:rPr sz="2100" b="1" spc="390" dirty="0">
                <a:latin typeface="Courier New"/>
                <a:cs typeface="Courier New"/>
              </a:rPr>
              <a:t>ВНАСЛІДОК</a:t>
            </a:r>
            <a:r>
              <a:rPr sz="2100" b="1" spc="-245" dirty="0">
                <a:latin typeface="Courier New"/>
                <a:cs typeface="Courier New"/>
              </a:rPr>
              <a:t> </a:t>
            </a:r>
            <a:r>
              <a:rPr sz="2100" b="1" spc="155" dirty="0">
                <a:latin typeface="Courier New"/>
                <a:cs typeface="Courier New"/>
              </a:rPr>
              <a:t>АВАРІЇ</a:t>
            </a:r>
            <a:r>
              <a:rPr sz="2100" b="1" spc="-240" dirty="0">
                <a:latin typeface="Courier New"/>
                <a:cs typeface="Courier New"/>
              </a:rPr>
              <a:t> </a:t>
            </a:r>
            <a:r>
              <a:rPr sz="2100" b="1" spc="395" dirty="0">
                <a:latin typeface="Courier New"/>
                <a:cs typeface="Courier New"/>
              </a:rPr>
              <a:t>НА</a:t>
            </a:r>
            <a:r>
              <a:rPr sz="2100" b="1" spc="-245" dirty="0">
                <a:latin typeface="Courier New"/>
                <a:cs typeface="Courier New"/>
              </a:rPr>
              <a:t> </a:t>
            </a:r>
            <a:r>
              <a:rPr sz="2100" b="1" spc="275" dirty="0">
                <a:latin typeface="Courier New"/>
                <a:cs typeface="Courier New"/>
              </a:rPr>
              <a:t>ЧАЕС</a:t>
            </a:r>
            <a:endParaRPr sz="2100">
              <a:latin typeface="Courier New"/>
              <a:cs typeface="Courier New"/>
            </a:endParaRPr>
          </a:p>
          <a:p>
            <a:pPr marL="107314" algn="just">
              <a:lnSpc>
                <a:spcPct val="100000"/>
              </a:lnSpc>
              <a:spcBef>
                <a:spcPts val="330"/>
              </a:spcBef>
            </a:pPr>
            <a:r>
              <a:rPr sz="2100" b="1" spc="135" dirty="0">
                <a:latin typeface="Courier New"/>
                <a:cs typeface="Courier New"/>
              </a:rPr>
              <a:t>У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140" dirty="0">
                <a:latin typeface="Tahoma"/>
                <a:cs typeface="Tahoma"/>
              </a:rPr>
              <a:t>2023</a:t>
            </a:r>
            <a:r>
              <a:rPr sz="2100" b="1" spc="390" dirty="0">
                <a:latin typeface="Tahoma"/>
                <a:cs typeface="Tahoma"/>
              </a:rPr>
              <a:t> </a:t>
            </a:r>
            <a:r>
              <a:rPr sz="2100" b="1" spc="290" dirty="0">
                <a:latin typeface="Courier New"/>
                <a:cs typeface="Courier New"/>
              </a:rPr>
              <a:t>РОЦІ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380" dirty="0">
                <a:latin typeface="Courier New"/>
                <a:cs typeface="Courier New"/>
              </a:rPr>
              <a:t>ВСЬОГО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425" dirty="0">
                <a:latin typeface="Courier New"/>
                <a:cs typeface="Courier New"/>
              </a:rPr>
              <a:t>ПРОВЕДЕНО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160" dirty="0">
                <a:latin typeface="Tahoma"/>
                <a:cs typeface="Tahoma"/>
              </a:rPr>
              <a:t>4965</a:t>
            </a:r>
            <a:r>
              <a:rPr sz="2100" b="1" spc="390" dirty="0">
                <a:latin typeface="Tahoma"/>
                <a:cs typeface="Tahoma"/>
              </a:rPr>
              <a:t> </a:t>
            </a:r>
            <a:r>
              <a:rPr sz="2100" b="1" spc="409" dirty="0">
                <a:latin typeface="Courier New"/>
                <a:cs typeface="Courier New"/>
              </a:rPr>
              <a:t>ВАКЦИНАЦІЙ</a:t>
            </a:r>
            <a:r>
              <a:rPr sz="2100" b="1" spc="409" dirty="0">
                <a:latin typeface="Tahoma"/>
                <a:cs typeface="Tahoma"/>
              </a:rPr>
              <a:t>,</a:t>
            </a:r>
            <a:endParaRPr sz="2100">
              <a:latin typeface="Tahoma"/>
              <a:cs typeface="Tahoma"/>
            </a:endParaRPr>
          </a:p>
          <a:p>
            <a:pPr marL="12700" marR="5080" algn="just">
              <a:lnSpc>
                <a:spcPct val="113100"/>
              </a:lnSpc>
            </a:pPr>
            <a:r>
              <a:rPr sz="2100" b="1" spc="135" dirty="0">
                <a:latin typeface="Courier New"/>
                <a:cs typeface="Courier New"/>
              </a:rPr>
              <a:t>У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490" dirty="0">
                <a:latin typeface="Courier New"/>
                <a:cs typeface="Courier New"/>
              </a:rPr>
              <a:t>ТОМУ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330" dirty="0">
                <a:latin typeface="Courier New"/>
                <a:cs typeface="Courier New"/>
              </a:rPr>
              <a:t>ЧИСЛІ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-484" dirty="0">
                <a:latin typeface="Tahoma"/>
                <a:cs typeface="Tahoma"/>
              </a:rPr>
              <a:t>–</a:t>
            </a:r>
            <a:r>
              <a:rPr sz="2100" b="1" spc="395" dirty="0">
                <a:latin typeface="Tahoma"/>
                <a:cs typeface="Tahoma"/>
              </a:rPr>
              <a:t> </a:t>
            </a:r>
            <a:r>
              <a:rPr sz="2100" b="1" spc="120" dirty="0">
                <a:latin typeface="Tahoma"/>
                <a:cs typeface="Tahoma"/>
              </a:rPr>
              <a:t>3954</a:t>
            </a:r>
            <a:r>
              <a:rPr sz="2100" b="1" spc="390" dirty="0">
                <a:latin typeface="Tahoma"/>
                <a:cs typeface="Tahoma"/>
              </a:rPr>
              <a:t> </a:t>
            </a:r>
            <a:r>
              <a:rPr sz="2100" b="1" spc="390" dirty="0">
                <a:latin typeface="Courier New"/>
                <a:cs typeface="Courier New"/>
              </a:rPr>
              <a:t>РЕВАКЦИНАЦІЙ</a:t>
            </a:r>
            <a:r>
              <a:rPr sz="2100" b="1" spc="390" dirty="0">
                <a:latin typeface="Tahoma"/>
                <a:cs typeface="Tahoma"/>
              </a:rPr>
              <a:t>. </a:t>
            </a:r>
            <a:r>
              <a:rPr sz="2100" b="1" spc="509" dirty="0">
                <a:latin typeface="Courier New"/>
                <a:cs typeface="Courier New"/>
              </a:rPr>
              <a:t>ОДНІЄЮ</a:t>
            </a:r>
            <a:r>
              <a:rPr sz="2100" b="1" spc="-245" dirty="0">
                <a:latin typeface="Courier New"/>
                <a:cs typeface="Courier New"/>
              </a:rPr>
              <a:t> </a:t>
            </a:r>
            <a:r>
              <a:rPr sz="2100" b="1" spc="640" dirty="0">
                <a:latin typeface="Courier New"/>
                <a:cs typeface="Courier New"/>
              </a:rPr>
              <a:t>ДОЗОЮ </a:t>
            </a:r>
            <a:r>
              <a:rPr sz="2100" b="1" spc="540" dirty="0">
                <a:latin typeface="Courier New"/>
                <a:cs typeface="Courier New"/>
              </a:rPr>
              <a:t>ЩЕПЛЕНО</a:t>
            </a:r>
            <a:r>
              <a:rPr sz="2100" b="1" spc="-254" dirty="0">
                <a:latin typeface="Courier New"/>
                <a:cs typeface="Courier New"/>
              </a:rPr>
              <a:t> </a:t>
            </a:r>
            <a:r>
              <a:rPr sz="2100" b="1" spc="185" dirty="0">
                <a:latin typeface="Tahoma"/>
                <a:cs typeface="Tahoma"/>
              </a:rPr>
              <a:t>504</a:t>
            </a:r>
            <a:r>
              <a:rPr sz="2100" b="1" spc="385" dirty="0">
                <a:latin typeface="Tahoma"/>
                <a:cs typeface="Tahoma"/>
              </a:rPr>
              <a:t> </a:t>
            </a:r>
            <a:r>
              <a:rPr sz="2100" b="1" spc="190" dirty="0">
                <a:latin typeface="Courier New"/>
                <a:cs typeface="Courier New"/>
              </a:rPr>
              <a:t>ОСІБ</a:t>
            </a:r>
            <a:r>
              <a:rPr sz="2100" b="1" spc="190" dirty="0">
                <a:latin typeface="Tahoma"/>
                <a:cs typeface="Tahoma"/>
              </a:rPr>
              <a:t>,</a:t>
            </a:r>
            <a:r>
              <a:rPr sz="2100" b="1" spc="390" dirty="0">
                <a:latin typeface="Tahoma"/>
                <a:cs typeface="Tahoma"/>
              </a:rPr>
              <a:t> </a:t>
            </a:r>
            <a:r>
              <a:rPr sz="2100" b="1" spc="560" dirty="0">
                <a:latin typeface="Courier New"/>
                <a:cs typeface="Courier New"/>
              </a:rPr>
              <a:t>ДВОМА</a:t>
            </a:r>
            <a:r>
              <a:rPr sz="2100" b="1" spc="-254" dirty="0">
                <a:latin typeface="Courier New"/>
                <a:cs typeface="Courier New"/>
              </a:rPr>
              <a:t> </a:t>
            </a:r>
            <a:r>
              <a:rPr sz="2100" b="1" spc="-484" dirty="0">
                <a:latin typeface="Tahoma"/>
                <a:cs typeface="Tahoma"/>
              </a:rPr>
              <a:t>–</a:t>
            </a:r>
            <a:r>
              <a:rPr sz="2100" b="1" spc="385" dirty="0">
                <a:latin typeface="Tahoma"/>
                <a:cs typeface="Tahoma"/>
              </a:rPr>
              <a:t> </a:t>
            </a:r>
            <a:r>
              <a:rPr sz="2100" b="1" spc="160" dirty="0">
                <a:latin typeface="Tahoma"/>
                <a:cs typeface="Tahoma"/>
              </a:rPr>
              <a:t>505</a:t>
            </a:r>
            <a:r>
              <a:rPr sz="2100" b="1" spc="390" dirty="0">
                <a:latin typeface="Tahoma"/>
                <a:cs typeface="Tahoma"/>
              </a:rPr>
              <a:t> </a:t>
            </a:r>
            <a:r>
              <a:rPr sz="2100" b="1" spc="190" dirty="0">
                <a:latin typeface="Courier New"/>
                <a:cs typeface="Courier New"/>
              </a:rPr>
              <a:t>ОСІБ</a:t>
            </a:r>
            <a:r>
              <a:rPr sz="2100" b="1" spc="190" dirty="0">
                <a:latin typeface="Tahoma"/>
                <a:cs typeface="Tahoma"/>
              </a:rPr>
              <a:t>,</a:t>
            </a:r>
            <a:r>
              <a:rPr sz="2100" b="1" spc="385" dirty="0">
                <a:latin typeface="Tahoma"/>
                <a:cs typeface="Tahoma"/>
              </a:rPr>
              <a:t> </a:t>
            </a:r>
            <a:r>
              <a:rPr sz="2100" b="1" spc="440" dirty="0">
                <a:latin typeface="Courier New"/>
                <a:cs typeface="Courier New"/>
              </a:rPr>
              <a:t>ТРЬОМА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-484" dirty="0">
                <a:latin typeface="Tahoma"/>
                <a:cs typeface="Tahoma"/>
              </a:rPr>
              <a:t>–</a:t>
            </a:r>
            <a:r>
              <a:rPr sz="2100" b="1" spc="385" dirty="0">
                <a:latin typeface="Tahoma"/>
                <a:cs typeface="Tahoma"/>
              </a:rPr>
              <a:t> </a:t>
            </a:r>
            <a:r>
              <a:rPr sz="2100" b="1" spc="30" dirty="0">
                <a:latin typeface="Tahoma"/>
                <a:cs typeface="Tahoma"/>
              </a:rPr>
              <a:t>1874 </a:t>
            </a:r>
            <a:r>
              <a:rPr sz="2100" b="1" spc="190" dirty="0">
                <a:latin typeface="Courier New"/>
                <a:cs typeface="Courier New"/>
              </a:rPr>
              <a:t>ОСІБ</a:t>
            </a:r>
            <a:r>
              <a:rPr sz="2100" b="1" spc="190" dirty="0">
                <a:latin typeface="Tahoma"/>
                <a:cs typeface="Tahoma"/>
              </a:rPr>
              <a:t>,</a:t>
            </a:r>
            <a:r>
              <a:rPr sz="2100" b="1" spc="405" dirty="0">
                <a:latin typeface="Tahoma"/>
                <a:cs typeface="Tahoma"/>
              </a:rPr>
              <a:t> </a:t>
            </a:r>
            <a:r>
              <a:rPr sz="2100" b="1" spc="509" dirty="0">
                <a:latin typeface="Courier New"/>
                <a:cs typeface="Courier New"/>
              </a:rPr>
              <a:t>ЧОТИРМА</a:t>
            </a:r>
            <a:r>
              <a:rPr sz="2100" b="1" spc="-229" dirty="0">
                <a:latin typeface="Courier New"/>
                <a:cs typeface="Courier New"/>
              </a:rPr>
              <a:t> </a:t>
            </a:r>
            <a:r>
              <a:rPr sz="2100" b="1" spc="-484" dirty="0">
                <a:latin typeface="Tahoma"/>
                <a:cs typeface="Tahoma"/>
              </a:rPr>
              <a:t>–</a:t>
            </a:r>
            <a:r>
              <a:rPr sz="2100" b="1" spc="405" dirty="0">
                <a:latin typeface="Tahoma"/>
                <a:cs typeface="Tahoma"/>
              </a:rPr>
              <a:t> </a:t>
            </a:r>
            <a:r>
              <a:rPr sz="2100" b="1" dirty="0">
                <a:latin typeface="Tahoma"/>
                <a:cs typeface="Tahoma"/>
              </a:rPr>
              <a:t>1956</a:t>
            </a:r>
            <a:r>
              <a:rPr sz="2100" b="1" spc="409" dirty="0">
                <a:latin typeface="Tahoma"/>
                <a:cs typeface="Tahoma"/>
              </a:rPr>
              <a:t> </a:t>
            </a:r>
            <a:r>
              <a:rPr sz="2100" b="1" spc="190" dirty="0">
                <a:latin typeface="Courier New"/>
                <a:cs typeface="Courier New"/>
              </a:rPr>
              <a:t>ОСІБ</a:t>
            </a:r>
            <a:r>
              <a:rPr sz="2100" b="1" spc="190" dirty="0">
                <a:latin typeface="Tahoma"/>
                <a:cs typeface="Tahoma"/>
              </a:rPr>
              <a:t>,</a:t>
            </a:r>
            <a:r>
              <a:rPr sz="2100" b="1" spc="405" dirty="0">
                <a:latin typeface="Tahoma"/>
                <a:cs typeface="Tahoma"/>
              </a:rPr>
              <a:t> </a:t>
            </a:r>
            <a:r>
              <a:rPr sz="2100" b="1" spc="390" dirty="0">
                <a:latin typeface="Courier New"/>
                <a:cs typeface="Courier New"/>
              </a:rPr>
              <a:t>ДОДАТКОВІ</a:t>
            </a:r>
            <a:r>
              <a:rPr sz="2100" b="1" spc="-229" dirty="0">
                <a:latin typeface="Courier New"/>
                <a:cs typeface="Courier New"/>
              </a:rPr>
              <a:t> </a:t>
            </a:r>
            <a:r>
              <a:rPr sz="2100" b="1" spc="310" dirty="0">
                <a:latin typeface="Courier New"/>
                <a:cs typeface="Courier New"/>
              </a:rPr>
              <a:t>БУСТЕРИ</a:t>
            </a:r>
            <a:r>
              <a:rPr sz="2100" b="1" spc="-229" dirty="0">
                <a:latin typeface="Courier New"/>
                <a:cs typeface="Courier New"/>
              </a:rPr>
              <a:t> </a:t>
            </a:r>
            <a:r>
              <a:rPr sz="2100" b="1" spc="-25" dirty="0">
                <a:latin typeface="Tahoma"/>
                <a:cs typeface="Tahoma"/>
              </a:rPr>
              <a:t>124</a:t>
            </a:r>
            <a:endParaRPr sz="210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330"/>
              </a:spcBef>
            </a:pPr>
            <a:r>
              <a:rPr sz="2100" b="1" spc="409" dirty="0">
                <a:latin typeface="Courier New"/>
                <a:cs typeface="Courier New"/>
              </a:rPr>
              <a:t>ОСОБИ</a:t>
            </a:r>
            <a:r>
              <a:rPr sz="2100" b="1" spc="409" dirty="0">
                <a:latin typeface="Tahoma"/>
                <a:cs typeface="Tahoma"/>
              </a:rPr>
              <a:t>.</a:t>
            </a:r>
            <a:endParaRPr sz="2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5534" y="0"/>
            <a:ext cx="4293072" cy="556032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50926" y="4229576"/>
            <a:ext cx="4293072" cy="60574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5534" y="6050291"/>
            <a:ext cx="4236709" cy="423670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08503" y="0"/>
            <a:ext cx="4135496" cy="391681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2378336" y="9566805"/>
            <a:ext cx="3086100" cy="716280"/>
          </a:xfrm>
          <a:custGeom>
            <a:avLst/>
            <a:gdLst/>
            <a:ahLst/>
            <a:cxnLst/>
            <a:rect l="l" t="t" r="r" b="b"/>
            <a:pathLst>
              <a:path w="3086100" h="716279">
                <a:moveTo>
                  <a:pt x="0" y="716175"/>
                </a:moveTo>
                <a:lnTo>
                  <a:pt x="3086099" y="716175"/>
                </a:lnTo>
                <a:lnTo>
                  <a:pt x="3086099" y="0"/>
                </a:lnTo>
                <a:lnTo>
                  <a:pt x="0" y="0"/>
                </a:lnTo>
                <a:lnTo>
                  <a:pt x="0" y="716175"/>
                </a:lnTo>
                <a:close/>
              </a:path>
            </a:pathLst>
          </a:custGeom>
          <a:solidFill>
            <a:srgbClr val="A08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0526324" y="0"/>
            <a:ext cx="6790055" cy="9624060"/>
            <a:chOff x="10526324" y="0"/>
            <a:chExt cx="6790055" cy="9624060"/>
          </a:xfrm>
        </p:grpSpPr>
        <p:sp>
          <p:nvSpPr>
            <p:cNvPr id="8" name="object 8"/>
            <p:cNvSpPr/>
            <p:nvPr/>
          </p:nvSpPr>
          <p:spPr>
            <a:xfrm>
              <a:off x="12378336" y="0"/>
              <a:ext cx="3086100" cy="2740025"/>
            </a:xfrm>
            <a:custGeom>
              <a:avLst/>
              <a:gdLst/>
              <a:ahLst/>
              <a:cxnLst/>
              <a:rect l="l" t="t" r="r" b="b"/>
              <a:pathLst>
                <a:path w="3086100" h="2740025">
                  <a:moveTo>
                    <a:pt x="0" y="2739545"/>
                  </a:moveTo>
                  <a:lnTo>
                    <a:pt x="3086099" y="2739545"/>
                  </a:lnTo>
                  <a:lnTo>
                    <a:pt x="3086099" y="0"/>
                  </a:lnTo>
                  <a:lnTo>
                    <a:pt x="0" y="0"/>
                  </a:lnTo>
                  <a:lnTo>
                    <a:pt x="0" y="2739545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583474" y="2739582"/>
              <a:ext cx="6675755" cy="6827520"/>
            </a:xfrm>
            <a:custGeom>
              <a:avLst/>
              <a:gdLst/>
              <a:ahLst/>
              <a:cxnLst/>
              <a:rect l="l" t="t" r="r" b="b"/>
              <a:pathLst>
                <a:path w="6675755" h="6827520">
                  <a:moveTo>
                    <a:pt x="0" y="0"/>
                  </a:moveTo>
                  <a:lnTo>
                    <a:pt x="6675684" y="0"/>
                  </a:lnTo>
                  <a:lnTo>
                    <a:pt x="6675684" y="6827115"/>
                  </a:lnTo>
                  <a:lnTo>
                    <a:pt x="0" y="6827115"/>
                  </a:lnTo>
                  <a:lnTo>
                    <a:pt x="0" y="0"/>
                  </a:lnTo>
                  <a:close/>
                </a:path>
              </a:pathLst>
            </a:custGeom>
            <a:ln w="114299">
              <a:solidFill>
                <a:srgbClr val="A08B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892056" y="3538327"/>
            <a:ext cx="6058535" cy="509397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 marR="5080" indent="86360" algn="ctr">
              <a:lnSpc>
                <a:spcPts val="2620"/>
              </a:lnSpc>
              <a:spcBef>
                <a:spcPts val="635"/>
              </a:spcBef>
            </a:pPr>
            <a:r>
              <a:rPr sz="2600" b="1" spc="155" dirty="0">
                <a:latin typeface="Calibri"/>
                <a:cs typeface="Calibri"/>
              </a:rPr>
              <a:t>1</a:t>
            </a:r>
            <a:r>
              <a:rPr sz="2600" b="1" spc="105" dirty="0">
                <a:latin typeface="Calibri"/>
                <a:cs typeface="Calibri"/>
              </a:rPr>
              <a:t> </a:t>
            </a:r>
            <a:r>
              <a:rPr sz="2600" b="1" spc="275" dirty="0">
                <a:latin typeface="Calibri"/>
                <a:cs typeface="Calibri"/>
              </a:rPr>
              <a:t>вересня</a:t>
            </a:r>
            <a:r>
              <a:rPr sz="2600" b="1" spc="110" dirty="0">
                <a:latin typeface="Calibri"/>
                <a:cs typeface="Calibri"/>
              </a:rPr>
              <a:t> </a:t>
            </a:r>
            <a:r>
              <a:rPr sz="2600" b="1" spc="150" dirty="0">
                <a:latin typeface="Calibri"/>
                <a:cs typeface="Calibri"/>
              </a:rPr>
              <a:t>2023</a:t>
            </a:r>
            <a:r>
              <a:rPr sz="2600" b="1" spc="105" dirty="0">
                <a:latin typeface="Calibri"/>
                <a:cs typeface="Calibri"/>
              </a:rPr>
              <a:t> </a:t>
            </a:r>
            <a:r>
              <a:rPr sz="2600" b="1" spc="290" dirty="0">
                <a:latin typeface="Calibri"/>
                <a:cs typeface="Calibri"/>
              </a:rPr>
              <a:t>року</a:t>
            </a:r>
            <a:r>
              <a:rPr sz="2600" b="1" spc="110" dirty="0">
                <a:latin typeface="Calibri"/>
                <a:cs typeface="Calibri"/>
              </a:rPr>
              <a:t> </a:t>
            </a:r>
            <a:r>
              <a:rPr sz="2600" b="1" spc="335" dirty="0">
                <a:latin typeface="Calibri"/>
                <a:cs typeface="Calibri"/>
              </a:rPr>
              <a:t>на</a:t>
            </a:r>
            <a:r>
              <a:rPr sz="2600" b="1" spc="105" dirty="0">
                <a:latin typeface="Calibri"/>
                <a:cs typeface="Calibri"/>
              </a:rPr>
              <a:t> </a:t>
            </a:r>
            <a:r>
              <a:rPr sz="2600" b="1" spc="240" dirty="0">
                <a:latin typeface="Calibri"/>
                <a:cs typeface="Calibri"/>
              </a:rPr>
              <a:t>базі </a:t>
            </a:r>
            <a:r>
              <a:rPr sz="2600" b="1" spc="315" dirty="0">
                <a:latin typeface="Calibri"/>
                <a:cs typeface="Calibri"/>
              </a:rPr>
              <a:t>комунального</a:t>
            </a:r>
            <a:r>
              <a:rPr sz="2600" b="1" spc="125" dirty="0">
                <a:latin typeface="Calibri"/>
                <a:cs typeface="Calibri"/>
              </a:rPr>
              <a:t> </a:t>
            </a:r>
            <a:r>
              <a:rPr sz="2600" b="1" spc="290" dirty="0">
                <a:latin typeface="Calibri"/>
                <a:cs typeface="Calibri"/>
              </a:rPr>
              <a:t>некомерційного </a:t>
            </a:r>
            <a:r>
              <a:rPr sz="2600" b="1" spc="315" dirty="0">
                <a:latin typeface="Calibri"/>
                <a:cs typeface="Calibri"/>
              </a:rPr>
              <a:t>підприємства</a:t>
            </a:r>
            <a:r>
              <a:rPr sz="2600" b="1" spc="105" dirty="0">
                <a:latin typeface="Calibri"/>
                <a:cs typeface="Calibri"/>
              </a:rPr>
              <a:t> </a:t>
            </a:r>
            <a:r>
              <a:rPr sz="2600" b="1" spc="300" dirty="0">
                <a:latin typeface="Calibri"/>
                <a:cs typeface="Calibri"/>
              </a:rPr>
              <a:t>«Центр</a:t>
            </a:r>
            <a:r>
              <a:rPr sz="2600" b="1" spc="100" dirty="0">
                <a:latin typeface="Calibri"/>
                <a:cs typeface="Calibri"/>
              </a:rPr>
              <a:t> </a:t>
            </a:r>
            <a:r>
              <a:rPr sz="2600" b="1" spc="300" dirty="0">
                <a:latin typeface="Calibri"/>
                <a:cs typeface="Calibri"/>
              </a:rPr>
              <a:t>первинної </a:t>
            </a:r>
            <a:r>
              <a:rPr sz="2600" b="1" spc="235" dirty="0">
                <a:latin typeface="Calibri"/>
                <a:cs typeface="Calibri"/>
              </a:rPr>
              <a:t>медико-</a:t>
            </a:r>
            <a:r>
              <a:rPr sz="2600" b="1" spc="315" dirty="0">
                <a:latin typeface="Calibri"/>
                <a:cs typeface="Calibri"/>
              </a:rPr>
              <a:t>санітарної</a:t>
            </a:r>
            <a:r>
              <a:rPr sz="2600" b="1" spc="100" dirty="0">
                <a:latin typeface="Calibri"/>
                <a:cs typeface="Calibri"/>
              </a:rPr>
              <a:t> </a:t>
            </a:r>
            <a:r>
              <a:rPr sz="2600" b="1" spc="280" dirty="0">
                <a:latin typeface="Calibri"/>
                <a:cs typeface="Calibri"/>
              </a:rPr>
              <a:t>допомоги</a:t>
            </a:r>
            <a:r>
              <a:rPr sz="2600" b="1" spc="95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№</a:t>
            </a:r>
            <a:r>
              <a:rPr sz="2600" b="1" spc="100" dirty="0">
                <a:latin typeface="Calibri"/>
                <a:cs typeface="Calibri"/>
              </a:rPr>
              <a:t> </a:t>
            </a:r>
            <a:r>
              <a:rPr sz="2600" b="1" spc="75" dirty="0">
                <a:latin typeface="Calibri"/>
                <a:cs typeface="Calibri"/>
              </a:rPr>
              <a:t>2» </a:t>
            </a:r>
            <a:r>
              <a:rPr sz="2600" b="1" spc="275" dirty="0">
                <a:latin typeface="Calibri"/>
                <a:cs typeface="Calibri"/>
              </a:rPr>
              <a:t>за</a:t>
            </a:r>
            <a:r>
              <a:rPr sz="2600" b="1" spc="100" dirty="0">
                <a:latin typeface="Calibri"/>
                <a:cs typeface="Calibri"/>
              </a:rPr>
              <a:t> </a:t>
            </a:r>
            <a:r>
              <a:rPr sz="2600" b="1" spc="235" dirty="0">
                <a:latin typeface="Calibri"/>
                <a:cs typeface="Calibri"/>
              </a:rPr>
              <a:t>адресою:</a:t>
            </a:r>
            <a:r>
              <a:rPr sz="2600" b="1" spc="100" dirty="0">
                <a:latin typeface="Calibri"/>
                <a:cs typeface="Calibri"/>
              </a:rPr>
              <a:t> </a:t>
            </a:r>
            <a:r>
              <a:rPr sz="2600" b="1" spc="265" dirty="0">
                <a:latin typeface="Calibri"/>
                <a:cs typeface="Calibri"/>
              </a:rPr>
              <a:t>просп.</a:t>
            </a:r>
            <a:r>
              <a:rPr sz="2600" b="1" spc="105" dirty="0">
                <a:latin typeface="Calibri"/>
                <a:cs typeface="Calibri"/>
              </a:rPr>
              <a:t> </a:t>
            </a:r>
            <a:r>
              <a:rPr sz="2600" b="1" spc="235" dirty="0">
                <a:latin typeface="Calibri"/>
                <a:cs typeface="Calibri"/>
              </a:rPr>
              <a:t>Свободи,</a:t>
            </a:r>
            <a:r>
              <a:rPr sz="2600" b="1" spc="100" dirty="0">
                <a:latin typeface="Calibri"/>
                <a:cs typeface="Calibri"/>
              </a:rPr>
              <a:t> </a:t>
            </a:r>
            <a:r>
              <a:rPr sz="2600" b="1" spc="105" dirty="0">
                <a:latin typeface="Calibri"/>
                <a:cs typeface="Calibri"/>
              </a:rPr>
              <a:t>22, </a:t>
            </a:r>
            <a:r>
              <a:rPr sz="2600" b="1" spc="305" dirty="0">
                <a:latin typeface="Calibri"/>
                <a:cs typeface="Calibri"/>
              </a:rPr>
              <a:t>відкрито</a:t>
            </a:r>
            <a:r>
              <a:rPr sz="2600" b="1" spc="100" dirty="0">
                <a:latin typeface="Calibri"/>
                <a:cs typeface="Calibri"/>
              </a:rPr>
              <a:t> </a:t>
            </a:r>
            <a:r>
              <a:rPr sz="2600" b="1" spc="280" dirty="0">
                <a:latin typeface="Calibri"/>
                <a:cs typeface="Calibri"/>
              </a:rPr>
              <a:t>нову </a:t>
            </a:r>
            <a:r>
              <a:rPr sz="2600" b="1" spc="310" dirty="0">
                <a:latin typeface="Calibri"/>
                <a:cs typeface="Calibri"/>
              </a:rPr>
              <a:t>амбулаторіюзагальної</a:t>
            </a:r>
            <a:r>
              <a:rPr sz="2600" b="1" spc="170" dirty="0">
                <a:latin typeface="Calibri"/>
                <a:cs typeface="Calibri"/>
              </a:rPr>
              <a:t> </a:t>
            </a:r>
            <a:r>
              <a:rPr sz="2600" b="1" spc="310" dirty="0">
                <a:latin typeface="Calibri"/>
                <a:cs typeface="Calibri"/>
              </a:rPr>
              <a:t>практики- </a:t>
            </a:r>
            <a:r>
              <a:rPr sz="2600" b="1" spc="295" dirty="0">
                <a:latin typeface="Calibri"/>
                <a:cs typeface="Calibri"/>
              </a:rPr>
              <a:t>сімейної</a:t>
            </a:r>
            <a:r>
              <a:rPr sz="2600" b="1" spc="100" dirty="0">
                <a:latin typeface="Calibri"/>
                <a:cs typeface="Calibri"/>
              </a:rPr>
              <a:t> </a:t>
            </a:r>
            <a:r>
              <a:rPr sz="2600" b="1" spc="310" dirty="0">
                <a:latin typeface="Calibri"/>
                <a:cs typeface="Calibri"/>
              </a:rPr>
              <a:t>медицини</a:t>
            </a:r>
            <a:r>
              <a:rPr sz="2600" b="1" spc="95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№</a:t>
            </a:r>
            <a:r>
              <a:rPr sz="2600" b="1" spc="100" dirty="0">
                <a:latin typeface="Calibri"/>
                <a:cs typeface="Calibri"/>
              </a:rPr>
              <a:t> 12.</a:t>
            </a:r>
            <a:endParaRPr sz="2600">
              <a:latin typeface="Calibri"/>
              <a:cs typeface="Calibri"/>
            </a:endParaRPr>
          </a:p>
          <a:p>
            <a:pPr marL="163830" marR="156210" indent="86360" algn="ctr">
              <a:lnSpc>
                <a:spcPts val="2630"/>
              </a:lnSpc>
              <a:spcBef>
                <a:spcPts val="30"/>
              </a:spcBef>
            </a:pPr>
            <a:r>
              <a:rPr sz="2600" spc="155" dirty="0">
                <a:latin typeface="Cambria"/>
                <a:cs typeface="Cambria"/>
              </a:rPr>
              <a:t>Амбулаторія</a:t>
            </a:r>
            <a:r>
              <a:rPr sz="2600" spc="130" dirty="0">
                <a:latin typeface="Cambria"/>
                <a:cs typeface="Cambria"/>
              </a:rPr>
              <a:t> </a:t>
            </a:r>
            <a:r>
              <a:rPr sz="2600" spc="190" dirty="0">
                <a:latin typeface="Cambria"/>
                <a:cs typeface="Cambria"/>
              </a:rPr>
              <a:t>в</a:t>
            </a:r>
            <a:r>
              <a:rPr sz="2600" spc="130" dirty="0">
                <a:latin typeface="Cambria"/>
                <a:cs typeface="Cambria"/>
              </a:rPr>
              <a:t> </a:t>
            </a:r>
            <a:r>
              <a:rPr sz="2600" spc="190" dirty="0">
                <a:latin typeface="Cambria"/>
                <a:cs typeface="Cambria"/>
              </a:rPr>
              <a:t>комфортних</a:t>
            </a:r>
            <a:r>
              <a:rPr sz="2600" spc="135" dirty="0">
                <a:latin typeface="Cambria"/>
                <a:cs typeface="Cambria"/>
              </a:rPr>
              <a:t> </a:t>
            </a:r>
            <a:r>
              <a:rPr sz="2600" spc="85" dirty="0">
                <a:latin typeface="Cambria"/>
                <a:cs typeface="Cambria"/>
              </a:rPr>
              <a:t>для </a:t>
            </a:r>
            <a:r>
              <a:rPr sz="2600" spc="175" dirty="0">
                <a:latin typeface="Cambria"/>
                <a:cs typeface="Cambria"/>
              </a:rPr>
              <a:t>пацієнтів</a:t>
            </a:r>
            <a:r>
              <a:rPr sz="2600" spc="130" dirty="0">
                <a:latin typeface="Cambria"/>
                <a:cs typeface="Cambria"/>
              </a:rPr>
              <a:t> </a:t>
            </a:r>
            <a:r>
              <a:rPr sz="2600" spc="165" dirty="0">
                <a:latin typeface="Cambria"/>
                <a:cs typeface="Cambria"/>
              </a:rPr>
              <a:t>кабінетах,</a:t>
            </a:r>
            <a:r>
              <a:rPr sz="2600" spc="130" dirty="0">
                <a:latin typeface="Cambria"/>
                <a:cs typeface="Cambria"/>
              </a:rPr>
              <a:t> </a:t>
            </a:r>
            <a:r>
              <a:rPr sz="2600" spc="204" dirty="0">
                <a:latin typeface="Cambria"/>
                <a:cs typeface="Cambria"/>
              </a:rPr>
              <a:t>оснащена </a:t>
            </a:r>
            <a:r>
              <a:rPr sz="2600" spc="229" dirty="0">
                <a:latin typeface="Cambria"/>
                <a:cs typeface="Cambria"/>
              </a:rPr>
              <a:t>новим</a:t>
            </a:r>
            <a:r>
              <a:rPr sz="2600" spc="125" dirty="0">
                <a:latin typeface="Cambria"/>
                <a:cs typeface="Cambria"/>
              </a:rPr>
              <a:t> </a:t>
            </a:r>
            <a:r>
              <a:rPr sz="2600" spc="235" dirty="0">
                <a:latin typeface="Cambria"/>
                <a:cs typeface="Cambria"/>
              </a:rPr>
              <a:t>медичним</a:t>
            </a:r>
            <a:r>
              <a:rPr sz="2600" spc="130" dirty="0">
                <a:latin typeface="Cambria"/>
                <a:cs typeface="Cambria"/>
              </a:rPr>
              <a:t> </a:t>
            </a:r>
            <a:r>
              <a:rPr sz="2600" spc="170" dirty="0">
                <a:latin typeface="Cambria"/>
                <a:cs typeface="Cambria"/>
              </a:rPr>
              <a:t>обладнанням, </a:t>
            </a:r>
            <a:r>
              <a:rPr sz="2600" spc="200" dirty="0">
                <a:latin typeface="Cambria"/>
                <a:cs typeface="Cambria"/>
              </a:rPr>
              <a:t>працює</a:t>
            </a:r>
            <a:r>
              <a:rPr sz="2600" spc="110" dirty="0">
                <a:latin typeface="Cambria"/>
                <a:cs typeface="Cambria"/>
              </a:rPr>
              <a:t> </a:t>
            </a:r>
            <a:r>
              <a:rPr sz="2600" spc="195" dirty="0">
                <a:latin typeface="Cambria"/>
                <a:cs typeface="Cambria"/>
              </a:rPr>
              <a:t>дбайливий</a:t>
            </a:r>
            <a:r>
              <a:rPr sz="2600" spc="114" dirty="0">
                <a:latin typeface="Cambria"/>
                <a:cs typeface="Cambria"/>
              </a:rPr>
              <a:t> </a:t>
            </a:r>
            <a:r>
              <a:rPr sz="2600" spc="220" dirty="0">
                <a:latin typeface="Cambria"/>
                <a:cs typeface="Cambria"/>
              </a:rPr>
              <a:t>медичний </a:t>
            </a:r>
            <a:r>
              <a:rPr sz="2600" spc="175" dirty="0">
                <a:latin typeface="Cambria"/>
                <a:cs typeface="Cambria"/>
              </a:rPr>
              <a:t>персонал.</a:t>
            </a:r>
            <a:r>
              <a:rPr sz="2600" spc="120" dirty="0">
                <a:latin typeface="Cambria"/>
                <a:cs typeface="Cambria"/>
              </a:rPr>
              <a:t> </a:t>
            </a:r>
            <a:r>
              <a:rPr sz="2600" spc="160" dirty="0">
                <a:latin typeface="Cambria"/>
                <a:cs typeface="Cambria"/>
              </a:rPr>
              <a:t>Кількість</a:t>
            </a:r>
            <a:r>
              <a:rPr sz="2600" spc="125" dirty="0">
                <a:latin typeface="Cambria"/>
                <a:cs typeface="Cambria"/>
              </a:rPr>
              <a:t> </a:t>
            </a:r>
            <a:r>
              <a:rPr sz="2600" spc="180" dirty="0">
                <a:latin typeface="Cambria"/>
                <a:cs typeface="Cambria"/>
              </a:rPr>
              <a:t>лікарських </a:t>
            </a:r>
            <a:r>
              <a:rPr sz="2600" spc="160" dirty="0">
                <a:latin typeface="Cambria"/>
                <a:cs typeface="Cambria"/>
              </a:rPr>
              <a:t>посад</a:t>
            </a:r>
            <a:r>
              <a:rPr sz="2600" spc="135" dirty="0">
                <a:latin typeface="Cambria"/>
                <a:cs typeface="Cambria"/>
              </a:rPr>
              <a:t> </a:t>
            </a:r>
            <a:r>
              <a:rPr sz="2600" dirty="0">
                <a:latin typeface="Cambria"/>
                <a:cs typeface="Cambria"/>
              </a:rPr>
              <a:t>–</a:t>
            </a:r>
            <a:r>
              <a:rPr sz="2600" spc="135" dirty="0">
                <a:latin typeface="Cambria"/>
                <a:cs typeface="Cambria"/>
              </a:rPr>
              <a:t> </a:t>
            </a:r>
            <a:r>
              <a:rPr sz="2600" dirty="0">
                <a:latin typeface="Cambria"/>
                <a:cs typeface="Cambria"/>
              </a:rPr>
              <a:t>14</a:t>
            </a:r>
            <a:r>
              <a:rPr sz="2600" spc="135" dirty="0">
                <a:latin typeface="Cambria"/>
                <a:cs typeface="Cambria"/>
              </a:rPr>
              <a:t> </a:t>
            </a:r>
            <a:r>
              <a:rPr sz="2600" spc="150" dirty="0">
                <a:latin typeface="Cambria"/>
                <a:cs typeface="Cambria"/>
              </a:rPr>
              <a:t>ставок,</a:t>
            </a:r>
            <a:r>
              <a:rPr sz="2600" spc="135" dirty="0">
                <a:latin typeface="Cambria"/>
                <a:cs typeface="Cambria"/>
              </a:rPr>
              <a:t> </a:t>
            </a:r>
            <a:r>
              <a:rPr sz="2600" spc="130" dirty="0">
                <a:latin typeface="Cambria"/>
                <a:cs typeface="Cambria"/>
              </a:rPr>
              <a:t>середнього </a:t>
            </a:r>
            <a:r>
              <a:rPr sz="2600" spc="180" dirty="0">
                <a:latin typeface="Cambria"/>
                <a:cs typeface="Cambria"/>
              </a:rPr>
              <a:t>медичного</a:t>
            </a:r>
            <a:r>
              <a:rPr sz="2600" spc="135" dirty="0">
                <a:latin typeface="Cambria"/>
                <a:cs typeface="Cambria"/>
              </a:rPr>
              <a:t> </a:t>
            </a:r>
            <a:r>
              <a:rPr sz="2600" spc="180" dirty="0">
                <a:latin typeface="Cambria"/>
                <a:cs typeface="Cambria"/>
              </a:rPr>
              <a:t>персоналу</a:t>
            </a:r>
            <a:r>
              <a:rPr sz="2600" spc="140" dirty="0">
                <a:latin typeface="Cambria"/>
                <a:cs typeface="Cambria"/>
              </a:rPr>
              <a:t> </a:t>
            </a:r>
            <a:r>
              <a:rPr sz="2600" dirty="0">
                <a:latin typeface="Cambria"/>
                <a:cs typeface="Cambria"/>
              </a:rPr>
              <a:t>–</a:t>
            </a:r>
            <a:r>
              <a:rPr sz="2600" spc="135" dirty="0">
                <a:latin typeface="Cambria"/>
                <a:cs typeface="Cambria"/>
              </a:rPr>
              <a:t> </a:t>
            </a:r>
            <a:r>
              <a:rPr sz="2600" dirty="0">
                <a:latin typeface="Cambria"/>
                <a:cs typeface="Cambria"/>
              </a:rPr>
              <a:t>17</a:t>
            </a:r>
            <a:r>
              <a:rPr sz="2600" spc="140" dirty="0">
                <a:latin typeface="Cambria"/>
                <a:cs typeface="Cambria"/>
              </a:rPr>
              <a:t> ставок.</a:t>
            </a:r>
            <a:endParaRPr sz="2600">
              <a:latin typeface="Cambria"/>
              <a:cs typeface="Cambri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968268" y="0"/>
            <a:ext cx="1904999" cy="245744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273685"/>
          </a:xfrm>
          <a:custGeom>
            <a:avLst/>
            <a:gdLst/>
            <a:ahLst/>
            <a:cxnLst/>
            <a:rect l="l" t="t" r="r" b="b"/>
            <a:pathLst>
              <a:path w="18288000" h="273685">
                <a:moveTo>
                  <a:pt x="0" y="0"/>
                </a:moveTo>
                <a:lnTo>
                  <a:pt x="18287682" y="0"/>
                </a:lnTo>
                <a:lnTo>
                  <a:pt x="18287682" y="273680"/>
                </a:lnTo>
                <a:lnTo>
                  <a:pt x="0" y="273680"/>
                </a:lnTo>
                <a:lnTo>
                  <a:pt x="0" y="0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73518"/>
            <a:ext cx="9658349" cy="79611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12700" y="205335"/>
            <a:ext cx="11494135" cy="1748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980"/>
              </a:lnSpc>
              <a:spcBef>
                <a:spcPts val="100"/>
              </a:spcBef>
            </a:pPr>
            <a:r>
              <a:rPr sz="6800" spc="235" dirty="0">
                <a:solidFill>
                  <a:srgbClr val="3F3C2E"/>
                </a:solidFill>
              </a:rPr>
              <a:t>СТРУКТУРА</a:t>
            </a:r>
            <a:r>
              <a:rPr sz="6800" spc="-3035" dirty="0">
                <a:solidFill>
                  <a:srgbClr val="3F3C2E"/>
                </a:solidFill>
              </a:rPr>
              <a:t> </a:t>
            </a:r>
            <a:r>
              <a:rPr sz="6800" spc="365" dirty="0">
                <a:solidFill>
                  <a:srgbClr val="3F3C2E"/>
                </a:solidFill>
              </a:rPr>
              <a:t>ВИДАТКІВ</a:t>
            </a:r>
            <a:endParaRPr sz="6800"/>
          </a:p>
          <a:p>
            <a:pPr marL="7256780">
              <a:lnSpc>
                <a:spcPts val="5580"/>
              </a:lnSpc>
            </a:pPr>
            <a:r>
              <a:rPr sz="4800" b="0" dirty="0">
                <a:solidFill>
                  <a:srgbClr val="000000"/>
                </a:solidFill>
                <a:latin typeface="Lucida Sans Unicode"/>
                <a:cs typeface="Lucida Sans Unicode"/>
              </a:rPr>
              <a:t>за</a:t>
            </a:r>
            <a:r>
              <a:rPr sz="4800" b="0" spc="-75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4800" b="0" spc="-830" dirty="0">
                <a:solidFill>
                  <a:srgbClr val="000000"/>
                </a:solidFill>
                <a:latin typeface="Trebuchet MS"/>
                <a:cs typeface="Trebuchet MS"/>
              </a:rPr>
              <a:t>2022/2023</a:t>
            </a:r>
            <a:r>
              <a:rPr sz="4800" b="0" spc="-68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4800" b="0" spc="-20" dirty="0">
                <a:solidFill>
                  <a:srgbClr val="000000"/>
                </a:solidFill>
                <a:latin typeface="Lucida Sans Unicode"/>
                <a:cs typeface="Lucida Sans Unicode"/>
              </a:rPr>
              <a:t>роки</a:t>
            </a:r>
            <a:endParaRPr sz="4800">
              <a:latin typeface="Lucida Sans Unicode"/>
              <a:cs typeface="Lucida Sans Unicode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764911" y="0"/>
            <a:ext cx="6790055" cy="10283190"/>
            <a:chOff x="10764911" y="0"/>
            <a:chExt cx="6790055" cy="10283190"/>
          </a:xfrm>
        </p:grpSpPr>
        <p:sp>
          <p:nvSpPr>
            <p:cNvPr id="6" name="object 6"/>
            <p:cNvSpPr/>
            <p:nvPr/>
          </p:nvSpPr>
          <p:spPr>
            <a:xfrm>
              <a:off x="12616917" y="11"/>
              <a:ext cx="3086100" cy="10283190"/>
            </a:xfrm>
            <a:custGeom>
              <a:avLst/>
              <a:gdLst/>
              <a:ahLst/>
              <a:cxnLst/>
              <a:rect l="l" t="t" r="r" b="b"/>
              <a:pathLst>
                <a:path w="3086100" h="10283190">
                  <a:moveTo>
                    <a:pt x="3086100" y="8904135"/>
                  </a:moveTo>
                  <a:lnTo>
                    <a:pt x="0" y="8904135"/>
                  </a:lnTo>
                  <a:lnTo>
                    <a:pt x="0" y="10282974"/>
                  </a:lnTo>
                  <a:lnTo>
                    <a:pt x="3086100" y="10282974"/>
                  </a:lnTo>
                  <a:lnTo>
                    <a:pt x="3086100" y="8904135"/>
                  </a:lnTo>
                  <a:close/>
                </a:path>
                <a:path w="3086100" h="10283190">
                  <a:moveTo>
                    <a:pt x="3086100" y="0"/>
                  </a:moveTo>
                  <a:lnTo>
                    <a:pt x="0" y="0"/>
                  </a:lnTo>
                  <a:lnTo>
                    <a:pt x="0" y="2820428"/>
                  </a:lnTo>
                  <a:lnTo>
                    <a:pt x="3086100" y="2820428"/>
                  </a:lnTo>
                  <a:lnTo>
                    <a:pt x="3086100" y="0"/>
                  </a:lnTo>
                  <a:close/>
                </a:path>
              </a:pathLst>
            </a:custGeom>
            <a:solidFill>
              <a:srgbClr val="3F3C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822061" y="2820470"/>
              <a:ext cx="6675755" cy="6083935"/>
            </a:xfrm>
            <a:custGeom>
              <a:avLst/>
              <a:gdLst/>
              <a:ahLst/>
              <a:cxnLst/>
              <a:rect l="l" t="t" r="r" b="b"/>
              <a:pathLst>
                <a:path w="6675755" h="6083934">
                  <a:moveTo>
                    <a:pt x="0" y="0"/>
                  </a:moveTo>
                  <a:lnTo>
                    <a:pt x="6675684" y="0"/>
                  </a:lnTo>
                  <a:lnTo>
                    <a:pt x="6675684" y="6083581"/>
                  </a:lnTo>
                  <a:lnTo>
                    <a:pt x="0" y="6083581"/>
                  </a:lnTo>
                  <a:lnTo>
                    <a:pt x="0" y="0"/>
                  </a:lnTo>
                  <a:close/>
                </a:path>
              </a:pathLst>
            </a:custGeom>
            <a:ln w="114299">
              <a:solidFill>
                <a:srgbClr val="3F3C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1137288" y="3912207"/>
            <a:ext cx="6062345" cy="3870960"/>
          </a:xfrm>
          <a:prstGeom prst="rect">
            <a:avLst/>
          </a:prstGeom>
        </p:spPr>
        <p:txBody>
          <a:bodyPr vert="horz" wrap="square" lIns="0" tIns="123190" rIns="0" bIns="0" rtlCol="0">
            <a:spAutoFit/>
          </a:bodyPr>
          <a:lstStyle/>
          <a:p>
            <a:pPr marL="12065" marR="5080" algn="ctr">
              <a:lnSpc>
                <a:spcPts val="4200"/>
              </a:lnSpc>
              <a:spcBef>
                <a:spcPts val="970"/>
              </a:spcBef>
            </a:pPr>
            <a:r>
              <a:rPr sz="4200" spc="195" dirty="0">
                <a:latin typeface="Cambria"/>
                <a:cs typeface="Cambria"/>
              </a:rPr>
              <a:t>Спостерігається </a:t>
            </a:r>
            <a:r>
              <a:rPr sz="4200" spc="325" dirty="0">
                <a:latin typeface="Cambria"/>
                <a:cs typeface="Cambria"/>
              </a:rPr>
              <a:t>значне</a:t>
            </a:r>
            <a:r>
              <a:rPr sz="4200" spc="170" dirty="0">
                <a:latin typeface="Cambria"/>
                <a:cs typeface="Cambria"/>
              </a:rPr>
              <a:t> </a:t>
            </a:r>
            <a:r>
              <a:rPr sz="4200" spc="275" dirty="0">
                <a:latin typeface="Cambria"/>
                <a:cs typeface="Cambria"/>
              </a:rPr>
              <a:t>збільшення </a:t>
            </a:r>
            <a:r>
              <a:rPr sz="4200" spc="325" dirty="0">
                <a:latin typeface="Cambria"/>
                <a:cs typeface="Cambria"/>
              </a:rPr>
              <a:t>капітальних</a:t>
            </a:r>
            <a:r>
              <a:rPr sz="4200" spc="200" dirty="0">
                <a:latin typeface="Cambria"/>
                <a:cs typeface="Cambria"/>
              </a:rPr>
              <a:t> </a:t>
            </a:r>
            <a:r>
              <a:rPr sz="4200" spc="250" dirty="0">
                <a:latin typeface="Cambria"/>
                <a:cs typeface="Cambria"/>
              </a:rPr>
              <a:t>видатків </a:t>
            </a:r>
            <a:r>
              <a:rPr sz="4200" dirty="0">
                <a:latin typeface="Cambria"/>
                <a:cs typeface="Cambria"/>
              </a:rPr>
              <a:t>(</a:t>
            </a:r>
            <a:r>
              <a:rPr sz="4200" b="1" dirty="0">
                <a:latin typeface="Cambria"/>
                <a:cs typeface="Cambria"/>
              </a:rPr>
              <a:t>у</a:t>
            </a:r>
            <a:r>
              <a:rPr sz="4200" b="1" spc="165" dirty="0">
                <a:latin typeface="Cambria"/>
                <a:cs typeface="Cambria"/>
              </a:rPr>
              <a:t> </a:t>
            </a:r>
            <a:r>
              <a:rPr sz="4200" b="1" dirty="0">
                <a:latin typeface="Cambria"/>
                <a:cs typeface="Cambria"/>
              </a:rPr>
              <a:t>2</a:t>
            </a:r>
            <a:r>
              <a:rPr sz="4200" b="1" spc="170" dirty="0">
                <a:latin typeface="Cambria"/>
                <a:cs typeface="Cambria"/>
              </a:rPr>
              <a:t> </a:t>
            </a:r>
            <a:r>
              <a:rPr sz="4200" b="1" spc="160" dirty="0">
                <a:latin typeface="Cambria"/>
                <a:cs typeface="Cambria"/>
              </a:rPr>
              <a:t>рази</a:t>
            </a:r>
            <a:r>
              <a:rPr sz="4200" spc="160" dirty="0">
                <a:latin typeface="Cambria"/>
                <a:cs typeface="Cambria"/>
              </a:rPr>
              <a:t>),</a:t>
            </a:r>
            <a:r>
              <a:rPr sz="4200" spc="170" dirty="0">
                <a:latin typeface="Cambria"/>
                <a:cs typeface="Cambria"/>
              </a:rPr>
              <a:t> </a:t>
            </a:r>
            <a:r>
              <a:rPr sz="4200" spc="325" dirty="0">
                <a:latin typeface="Cambria"/>
                <a:cs typeface="Cambria"/>
              </a:rPr>
              <a:t>а</a:t>
            </a:r>
            <a:r>
              <a:rPr sz="4200" spc="165" dirty="0">
                <a:latin typeface="Cambria"/>
                <a:cs typeface="Cambria"/>
              </a:rPr>
              <a:t> </a:t>
            </a:r>
            <a:r>
              <a:rPr sz="4200" spc="340" dirty="0">
                <a:latin typeface="Cambria"/>
                <a:cs typeface="Cambria"/>
              </a:rPr>
              <a:t>також</a:t>
            </a:r>
            <a:r>
              <a:rPr sz="4200" spc="170" dirty="0">
                <a:latin typeface="Cambria"/>
                <a:cs typeface="Cambria"/>
              </a:rPr>
              <a:t> </a:t>
            </a:r>
            <a:r>
              <a:rPr sz="4200" spc="285" dirty="0">
                <a:latin typeface="Cambria"/>
                <a:cs typeface="Cambria"/>
              </a:rPr>
              <a:t>не </a:t>
            </a:r>
            <a:r>
              <a:rPr sz="4200" spc="325" dirty="0">
                <a:latin typeface="Cambria"/>
                <a:cs typeface="Cambria"/>
              </a:rPr>
              <a:t>значне</a:t>
            </a:r>
            <a:r>
              <a:rPr sz="4200" spc="170" dirty="0">
                <a:latin typeface="Cambria"/>
                <a:cs typeface="Cambria"/>
              </a:rPr>
              <a:t> </a:t>
            </a:r>
            <a:r>
              <a:rPr sz="4200" spc="275" dirty="0">
                <a:latin typeface="Cambria"/>
                <a:cs typeface="Cambria"/>
              </a:rPr>
              <a:t>збільшення </a:t>
            </a:r>
            <a:r>
              <a:rPr sz="4200" spc="330" dirty="0">
                <a:latin typeface="Cambria"/>
                <a:cs typeface="Cambria"/>
              </a:rPr>
              <a:t>поточних</a:t>
            </a:r>
            <a:r>
              <a:rPr sz="4200" spc="185" dirty="0">
                <a:latin typeface="Cambria"/>
                <a:cs typeface="Cambria"/>
              </a:rPr>
              <a:t> </a:t>
            </a:r>
            <a:r>
              <a:rPr sz="4200" spc="260" dirty="0">
                <a:latin typeface="Cambria"/>
                <a:cs typeface="Cambria"/>
              </a:rPr>
              <a:t>видатків</a:t>
            </a:r>
            <a:r>
              <a:rPr sz="4200" spc="190" dirty="0">
                <a:latin typeface="Cambria"/>
                <a:cs typeface="Cambria"/>
              </a:rPr>
              <a:t> </a:t>
            </a:r>
            <a:r>
              <a:rPr sz="4200" spc="345" dirty="0">
                <a:latin typeface="Cambria"/>
                <a:cs typeface="Cambria"/>
              </a:rPr>
              <a:t>на</a:t>
            </a:r>
            <a:endParaRPr sz="4200">
              <a:latin typeface="Cambria"/>
              <a:cs typeface="Cambria"/>
            </a:endParaRPr>
          </a:p>
          <a:p>
            <a:pPr marL="139065" algn="ctr">
              <a:lnSpc>
                <a:spcPts val="4200"/>
              </a:lnSpc>
            </a:pPr>
            <a:r>
              <a:rPr sz="4200" b="1" spc="-20" dirty="0">
                <a:latin typeface="Cambria"/>
                <a:cs typeface="Cambria"/>
              </a:rPr>
              <a:t>7,5%</a:t>
            </a:r>
            <a:endParaRPr sz="4200">
              <a:latin typeface="Cambria"/>
              <a:cs typeface="Cambri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11041" y="1116407"/>
            <a:ext cx="1714499" cy="2209799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26421" y="4534761"/>
            <a:ext cx="8966835" cy="16065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35255" marR="5080" indent="-123189">
              <a:lnSpc>
                <a:spcPct val="113999"/>
              </a:lnSpc>
              <a:spcBef>
                <a:spcPts val="90"/>
              </a:spcBef>
              <a:tabLst>
                <a:tab pos="4922520" algn="l"/>
                <a:tab pos="5424805" algn="l"/>
                <a:tab pos="6604000" algn="l"/>
              </a:tabLst>
            </a:pPr>
            <a:r>
              <a:rPr sz="4550" spc="1105" dirty="0">
                <a:latin typeface="Calibri"/>
                <a:cs typeface="Calibri"/>
              </a:rPr>
              <a:t>MО</a:t>
            </a:r>
            <a:r>
              <a:rPr sz="4550" spc="1110" dirty="0">
                <a:latin typeface="Calibri"/>
                <a:cs typeface="Calibri"/>
              </a:rPr>
              <a:t>Л</a:t>
            </a:r>
            <a:r>
              <a:rPr sz="4550" spc="1105" dirty="0">
                <a:latin typeface="Calibri"/>
                <a:cs typeface="Calibri"/>
              </a:rPr>
              <a:t>О</a:t>
            </a:r>
            <a:r>
              <a:rPr sz="4550" spc="1110" dirty="0">
                <a:latin typeface="Calibri"/>
                <a:cs typeface="Calibri"/>
              </a:rPr>
              <a:t>ДІ</a:t>
            </a:r>
            <a:r>
              <a:rPr sz="4550" spc="1105" dirty="0">
                <a:latin typeface="Calibri"/>
                <a:cs typeface="Calibri"/>
              </a:rPr>
              <a:t>ЖН</a:t>
            </a:r>
            <a:r>
              <a:rPr sz="4550" spc="560" dirty="0">
                <a:latin typeface="Calibri"/>
                <a:cs typeface="Calibri"/>
              </a:rPr>
              <a:t>А</a:t>
            </a:r>
            <a:r>
              <a:rPr sz="4550" dirty="0">
                <a:latin typeface="Calibri"/>
                <a:cs typeface="Calibri"/>
              </a:rPr>
              <a:t>	</a:t>
            </a:r>
            <a:r>
              <a:rPr sz="4550" spc="1145" dirty="0">
                <a:latin typeface="Calibri"/>
                <a:cs typeface="Calibri"/>
              </a:rPr>
              <a:t>ПО</a:t>
            </a:r>
            <a:r>
              <a:rPr sz="4550" spc="1150" dirty="0">
                <a:latin typeface="Calibri"/>
                <a:cs typeface="Calibri"/>
              </a:rPr>
              <a:t>ЛІТ</a:t>
            </a:r>
            <a:r>
              <a:rPr sz="4550" spc="1145" dirty="0">
                <a:latin typeface="Calibri"/>
                <a:cs typeface="Calibri"/>
              </a:rPr>
              <a:t>И</a:t>
            </a:r>
            <a:r>
              <a:rPr sz="4550" spc="1150" dirty="0">
                <a:latin typeface="Calibri"/>
                <a:cs typeface="Calibri"/>
              </a:rPr>
              <a:t>К</a:t>
            </a:r>
            <a:r>
              <a:rPr sz="4550" spc="1145" dirty="0">
                <a:latin typeface="Calibri"/>
                <a:cs typeface="Calibri"/>
              </a:rPr>
              <a:t>А</a:t>
            </a:r>
            <a:r>
              <a:rPr sz="4550" spc="600" dirty="0">
                <a:latin typeface="Calibri"/>
                <a:cs typeface="Calibri"/>
              </a:rPr>
              <a:t>,</a:t>
            </a:r>
            <a:r>
              <a:rPr sz="4550" spc="1085" dirty="0">
                <a:latin typeface="Calibri"/>
                <a:cs typeface="Calibri"/>
              </a:rPr>
              <a:t> </a:t>
            </a:r>
            <a:r>
              <a:rPr sz="4550" spc="1140" dirty="0">
                <a:latin typeface="Calibri"/>
                <a:cs typeface="Calibri"/>
              </a:rPr>
              <a:t>Ф</a:t>
            </a:r>
            <a:r>
              <a:rPr sz="4550" spc="1145" dirty="0">
                <a:latin typeface="Calibri"/>
                <a:cs typeface="Calibri"/>
              </a:rPr>
              <a:t>ІЗКУЛЬТУР</a:t>
            </a:r>
            <a:r>
              <a:rPr sz="4550" spc="595" dirty="0">
                <a:latin typeface="Calibri"/>
                <a:cs typeface="Calibri"/>
              </a:rPr>
              <a:t>А</a:t>
            </a:r>
            <a:r>
              <a:rPr sz="4550" dirty="0">
                <a:latin typeface="Calibri"/>
                <a:cs typeface="Calibri"/>
              </a:rPr>
              <a:t>	</a:t>
            </a:r>
            <a:r>
              <a:rPr sz="4550" spc="1225" dirty="0">
                <a:latin typeface="Calibri"/>
                <a:cs typeface="Calibri"/>
              </a:rPr>
              <a:t>Т</a:t>
            </a:r>
            <a:r>
              <a:rPr sz="4550" spc="675" dirty="0">
                <a:latin typeface="Calibri"/>
                <a:cs typeface="Calibri"/>
              </a:rPr>
              <a:t>А</a:t>
            </a:r>
            <a:r>
              <a:rPr sz="4550" dirty="0">
                <a:latin typeface="Calibri"/>
                <a:cs typeface="Calibri"/>
              </a:rPr>
              <a:t>	</a:t>
            </a:r>
            <a:r>
              <a:rPr sz="4550" spc="1180" dirty="0">
                <a:latin typeface="Calibri"/>
                <a:cs typeface="Calibri"/>
              </a:rPr>
              <a:t>С</a:t>
            </a:r>
            <a:r>
              <a:rPr sz="4550" spc="1175" dirty="0">
                <a:latin typeface="Calibri"/>
                <a:cs typeface="Calibri"/>
              </a:rPr>
              <a:t>ПО</a:t>
            </a:r>
            <a:r>
              <a:rPr sz="4550" spc="1180" dirty="0">
                <a:latin typeface="Calibri"/>
                <a:cs typeface="Calibri"/>
              </a:rPr>
              <a:t>Р</a:t>
            </a:r>
            <a:r>
              <a:rPr sz="4550" spc="630" dirty="0">
                <a:latin typeface="Calibri"/>
                <a:cs typeface="Calibri"/>
              </a:rPr>
              <a:t>Т</a:t>
            </a:r>
            <a:endParaRPr sz="4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16190" y="302839"/>
            <a:ext cx="420370" cy="4777105"/>
          </a:xfrm>
          <a:custGeom>
            <a:avLst/>
            <a:gdLst/>
            <a:ahLst/>
            <a:cxnLst/>
            <a:rect l="l" t="t" r="r" b="b"/>
            <a:pathLst>
              <a:path w="420370" h="4777105">
                <a:moveTo>
                  <a:pt x="420102" y="0"/>
                </a:moveTo>
                <a:lnTo>
                  <a:pt x="420102" y="4777026"/>
                </a:lnTo>
                <a:lnTo>
                  <a:pt x="0" y="4777026"/>
                </a:lnTo>
                <a:lnTo>
                  <a:pt x="0" y="0"/>
                </a:lnTo>
                <a:lnTo>
                  <a:pt x="420102" y="0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600575" cy="10287000"/>
          </a:xfrm>
          <a:custGeom>
            <a:avLst/>
            <a:gdLst/>
            <a:ahLst/>
            <a:cxnLst/>
            <a:rect l="l" t="t" r="r" b="b"/>
            <a:pathLst>
              <a:path w="4600575" h="10287000">
                <a:moveTo>
                  <a:pt x="4600574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4600574" y="0"/>
                </a:lnTo>
                <a:lnTo>
                  <a:pt x="4600574" y="10286999"/>
                </a:lnTo>
                <a:close/>
              </a:path>
            </a:pathLst>
          </a:custGeom>
          <a:solidFill>
            <a:srgbClr val="3F3C2E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777482" y="2937934"/>
            <a:ext cx="496570" cy="7049134"/>
          </a:xfrm>
          <a:custGeom>
            <a:avLst/>
            <a:gdLst/>
            <a:ahLst/>
            <a:cxnLst/>
            <a:rect l="l" t="t" r="r" b="b"/>
            <a:pathLst>
              <a:path w="496569" h="7049134">
                <a:moveTo>
                  <a:pt x="496013" y="0"/>
                </a:moveTo>
                <a:lnTo>
                  <a:pt x="496013" y="7048820"/>
                </a:lnTo>
                <a:lnTo>
                  <a:pt x="0" y="7048820"/>
                </a:lnTo>
                <a:lnTo>
                  <a:pt x="0" y="0"/>
                </a:lnTo>
                <a:lnTo>
                  <a:pt x="496013" y="0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59361" y="2938402"/>
            <a:ext cx="5295899" cy="70484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5322" y="392429"/>
            <a:ext cx="7058024" cy="46005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85398" y="471918"/>
            <a:ext cx="104775" cy="10477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851900" y="266431"/>
            <a:ext cx="7809865" cy="115633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 marR="1417320">
              <a:lnSpc>
                <a:spcPts val="2780"/>
              </a:lnSpc>
              <a:spcBef>
                <a:spcPts val="670"/>
              </a:spcBef>
            </a:pPr>
            <a:r>
              <a:rPr sz="2800" b="0" spc="-25" dirty="0">
                <a:solidFill>
                  <a:srgbClr val="000000"/>
                </a:solidFill>
                <a:latin typeface="Lucida Sans Unicode"/>
                <a:cs typeface="Lucida Sans Unicode"/>
              </a:rPr>
              <a:t>Оздоровлено</a:t>
            </a:r>
            <a:r>
              <a:rPr sz="2800" b="0" spc="-8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800" b="0" spc="290" dirty="0">
                <a:solidFill>
                  <a:srgbClr val="000000"/>
                </a:solidFill>
                <a:latin typeface="Microsoft Sans Serif"/>
                <a:cs typeface="Microsoft Sans Serif"/>
              </a:rPr>
              <a:t>138</a:t>
            </a:r>
            <a:r>
              <a:rPr sz="2800" b="0" spc="6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800" b="0" spc="-20" dirty="0">
                <a:solidFill>
                  <a:srgbClr val="000000"/>
                </a:solidFill>
                <a:latin typeface="Lucida Sans Unicode"/>
                <a:cs typeface="Lucida Sans Unicode"/>
              </a:rPr>
              <a:t>дитину</a:t>
            </a:r>
            <a:r>
              <a:rPr sz="2800" b="0" spc="-8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800" b="0" spc="-10" dirty="0">
                <a:solidFill>
                  <a:srgbClr val="000000"/>
                </a:solidFill>
                <a:latin typeface="Lucida Sans Unicode"/>
                <a:cs typeface="Lucida Sans Unicode"/>
              </a:rPr>
              <a:t>пıльгових категорıй</a:t>
            </a:r>
            <a:endParaRPr sz="2800">
              <a:latin typeface="Lucida Sans Unicode"/>
              <a:cs typeface="Lucida Sans Unicode"/>
            </a:endParaRPr>
          </a:p>
          <a:p>
            <a:pPr marL="130810">
              <a:lnSpc>
                <a:spcPts val="2775"/>
              </a:lnSpc>
            </a:pPr>
            <a:r>
              <a:rPr sz="2800" b="0" spc="55" dirty="0">
                <a:solidFill>
                  <a:srgbClr val="000000"/>
                </a:solidFill>
                <a:latin typeface="Lucida Sans Unicode"/>
                <a:cs typeface="Lucida Sans Unicode"/>
              </a:rPr>
              <a:t>Червень</a:t>
            </a:r>
            <a:r>
              <a:rPr sz="2800" b="0" spc="55" dirty="0">
                <a:solidFill>
                  <a:srgbClr val="000000"/>
                </a:solidFill>
                <a:latin typeface="Microsoft Sans Serif"/>
                <a:cs typeface="Microsoft Sans Serif"/>
              </a:rPr>
              <a:t>-</a:t>
            </a:r>
            <a:r>
              <a:rPr sz="2800" b="0" dirty="0">
                <a:solidFill>
                  <a:srgbClr val="000000"/>
                </a:solidFill>
                <a:latin typeface="Lucida Sans Unicode"/>
                <a:cs typeface="Lucida Sans Unicode"/>
              </a:rPr>
              <a:t>липень</a:t>
            </a:r>
            <a:r>
              <a:rPr sz="2800" b="0" spc="1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800" b="0" dirty="0">
                <a:solidFill>
                  <a:srgbClr val="000000"/>
                </a:solidFill>
                <a:latin typeface="Lucida Sans Unicode"/>
                <a:cs typeface="Lucida Sans Unicode"/>
              </a:rPr>
              <a:t>працював</a:t>
            </a:r>
            <a:r>
              <a:rPr sz="2800" b="0" spc="1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800" b="0" dirty="0">
                <a:solidFill>
                  <a:srgbClr val="000000"/>
                </a:solidFill>
                <a:latin typeface="Lucida Sans Unicode"/>
                <a:cs typeface="Lucida Sans Unicode"/>
              </a:rPr>
              <a:t>табıр</a:t>
            </a:r>
            <a:r>
              <a:rPr sz="2800" b="0" spc="1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800" b="0" dirty="0">
                <a:solidFill>
                  <a:srgbClr val="000000"/>
                </a:solidFill>
                <a:latin typeface="Lucida Sans Unicode"/>
                <a:cs typeface="Lucida Sans Unicode"/>
              </a:rPr>
              <a:t>для</a:t>
            </a:r>
            <a:r>
              <a:rPr sz="2800" b="0" spc="1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800" b="0" spc="-10" dirty="0">
                <a:solidFill>
                  <a:srgbClr val="000000"/>
                </a:solidFill>
                <a:latin typeface="Lucida Sans Unicode"/>
                <a:cs typeface="Lucida Sans Unicode"/>
              </a:rPr>
              <a:t>дıтей</a:t>
            </a:r>
            <a:r>
              <a:rPr sz="2800" b="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,</a:t>
            </a:r>
            <a:endParaRPr sz="2800">
              <a:latin typeface="Microsoft Sans Serif"/>
              <a:cs typeface="Microsoft Sans Serif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85398" y="1176767"/>
            <a:ext cx="104775" cy="10477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851900" y="1323706"/>
            <a:ext cx="7827009" cy="150876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670"/>
              </a:spcBef>
            </a:pPr>
            <a:r>
              <a:rPr sz="2800" dirty="0">
                <a:latin typeface="Lucida Sans Unicode"/>
                <a:cs typeface="Lucida Sans Unicode"/>
              </a:rPr>
              <a:t>якı</a:t>
            </a:r>
            <a:r>
              <a:rPr sz="2800" spc="-10" dirty="0">
                <a:latin typeface="Lucida Sans Unicode"/>
                <a:cs typeface="Lucida Sans Unicode"/>
              </a:rPr>
              <a:t> </a:t>
            </a:r>
            <a:r>
              <a:rPr sz="2800" dirty="0">
                <a:latin typeface="Lucida Sans Unicode"/>
                <a:cs typeface="Lucida Sans Unicode"/>
              </a:rPr>
              <a:t>опинились у </a:t>
            </a:r>
            <a:r>
              <a:rPr sz="2800" spc="-60" dirty="0">
                <a:latin typeface="Lucida Sans Unicode"/>
                <a:cs typeface="Lucida Sans Unicode"/>
              </a:rPr>
              <a:t>складних</a:t>
            </a:r>
            <a:r>
              <a:rPr sz="2800" spc="5" dirty="0">
                <a:latin typeface="Lucida Sans Unicode"/>
                <a:cs typeface="Lucida Sans Unicode"/>
              </a:rPr>
              <a:t> </a:t>
            </a:r>
            <a:r>
              <a:rPr sz="2800" spc="-10" dirty="0">
                <a:latin typeface="Lucida Sans Unicode"/>
                <a:cs typeface="Lucida Sans Unicode"/>
              </a:rPr>
              <a:t>життєвих </a:t>
            </a:r>
            <a:r>
              <a:rPr sz="2800" dirty="0">
                <a:latin typeface="Lucida Sans Unicode"/>
                <a:cs typeface="Lucida Sans Unicode"/>
              </a:rPr>
              <a:t>обставинах</a:t>
            </a:r>
            <a:r>
              <a:rPr sz="2800" dirty="0">
                <a:latin typeface="Microsoft Sans Serif"/>
                <a:cs typeface="Microsoft Sans Serif"/>
              </a:rPr>
              <a:t>,</a:t>
            </a:r>
            <a:r>
              <a:rPr sz="2800" spc="65" dirty="0">
                <a:latin typeface="Microsoft Sans Serif"/>
                <a:cs typeface="Microsoft Sans Serif"/>
              </a:rPr>
              <a:t> </a:t>
            </a:r>
            <a:r>
              <a:rPr sz="2800" spc="-25" dirty="0">
                <a:latin typeface="Lucida Sans Unicode"/>
                <a:cs typeface="Lucida Sans Unicode"/>
              </a:rPr>
              <a:t>оздоровлено</a:t>
            </a:r>
            <a:r>
              <a:rPr sz="2800" spc="-75" dirty="0">
                <a:latin typeface="Lucida Sans Unicode"/>
                <a:cs typeface="Lucida Sans Unicode"/>
              </a:rPr>
              <a:t> </a:t>
            </a:r>
            <a:r>
              <a:rPr sz="2800" spc="290" dirty="0">
                <a:latin typeface="Microsoft Sans Serif"/>
                <a:cs typeface="Microsoft Sans Serif"/>
              </a:rPr>
              <a:t>40</a:t>
            </a:r>
            <a:r>
              <a:rPr sz="2800" spc="6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Lucida Sans Unicode"/>
                <a:cs typeface="Lucida Sans Unicode"/>
              </a:rPr>
              <a:t>дıтей</a:t>
            </a:r>
            <a:r>
              <a:rPr sz="2800" spc="-10" dirty="0">
                <a:latin typeface="Microsoft Sans Serif"/>
                <a:cs typeface="Microsoft Sans Serif"/>
              </a:rPr>
              <a:t>. </a:t>
            </a:r>
            <a:r>
              <a:rPr sz="2800" dirty="0">
                <a:latin typeface="Lucida Sans Unicode"/>
                <a:cs typeface="Lucida Sans Unicode"/>
              </a:rPr>
              <a:t>Реалıзується</a:t>
            </a:r>
            <a:r>
              <a:rPr sz="2800" spc="25" dirty="0">
                <a:latin typeface="Lucida Sans Unicode"/>
                <a:cs typeface="Lucida Sans Unicode"/>
              </a:rPr>
              <a:t> </a:t>
            </a:r>
            <a:r>
              <a:rPr sz="2800" spc="-10" dirty="0">
                <a:latin typeface="Lucida Sans Unicode"/>
                <a:cs typeface="Lucida Sans Unicode"/>
              </a:rPr>
              <a:t>проєкт</a:t>
            </a:r>
            <a:r>
              <a:rPr sz="2800" spc="25" dirty="0">
                <a:latin typeface="Lucida Sans Unicode"/>
                <a:cs typeface="Lucida Sans Unicode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«</a:t>
            </a:r>
            <a:r>
              <a:rPr sz="2800" dirty="0">
                <a:latin typeface="Lucida Sans Unicode"/>
                <a:cs typeface="Lucida Sans Unicode"/>
              </a:rPr>
              <a:t>Активнı</a:t>
            </a:r>
            <a:r>
              <a:rPr sz="2800" spc="25" dirty="0">
                <a:latin typeface="Lucida Sans Unicode"/>
                <a:cs typeface="Lucida Sans Unicode"/>
              </a:rPr>
              <a:t> </a:t>
            </a:r>
            <a:r>
              <a:rPr sz="2800" spc="-20" dirty="0">
                <a:latin typeface="Lucida Sans Unicode"/>
                <a:cs typeface="Lucida Sans Unicode"/>
              </a:rPr>
              <a:t>парки</a:t>
            </a:r>
            <a:r>
              <a:rPr sz="2800" spc="-20" dirty="0">
                <a:latin typeface="Microsoft Sans Serif"/>
                <a:cs typeface="Microsoft Sans Serif"/>
              </a:rPr>
              <a:t>-</a:t>
            </a:r>
            <a:r>
              <a:rPr sz="2800" spc="-10" dirty="0">
                <a:latin typeface="Lucida Sans Unicode"/>
                <a:cs typeface="Lucida Sans Unicode"/>
              </a:rPr>
              <a:t>локацıї </a:t>
            </a:r>
            <a:r>
              <a:rPr sz="2800" spc="-35" dirty="0">
                <a:latin typeface="Lucida Sans Unicode"/>
                <a:cs typeface="Lucida Sans Unicode"/>
              </a:rPr>
              <a:t>здорової</a:t>
            </a:r>
            <a:r>
              <a:rPr sz="2800" spc="-160" dirty="0">
                <a:latin typeface="Lucida Sans Unicode"/>
                <a:cs typeface="Lucida Sans Unicode"/>
              </a:rPr>
              <a:t> </a:t>
            </a:r>
            <a:r>
              <a:rPr sz="2800" spc="-10" dirty="0">
                <a:latin typeface="Lucida Sans Unicode"/>
                <a:cs typeface="Lucida Sans Unicode"/>
              </a:rPr>
              <a:t>України</a:t>
            </a:r>
            <a:r>
              <a:rPr sz="2800" spc="-10" dirty="0">
                <a:latin typeface="Microsoft Sans Serif"/>
                <a:cs typeface="Microsoft Sans Serif"/>
              </a:rPr>
              <a:t>».</a:t>
            </a:r>
            <a:endParaRPr sz="2800">
              <a:latin typeface="Microsoft Sans Serif"/>
              <a:cs typeface="Microsoft Sans Serif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85398" y="2234042"/>
            <a:ext cx="104775" cy="1047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2497" y="5756273"/>
            <a:ext cx="95250" cy="9524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2497" y="7394574"/>
            <a:ext cx="95250" cy="9524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2497" y="8623298"/>
            <a:ext cx="95250" cy="9524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350395" y="5537795"/>
            <a:ext cx="9906635" cy="4121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5575" algn="just">
              <a:lnSpc>
                <a:spcPct val="112000"/>
              </a:lnSpc>
              <a:spcBef>
                <a:spcPts val="100"/>
              </a:spcBef>
            </a:pPr>
            <a:r>
              <a:rPr sz="2400" b="1" spc="409" dirty="0">
                <a:latin typeface="Courier New"/>
                <a:cs typeface="Courier New"/>
              </a:rPr>
              <a:t>СПІЛЬНО</a:t>
            </a:r>
            <a:r>
              <a:rPr sz="2400" b="1" spc="-310" dirty="0">
                <a:latin typeface="Courier New"/>
                <a:cs typeface="Courier New"/>
              </a:rPr>
              <a:t> </a:t>
            </a:r>
            <a:r>
              <a:rPr sz="2400" b="1" spc="-60" dirty="0">
                <a:latin typeface="Courier New"/>
                <a:cs typeface="Courier New"/>
              </a:rPr>
              <a:t>ІЗ</a:t>
            </a:r>
            <a:r>
              <a:rPr sz="2400" b="1" spc="-310" dirty="0">
                <a:latin typeface="Courier New"/>
                <a:cs typeface="Courier New"/>
              </a:rPr>
              <a:t> </a:t>
            </a:r>
            <a:r>
              <a:rPr sz="2400" b="1" spc="560" dirty="0">
                <a:latin typeface="Courier New"/>
                <a:cs typeface="Courier New"/>
              </a:rPr>
              <a:t>ПРЦФЗН</a:t>
            </a:r>
            <a:r>
              <a:rPr sz="2400" b="1" spc="-310" dirty="0">
                <a:latin typeface="Courier New"/>
                <a:cs typeface="Courier New"/>
              </a:rPr>
              <a:t> </a:t>
            </a:r>
            <a:r>
              <a:rPr sz="2400" b="1" spc="-490" dirty="0">
                <a:latin typeface="Tahoma"/>
                <a:cs typeface="Tahoma"/>
              </a:rPr>
              <a:t>«</a:t>
            </a:r>
            <a:r>
              <a:rPr sz="2400" b="1" spc="-420" dirty="0">
                <a:latin typeface="Tahoma"/>
                <a:cs typeface="Tahoma"/>
              </a:rPr>
              <a:t> </a:t>
            </a:r>
            <a:r>
              <a:rPr sz="2400" b="1" spc="405" dirty="0">
                <a:latin typeface="Courier New"/>
                <a:cs typeface="Courier New"/>
              </a:rPr>
              <a:t>СПОРТ</a:t>
            </a:r>
            <a:r>
              <a:rPr sz="2400" b="1" spc="-310" dirty="0">
                <a:latin typeface="Courier New"/>
                <a:cs typeface="Courier New"/>
              </a:rPr>
              <a:t> </a:t>
            </a:r>
            <a:r>
              <a:rPr sz="2400" b="1" spc="480" dirty="0">
                <a:latin typeface="Courier New"/>
                <a:cs typeface="Courier New"/>
              </a:rPr>
              <a:t>ДЛЯ</a:t>
            </a:r>
            <a:r>
              <a:rPr sz="2400" b="1" spc="-310" dirty="0">
                <a:latin typeface="Courier New"/>
                <a:cs typeface="Courier New"/>
              </a:rPr>
              <a:t> </a:t>
            </a:r>
            <a:r>
              <a:rPr sz="2400" b="1" spc="110" dirty="0">
                <a:latin typeface="Courier New"/>
                <a:cs typeface="Courier New"/>
              </a:rPr>
              <a:t>ВСІХ</a:t>
            </a:r>
            <a:r>
              <a:rPr sz="2400" b="1" spc="110" dirty="0">
                <a:latin typeface="Tahoma"/>
                <a:cs typeface="Tahoma"/>
              </a:rPr>
              <a:t>»</a:t>
            </a:r>
            <a:r>
              <a:rPr sz="2400" b="1" spc="425" dirty="0">
                <a:latin typeface="Tahoma"/>
                <a:cs typeface="Tahoma"/>
              </a:rPr>
              <a:t> </a:t>
            </a:r>
            <a:r>
              <a:rPr sz="2400" b="1" spc="480" dirty="0">
                <a:latin typeface="Courier New"/>
                <a:cs typeface="Courier New"/>
              </a:rPr>
              <a:t>ПРОВЕДЕНО</a:t>
            </a:r>
            <a:r>
              <a:rPr sz="2400" b="1" spc="459" dirty="0">
                <a:latin typeface="Courier New"/>
                <a:cs typeface="Courier New"/>
              </a:rPr>
              <a:t> </a:t>
            </a:r>
            <a:r>
              <a:rPr sz="2400" b="1" spc="520" dirty="0">
                <a:latin typeface="Courier New"/>
                <a:cs typeface="Courier New"/>
              </a:rPr>
              <a:t>ЗМАГАННЯ</a:t>
            </a:r>
            <a:r>
              <a:rPr sz="2400" b="1" spc="-310" dirty="0">
                <a:latin typeface="Courier New"/>
                <a:cs typeface="Courier New"/>
              </a:rPr>
              <a:t> </a:t>
            </a:r>
            <a:r>
              <a:rPr sz="2400" b="1" spc="114" dirty="0">
                <a:latin typeface="Courier New"/>
                <a:cs typeface="Courier New"/>
              </a:rPr>
              <a:t>З</a:t>
            </a:r>
            <a:r>
              <a:rPr sz="2400" b="1" spc="-310" dirty="0">
                <a:latin typeface="Courier New"/>
                <a:cs typeface="Courier New"/>
              </a:rPr>
              <a:t> </a:t>
            </a:r>
            <a:r>
              <a:rPr sz="2400" b="1" spc="445" dirty="0">
                <a:latin typeface="Courier New"/>
                <a:cs typeface="Courier New"/>
              </a:rPr>
              <a:t>ФУТБОЛУ</a:t>
            </a:r>
            <a:r>
              <a:rPr sz="2400" b="1" spc="445" dirty="0">
                <a:latin typeface="Tahoma"/>
                <a:cs typeface="Tahoma"/>
              </a:rPr>
              <a:t>,</a:t>
            </a:r>
            <a:r>
              <a:rPr sz="2400" b="1" spc="425" dirty="0">
                <a:latin typeface="Tahoma"/>
                <a:cs typeface="Tahoma"/>
              </a:rPr>
              <a:t> </a:t>
            </a:r>
            <a:r>
              <a:rPr sz="2400" b="1" spc="114" dirty="0">
                <a:latin typeface="Courier New"/>
                <a:cs typeface="Courier New"/>
              </a:rPr>
              <a:t>З</a:t>
            </a:r>
            <a:r>
              <a:rPr sz="2400" b="1" spc="-310" dirty="0">
                <a:latin typeface="Courier New"/>
                <a:cs typeface="Courier New"/>
              </a:rPr>
              <a:t> </a:t>
            </a:r>
            <a:r>
              <a:rPr sz="2400" b="1" spc="515" dirty="0">
                <a:latin typeface="Courier New"/>
                <a:cs typeface="Courier New"/>
              </a:rPr>
              <a:t>ХУДОЖНЬОЇ</a:t>
            </a:r>
            <a:r>
              <a:rPr sz="2400" b="1" spc="-310" dirty="0">
                <a:latin typeface="Courier New"/>
                <a:cs typeface="Courier New"/>
              </a:rPr>
              <a:t> </a:t>
            </a:r>
            <a:r>
              <a:rPr sz="2400" b="1" spc="430" dirty="0">
                <a:latin typeface="Courier New"/>
                <a:cs typeface="Courier New"/>
              </a:rPr>
              <a:t>ГІМНАСТИКИ</a:t>
            </a:r>
            <a:r>
              <a:rPr sz="2400" b="1" spc="430" dirty="0">
                <a:latin typeface="Tahoma"/>
                <a:cs typeface="Tahoma"/>
              </a:rPr>
              <a:t>,</a:t>
            </a:r>
            <a:r>
              <a:rPr sz="2400" b="1" spc="-165" dirty="0">
                <a:latin typeface="Tahoma"/>
                <a:cs typeface="Tahoma"/>
              </a:rPr>
              <a:t> </a:t>
            </a:r>
            <a:r>
              <a:rPr sz="2400" b="1" spc="290" dirty="0">
                <a:latin typeface="Courier New"/>
                <a:cs typeface="Courier New"/>
              </a:rPr>
              <a:t>ГРЕКО</a:t>
            </a:r>
            <a:r>
              <a:rPr sz="2400" b="1" spc="290" dirty="0">
                <a:latin typeface="Tahoma"/>
                <a:cs typeface="Tahoma"/>
              </a:rPr>
              <a:t>-</a:t>
            </a:r>
            <a:r>
              <a:rPr sz="2400" b="1" spc="-420" dirty="0">
                <a:latin typeface="Tahoma"/>
                <a:cs typeface="Tahoma"/>
              </a:rPr>
              <a:t> </a:t>
            </a:r>
            <a:r>
              <a:rPr sz="2400" b="1" spc="459" dirty="0">
                <a:latin typeface="Courier New"/>
                <a:cs typeface="Courier New"/>
              </a:rPr>
              <a:t>РИМСЬКОЇ</a:t>
            </a:r>
            <a:r>
              <a:rPr sz="2400" b="1" spc="-310" dirty="0">
                <a:latin typeface="Courier New"/>
                <a:cs typeface="Courier New"/>
              </a:rPr>
              <a:t> </a:t>
            </a:r>
            <a:r>
              <a:rPr sz="2400" b="1" spc="420" dirty="0">
                <a:latin typeface="Courier New"/>
                <a:cs typeface="Courier New"/>
              </a:rPr>
              <a:t>БОРОТЬБИ</a:t>
            </a:r>
            <a:r>
              <a:rPr sz="2400" b="1" spc="420" dirty="0">
                <a:latin typeface="Tahoma"/>
                <a:cs typeface="Tahoma"/>
              </a:rPr>
              <a:t>,</a:t>
            </a:r>
            <a:r>
              <a:rPr sz="2400" b="1" spc="425" dirty="0">
                <a:latin typeface="Tahoma"/>
                <a:cs typeface="Tahoma"/>
              </a:rPr>
              <a:t> </a:t>
            </a:r>
            <a:r>
              <a:rPr sz="2400" b="1" spc="620" dirty="0">
                <a:latin typeface="Courier New"/>
                <a:cs typeface="Courier New"/>
              </a:rPr>
              <a:t>ДЗЮДО</a:t>
            </a:r>
            <a:r>
              <a:rPr sz="2400" b="1" spc="620" dirty="0">
                <a:latin typeface="Tahoma"/>
                <a:cs typeface="Tahoma"/>
              </a:rPr>
              <a:t>,</a:t>
            </a:r>
            <a:r>
              <a:rPr sz="2400" b="1" spc="425" dirty="0">
                <a:latin typeface="Tahoma"/>
                <a:cs typeface="Tahoma"/>
              </a:rPr>
              <a:t> </a:t>
            </a:r>
            <a:r>
              <a:rPr sz="2400" b="1" spc="290" dirty="0">
                <a:latin typeface="Courier New"/>
                <a:cs typeface="Courier New"/>
              </a:rPr>
              <a:t>КАРАТЕ</a:t>
            </a:r>
            <a:r>
              <a:rPr sz="2400" b="1" spc="290" dirty="0">
                <a:latin typeface="Tahoma"/>
                <a:cs typeface="Tahoma"/>
              </a:rPr>
              <a:t>,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  <a:tabLst>
                <a:tab pos="2672080" algn="l"/>
              </a:tabLst>
            </a:pPr>
            <a:r>
              <a:rPr sz="2400" b="1" spc="405" dirty="0">
                <a:latin typeface="Courier New"/>
                <a:cs typeface="Courier New"/>
              </a:rPr>
              <a:t>ВЕЛОСПОРТУ</a:t>
            </a:r>
            <a:r>
              <a:rPr sz="2400" b="1" spc="405" dirty="0">
                <a:latin typeface="Tahoma"/>
                <a:cs typeface="Tahoma"/>
              </a:rPr>
              <a:t>,</a:t>
            </a:r>
            <a:r>
              <a:rPr sz="2400" b="1" dirty="0">
                <a:latin typeface="Tahoma"/>
                <a:cs typeface="Tahoma"/>
              </a:rPr>
              <a:t>	</a:t>
            </a:r>
            <a:r>
              <a:rPr sz="2400" b="1" spc="509" dirty="0">
                <a:latin typeface="Courier New"/>
                <a:cs typeface="Courier New"/>
              </a:rPr>
              <a:t>СПОРТИВНОГО</a:t>
            </a:r>
            <a:r>
              <a:rPr sz="2400" b="1" spc="-270" dirty="0">
                <a:latin typeface="Courier New"/>
                <a:cs typeface="Courier New"/>
              </a:rPr>
              <a:t> </a:t>
            </a:r>
            <a:r>
              <a:rPr sz="2400" b="1" spc="390" dirty="0">
                <a:latin typeface="Courier New"/>
                <a:cs typeface="Courier New"/>
              </a:rPr>
              <a:t>ОРІЄНТУВАННЯ</a:t>
            </a:r>
            <a:r>
              <a:rPr sz="2400" b="1" spc="390" dirty="0">
                <a:latin typeface="Tahoma"/>
                <a:cs typeface="Tahoma"/>
              </a:rPr>
              <a:t>.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  <a:tabLst>
                <a:tab pos="510540" algn="l"/>
                <a:tab pos="3573779" algn="l"/>
              </a:tabLst>
            </a:pPr>
            <a:r>
              <a:rPr sz="2400" b="1" spc="-25" dirty="0">
                <a:latin typeface="Tahoma"/>
                <a:cs typeface="Tahoma"/>
              </a:rPr>
              <a:t>19</a:t>
            </a:r>
            <a:r>
              <a:rPr sz="2400" b="1" dirty="0">
                <a:latin typeface="Tahoma"/>
                <a:cs typeface="Tahoma"/>
              </a:rPr>
              <a:t>	</a:t>
            </a:r>
            <a:r>
              <a:rPr sz="2400" b="1" spc="325" dirty="0">
                <a:latin typeface="Courier New"/>
                <a:cs typeface="Courier New"/>
              </a:rPr>
              <a:t>БЕРЕЗНЯ</a:t>
            </a:r>
            <a:r>
              <a:rPr sz="2400" b="1" spc="-290" dirty="0">
                <a:latin typeface="Courier New"/>
                <a:cs typeface="Courier New"/>
              </a:rPr>
              <a:t> </a:t>
            </a:r>
            <a:r>
              <a:rPr sz="2400" b="1" spc="155" dirty="0">
                <a:latin typeface="Tahoma"/>
                <a:cs typeface="Tahoma"/>
              </a:rPr>
              <a:t>2023</a:t>
            </a:r>
            <a:r>
              <a:rPr sz="2400" b="1" spc="-409" dirty="0">
                <a:latin typeface="Tahoma"/>
                <a:cs typeface="Tahoma"/>
              </a:rPr>
              <a:t> </a:t>
            </a:r>
            <a:r>
              <a:rPr sz="2400" b="1" spc="60" dirty="0">
                <a:latin typeface="Courier New"/>
                <a:cs typeface="Courier New"/>
              </a:rPr>
              <a:t>Р</a:t>
            </a:r>
            <a:r>
              <a:rPr sz="2400" b="1" spc="60" dirty="0">
                <a:latin typeface="Tahoma"/>
                <a:cs typeface="Tahoma"/>
              </a:rPr>
              <a:t>.</a:t>
            </a:r>
            <a:r>
              <a:rPr sz="2400" b="1" dirty="0">
                <a:latin typeface="Tahoma"/>
                <a:cs typeface="Tahoma"/>
              </a:rPr>
              <a:t>	</a:t>
            </a:r>
            <a:r>
              <a:rPr sz="2400" b="1" spc="530" dirty="0">
                <a:latin typeface="Courier New"/>
                <a:cs typeface="Courier New"/>
              </a:rPr>
              <a:t>СПРАВЖНЄ</a:t>
            </a:r>
            <a:r>
              <a:rPr sz="2400" b="1" spc="-295" dirty="0">
                <a:latin typeface="Courier New"/>
                <a:cs typeface="Courier New"/>
              </a:rPr>
              <a:t> </a:t>
            </a:r>
            <a:r>
              <a:rPr sz="2400" b="1" spc="385" dirty="0">
                <a:latin typeface="Courier New"/>
                <a:cs typeface="Courier New"/>
              </a:rPr>
              <a:t>СВЯТО</a:t>
            </a:r>
            <a:r>
              <a:rPr sz="2400" b="1" spc="-290" dirty="0">
                <a:latin typeface="Courier New"/>
                <a:cs typeface="Courier New"/>
              </a:rPr>
              <a:t> </a:t>
            </a:r>
            <a:r>
              <a:rPr sz="2400" b="1" spc="545" dirty="0">
                <a:latin typeface="Courier New"/>
                <a:cs typeface="Courier New"/>
              </a:rPr>
              <a:t>СИЛЬНИХ</a:t>
            </a:r>
            <a:r>
              <a:rPr sz="2400" b="1" spc="-295" dirty="0">
                <a:latin typeface="Courier New"/>
                <a:cs typeface="Courier New"/>
              </a:rPr>
              <a:t> </a:t>
            </a:r>
            <a:r>
              <a:rPr sz="2400" b="1" spc="-570" dirty="0">
                <a:latin typeface="Courier New"/>
                <a:cs typeface="Courier New"/>
              </a:rPr>
              <a:t>І</a:t>
            </a:r>
            <a:endParaRPr sz="2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2400" b="1" spc="535" dirty="0">
                <a:latin typeface="Courier New"/>
                <a:cs typeface="Courier New"/>
              </a:rPr>
              <a:t>МІЦНИХ</a:t>
            </a:r>
            <a:r>
              <a:rPr sz="2400" b="1" spc="-295" dirty="0">
                <a:latin typeface="Courier New"/>
                <a:cs typeface="Courier New"/>
              </a:rPr>
              <a:t> </a:t>
            </a:r>
            <a:r>
              <a:rPr sz="2400" b="1" spc="620" dirty="0">
                <a:latin typeface="Courier New"/>
                <a:cs typeface="Courier New"/>
              </a:rPr>
              <a:t>ДУХОМ</a:t>
            </a:r>
            <a:r>
              <a:rPr sz="2400" b="1" spc="-290" dirty="0">
                <a:latin typeface="Courier New"/>
                <a:cs typeface="Courier New"/>
              </a:rPr>
              <a:t> </a:t>
            </a:r>
            <a:r>
              <a:rPr sz="2400" b="1" spc="365" dirty="0">
                <a:latin typeface="Courier New"/>
                <a:cs typeface="Courier New"/>
              </a:rPr>
              <a:t>ЗАВІТАЛО</a:t>
            </a:r>
            <a:r>
              <a:rPr sz="2400" b="1" spc="-295" dirty="0">
                <a:latin typeface="Courier New"/>
                <a:cs typeface="Courier New"/>
              </a:rPr>
              <a:t> </a:t>
            </a:r>
            <a:r>
              <a:rPr sz="2400" b="1" spc="565" dirty="0">
                <a:latin typeface="Courier New"/>
                <a:cs typeface="Courier New"/>
              </a:rPr>
              <a:t>ДО</a:t>
            </a:r>
            <a:r>
              <a:rPr sz="2400" b="1" spc="-290" dirty="0">
                <a:latin typeface="Courier New"/>
                <a:cs typeface="Courier New"/>
              </a:rPr>
              <a:t> </a:t>
            </a:r>
            <a:r>
              <a:rPr sz="2400" b="1" spc="445" dirty="0">
                <a:latin typeface="Courier New"/>
                <a:cs typeface="Courier New"/>
              </a:rPr>
              <a:t>СПОРТИВНОЇ</a:t>
            </a:r>
            <a:r>
              <a:rPr sz="2400" b="1" spc="-295" dirty="0">
                <a:latin typeface="Courier New"/>
                <a:cs typeface="Courier New"/>
              </a:rPr>
              <a:t> </a:t>
            </a:r>
            <a:r>
              <a:rPr sz="2400" b="1" spc="515" dirty="0">
                <a:latin typeface="Courier New"/>
                <a:cs typeface="Courier New"/>
              </a:rPr>
              <a:t>ЗАЛИ</a:t>
            </a:r>
            <a:r>
              <a:rPr sz="2400" b="1" spc="-290" dirty="0">
                <a:latin typeface="Courier New"/>
                <a:cs typeface="Courier New"/>
              </a:rPr>
              <a:t> </a:t>
            </a:r>
            <a:r>
              <a:rPr sz="2400" b="1" spc="245" dirty="0">
                <a:latin typeface="Courier New"/>
                <a:cs typeface="Courier New"/>
              </a:rPr>
              <a:t>СК</a:t>
            </a:r>
            <a:endParaRPr sz="2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  <a:tabLst>
                <a:tab pos="1697989" algn="l"/>
              </a:tabLst>
            </a:pPr>
            <a:r>
              <a:rPr sz="2400" b="1" spc="-490" dirty="0">
                <a:latin typeface="Tahoma"/>
                <a:cs typeface="Tahoma"/>
              </a:rPr>
              <a:t>«</a:t>
            </a:r>
            <a:r>
              <a:rPr sz="2400" b="1" spc="-420" dirty="0">
                <a:latin typeface="Tahoma"/>
                <a:cs typeface="Tahoma"/>
              </a:rPr>
              <a:t> </a:t>
            </a:r>
            <a:r>
              <a:rPr sz="2400" b="1" spc="275" dirty="0">
                <a:latin typeface="Courier New"/>
                <a:cs typeface="Courier New"/>
              </a:rPr>
              <a:t>АРЕНА</a:t>
            </a:r>
            <a:r>
              <a:rPr sz="2400" b="1" spc="275" dirty="0">
                <a:latin typeface="Tahoma"/>
                <a:cs typeface="Tahoma"/>
              </a:rPr>
              <a:t>»</a:t>
            </a:r>
            <a:r>
              <a:rPr sz="2400" b="1" dirty="0">
                <a:latin typeface="Tahoma"/>
                <a:cs typeface="Tahoma"/>
              </a:rPr>
              <a:t>	</a:t>
            </a:r>
            <a:r>
              <a:rPr sz="2400" b="1" spc="560" dirty="0">
                <a:latin typeface="Courier New"/>
                <a:cs typeface="Courier New"/>
              </a:rPr>
              <a:t>ПРЦФЗН</a:t>
            </a:r>
            <a:r>
              <a:rPr sz="2400" b="1" spc="-300" dirty="0">
                <a:latin typeface="Courier New"/>
                <a:cs typeface="Courier New"/>
              </a:rPr>
              <a:t> </a:t>
            </a:r>
            <a:r>
              <a:rPr sz="2400" b="1" spc="-490" dirty="0">
                <a:latin typeface="Tahoma"/>
                <a:cs typeface="Tahoma"/>
              </a:rPr>
              <a:t>«</a:t>
            </a:r>
            <a:r>
              <a:rPr sz="2400" b="1" spc="-420" dirty="0">
                <a:latin typeface="Tahoma"/>
                <a:cs typeface="Tahoma"/>
              </a:rPr>
              <a:t> </a:t>
            </a:r>
            <a:r>
              <a:rPr sz="2400" b="1" spc="405" dirty="0">
                <a:latin typeface="Courier New"/>
                <a:cs typeface="Courier New"/>
              </a:rPr>
              <a:t>СПОРТ</a:t>
            </a:r>
            <a:r>
              <a:rPr sz="2400" b="1" spc="-300" dirty="0">
                <a:latin typeface="Courier New"/>
                <a:cs typeface="Courier New"/>
              </a:rPr>
              <a:t> </a:t>
            </a:r>
            <a:r>
              <a:rPr sz="2400" b="1" spc="480" dirty="0">
                <a:latin typeface="Courier New"/>
                <a:cs typeface="Courier New"/>
              </a:rPr>
              <a:t>ДЛЯ</a:t>
            </a:r>
            <a:r>
              <a:rPr sz="2400" b="1" spc="-300" dirty="0">
                <a:latin typeface="Courier New"/>
                <a:cs typeface="Courier New"/>
              </a:rPr>
              <a:t> </a:t>
            </a:r>
            <a:r>
              <a:rPr sz="2400" b="1" spc="90" dirty="0">
                <a:latin typeface="Courier New"/>
                <a:cs typeface="Courier New"/>
              </a:rPr>
              <a:t>ВСІХ</a:t>
            </a:r>
            <a:r>
              <a:rPr sz="2400" b="1" spc="90" dirty="0">
                <a:latin typeface="Tahoma"/>
                <a:cs typeface="Tahoma"/>
              </a:rPr>
              <a:t>»!</a:t>
            </a:r>
            <a:endParaRPr sz="2400">
              <a:latin typeface="Tahoma"/>
              <a:cs typeface="Tahoma"/>
            </a:endParaRPr>
          </a:p>
          <a:p>
            <a:pPr marL="12700" marR="229870" algn="just">
              <a:lnSpc>
                <a:spcPct val="112000"/>
              </a:lnSpc>
            </a:pPr>
            <a:r>
              <a:rPr sz="2400" b="1" spc="305" dirty="0">
                <a:latin typeface="Courier New"/>
                <a:cs typeface="Courier New"/>
              </a:rPr>
              <a:t>ЗА</a:t>
            </a:r>
            <a:r>
              <a:rPr sz="2400" b="1" spc="-300" dirty="0">
                <a:latin typeface="Courier New"/>
                <a:cs typeface="Courier New"/>
              </a:rPr>
              <a:t> </a:t>
            </a:r>
            <a:r>
              <a:rPr sz="2400" b="1" spc="505" dirty="0">
                <a:latin typeface="Courier New"/>
                <a:cs typeface="Courier New"/>
              </a:rPr>
              <a:t>ПІДТРИМКИ</a:t>
            </a:r>
            <a:r>
              <a:rPr sz="2400" b="1" spc="-300" dirty="0">
                <a:latin typeface="Courier New"/>
                <a:cs typeface="Courier New"/>
              </a:rPr>
              <a:t> </a:t>
            </a:r>
            <a:r>
              <a:rPr sz="2400" b="1" spc="420" dirty="0">
                <a:latin typeface="Courier New"/>
                <a:cs typeface="Courier New"/>
              </a:rPr>
              <a:t>ПОДІЛЬСЬКА</a:t>
            </a:r>
            <a:r>
              <a:rPr sz="2400" b="1" spc="-300" dirty="0">
                <a:latin typeface="Courier New"/>
                <a:cs typeface="Courier New"/>
              </a:rPr>
              <a:t> </a:t>
            </a:r>
            <a:r>
              <a:rPr sz="2400" b="1" spc="409" dirty="0">
                <a:latin typeface="Courier New"/>
                <a:cs typeface="Courier New"/>
              </a:rPr>
              <a:t>РДА</a:t>
            </a:r>
            <a:r>
              <a:rPr sz="2400" b="1" spc="-300" dirty="0">
                <a:latin typeface="Courier New"/>
                <a:cs typeface="Courier New"/>
              </a:rPr>
              <a:t> </a:t>
            </a:r>
            <a:r>
              <a:rPr sz="2400" b="1" spc="470" dirty="0">
                <a:latin typeface="Courier New"/>
                <a:cs typeface="Courier New"/>
              </a:rPr>
              <a:t>БУЛО</a:t>
            </a:r>
            <a:r>
              <a:rPr sz="2400" b="1" spc="-295" dirty="0">
                <a:latin typeface="Courier New"/>
                <a:cs typeface="Courier New"/>
              </a:rPr>
              <a:t> </a:t>
            </a:r>
            <a:r>
              <a:rPr sz="2400" b="1" spc="470" dirty="0">
                <a:latin typeface="Courier New"/>
                <a:cs typeface="Courier New"/>
              </a:rPr>
              <a:t>ПРОВЕДЕНО </a:t>
            </a:r>
            <a:r>
              <a:rPr sz="2400" b="1" spc="520" dirty="0">
                <a:latin typeface="Courier New"/>
                <a:cs typeface="Courier New"/>
              </a:rPr>
              <a:t>ЗМАГАННЯ</a:t>
            </a:r>
            <a:r>
              <a:rPr sz="2400" b="1" spc="-305" dirty="0">
                <a:latin typeface="Courier New"/>
                <a:cs typeface="Courier New"/>
              </a:rPr>
              <a:t> </a:t>
            </a:r>
            <a:r>
              <a:rPr sz="2400" b="1" spc="114" dirty="0">
                <a:latin typeface="Courier New"/>
                <a:cs typeface="Courier New"/>
              </a:rPr>
              <a:t>З</a:t>
            </a:r>
            <a:r>
              <a:rPr sz="2400" b="1" spc="-305" dirty="0">
                <a:latin typeface="Courier New"/>
                <a:cs typeface="Courier New"/>
              </a:rPr>
              <a:t> </a:t>
            </a:r>
            <a:r>
              <a:rPr sz="2400" b="1" spc="330" dirty="0">
                <a:latin typeface="Courier New"/>
                <a:cs typeface="Courier New"/>
              </a:rPr>
              <a:t>ВІДКРИТОЇ</a:t>
            </a:r>
            <a:r>
              <a:rPr sz="2400" b="1" spc="-305" dirty="0">
                <a:latin typeface="Courier New"/>
                <a:cs typeface="Courier New"/>
              </a:rPr>
              <a:t> </a:t>
            </a:r>
            <a:r>
              <a:rPr sz="2400" b="1" spc="425" dirty="0">
                <a:latin typeface="Courier New"/>
                <a:cs typeface="Courier New"/>
              </a:rPr>
              <a:t>ПЕРШОСТІ</a:t>
            </a:r>
            <a:r>
              <a:rPr sz="2400" b="1" spc="-305" dirty="0">
                <a:latin typeface="Courier New"/>
                <a:cs typeface="Courier New"/>
              </a:rPr>
              <a:t> </a:t>
            </a:r>
            <a:r>
              <a:rPr sz="2400" b="1" spc="440" dirty="0">
                <a:latin typeface="Courier New"/>
                <a:cs typeface="Courier New"/>
              </a:rPr>
              <a:t>ПОДІЛЬСЬКОГО </a:t>
            </a:r>
            <a:r>
              <a:rPr sz="2400" b="1" spc="535" dirty="0">
                <a:latin typeface="Courier New"/>
                <a:cs typeface="Courier New"/>
              </a:rPr>
              <a:t>РАЙОНУ</a:t>
            </a:r>
            <a:r>
              <a:rPr sz="2400" b="1" spc="-305" dirty="0">
                <a:latin typeface="Courier New"/>
                <a:cs typeface="Courier New"/>
              </a:rPr>
              <a:t> </a:t>
            </a:r>
            <a:r>
              <a:rPr sz="2400" b="1" spc="114" dirty="0">
                <a:latin typeface="Courier New"/>
                <a:cs typeface="Courier New"/>
              </a:rPr>
              <a:t>З</a:t>
            </a:r>
            <a:r>
              <a:rPr sz="2400" b="1" spc="-305" dirty="0">
                <a:latin typeface="Courier New"/>
                <a:cs typeface="Courier New"/>
              </a:rPr>
              <a:t> </a:t>
            </a:r>
            <a:r>
              <a:rPr sz="2400" b="1" spc="700" dirty="0">
                <a:latin typeface="Courier New"/>
                <a:cs typeface="Courier New"/>
              </a:rPr>
              <a:t>ДЗЮДО</a:t>
            </a:r>
            <a:endParaRPr sz="24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69818" y="0"/>
            <a:ext cx="11263334" cy="102742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86613" y="4209055"/>
            <a:ext cx="491490" cy="4091304"/>
          </a:xfrm>
          <a:custGeom>
            <a:avLst/>
            <a:gdLst/>
            <a:ahLst/>
            <a:cxnLst/>
            <a:rect l="l" t="t" r="r" b="b"/>
            <a:pathLst>
              <a:path w="491490" h="4091304">
                <a:moveTo>
                  <a:pt x="491207" y="0"/>
                </a:moveTo>
                <a:lnTo>
                  <a:pt x="491207" y="4090835"/>
                </a:lnTo>
                <a:lnTo>
                  <a:pt x="0" y="4090835"/>
                </a:lnTo>
                <a:lnTo>
                  <a:pt x="0" y="0"/>
                </a:lnTo>
                <a:lnTo>
                  <a:pt x="491207" y="0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588769" y="1544999"/>
            <a:ext cx="381000" cy="3867150"/>
          </a:xfrm>
          <a:custGeom>
            <a:avLst/>
            <a:gdLst/>
            <a:ahLst/>
            <a:cxnLst/>
            <a:rect l="l" t="t" r="r" b="b"/>
            <a:pathLst>
              <a:path w="381000" h="3867150">
                <a:moveTo>
                  <a:pt x="380999" y="3867149"/>
                </a:moveTo>
                <a:lnTo>
                  <a:pt x="0" y="3867149"/>
                </a:lnTo>
                <a:lnTo>
                  <a:pt x="0" y="0"/>
                </a:lnTo>
                <a:lnTo>
                  <a:pt x="380999" y="0"/>
                </a:lnTo>
                <a:lnTo>
                  <a:pt x="380999" y="3867149"/>
                </a:lnTo>
                <a:close/>
              </a:path>
            </a:pathLst>
          </a:custGeom>
          <a:solidFill>
            <a:srgbClr val="3F3C2E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08759" y="6745589"/>
            <a:ext cx="8450580" cy="3108960"/>
          </a:xfrm>
          <a:custGeom>
            <a:avLst/>
            <a:gdLst/>
            <a:ahLst/>
            <a:cxnLst/>
            <a:rect l="l" t="t" r="r" b="b"/>
            <a:pathLst>
              <a:path w="8450580" h="3108959">
                <a:moveTo>
                  <a:pt x="7964780" y="3108749"/>
                </a:moveTo>
                <a:lnTo>
                  <a:pt x="485758" y="3108749"/>
                </a:lnTo>
                <a:lnTo>
                  <a:pt x="438991" y="3106526"/>
                </a:lnTo>
                <a:lnTo>
                  <a:pt x="393466" y="3099990"/>
                </a:lnTo>
                <a:lnTo>
                  <a:pt x="349402" y="3089347"/>
                </a:lnTo>
                <a:lnTo>
                  <a:pt x="307004" y="3074798"/>
                </a:lnTo>
                <a:lnTo>
                  <a:pt x="266475" y="3056549"/>
                </a:lnTo>
                <a:lnTo>
                  <a:pt x="228018" y="3034802"/>
                </a:lnTo>
                <a:lnTo>
                  <a:pt x="191838" y="3009761"/>
                </a:lnTo>
                <a:lnTo>
                  <a:pt x="158137" y="2981630"/>
                </a:lnTo>
                <a:lnTo>
                  <a:pt x="127119" y="2950612"/>
                </a:lnTo>
                <a:lnTo>
                  <a:pt x="98988" y="2916911"/>
                </a:lnTo>
                <a:lnTo>
                  <a:pt x="73947" y="2880730"/>
                </a:lnTo>
                <a:lnTo>
                  <a:pt x="52200" y="2842274"/>
                </a:lnTo>
                <a:lnTo>
                  <a:pt x="33951" y="2801744"/>
                </a:lnTo>
                <a:lnTo>
                  <a:pt x="19402" y="2759346"/>
                </a:lnTo>
                <a:lnTo>
                  <a:pt x="8759" y="2715283"/>
                </a:lnTo>
                <a:lnTo>
                  <a:pt x="2223" y="2669758"/>
                </a:lnTo>
                <a:lnTo>
                  <a:pt x="0" y="2622975"/>
                </a:lnTo>
                <a:lnTo>
                  <a:pt x="0" y="485774"/>
                </a:lnTo>
                <a:lnTo>
                  <a:pt x="2223" y="438991"/>
                </a:lnTo>
                <a:lnTo>
                  <a:pt x="8759" y="393466"/>
                </a:lnTo>
                <a:lnTo>
                  <a:pt x="19402" y="349402"/>
                </a:lnTo>
                <a:lnTo>
                  <a:pt x="33951" y="307004"/>
                </a:lnTo>
                <a:lnTo>
                  <a:pt x="52200" y="266475"/>
                </a:lnTo>
                <a:lnTo>
                  <a:pt x="73947" y="228018"/>
                </a:lnTo>
                <a:lnTo>
                  <a:pt x="98988" y="191838"/>
                </a:lnTo>
                <a:lnTo>
                  <a:pt x="127119" y="158137"/>
                </a:lnTo>
                <a:lnTo>
                  <a:pt x="158137" y="127119"/>
                </a:lnTo>
                <a:lnTo>
                  <a:pt x="191838" y="98988"/>
                </a:lnTo>
                <a:lnTo>
                  <a:pt x="228018" y="73947"/>
                </a:lnTo>
                <a:lnTo>
                  <a:pt x="266475" y="52200"/>
                </a:lnTo>
                <a:lnTo>
                  <a:pt x="307004" y="33951"/>
                </a:lnTo>
                <a:lnTo>
                  <a:pt x="349402" y="19402"/>
                </a:lnTo>
                <a:lnTo>
                  <a:pt x="393466" y="8759"/>
                </a:lnTo>
                <a:lnTo>
                  <a:pt x="438991" y="2223"/>
                </a:lnTo>
                <a:lnTo>
                  <a:pt x="485774" y="0"/>
                </a:lnTo>
                <a:lnTo>
                  <a:pt x="7964764" y="0"/>
                </a:lnTo>
                <a:lnTo>
                  <a:pt x="8011547" y="2223"/>
                </a:lnTo>
                <a:lnTo>
                  <a:pt x="8057072" y="8759"/>
                </a:lnTo>
                <a:lnTo>
                  <a:pt x="8101136" y="19402"/>
                </a:lnTo>
                <a:lnTo>
                  <a:pt x="8143534" y="33951"/>
                </a:lnTo>
                <a:lnTo>
                  <a:pt x="8184063" y="52200"/>
                </a:lnTo>
                <a:lnTo>
                  <a:pt x="8222520" y="73947"/>
                </a:lnTo>
                <a:lnTo>
                  <a:pt x="8258700" y="98988"/>
                </a:lnTo>
                <a:lnTo>
                  <a:pt x="8292401" y="127119"/>
                </a:lnTo>
                <a:lnTo>
                  <a:pt x="8323419" y="158137"/>
                </a:lnTo>
                <a:lnTo>
                  <a:pt x="8351550" y="191838"/>
                </a:lnTo>
                <a:lnTo>
                  <a:pt x="8376591" y="228018"/>
                </a:lnTo>
                <a:lnTo>
                  <a:pt x="8398338" y="266475"/>
                </a:lnTo>
                <a:lnTo>
                  <a:pt x="8416587" y="307004"/>
                </a:lnTo>
                <a:lnTo>
                  <a:pt x="8431136" y="349402"/>
                </a:lnTo>
                <a:lnTo>
                  <a:pt x="8441779" y="393466"/>
                </a:lnTo>
                <a:lnTo>
                  <a:pt x="8448315" y="438991"/>
                </a:lnTo>
                <a:lnTo>
                  <a:pt x="8450539" y="485774"/>
                </a:lnTo>
                <a:lnTo>
                  <a:pt x="8450539" y="2622975"/>
                </a:lnTo>
                <a:lnTo>
                  <a:pt x="8448315" y="2669758"/>
                </a:lnTo>
                <a:lnTo>
                  <a:pt x="8441779" y="2715283"/>
                </a:lnTo>
                <a:lnTo>
                  <a:pt x="8431136" y="2759346"/>
                </a:lnTo>
                <a:lnTo>
                  <a:pt x="8416587" y="2801744"/>
                </a:lnTo>
                <a:lnTo>
                  <a:pt x="8398338" y="2842274"/>
                </a:lnTo>
                <a:lnTo>
                  <a:pt x="8376591" y="2880730"/>
                </a:lnTo>
                <a:lnTo>
                  <a:pt x="8351550" y="2916911"/>
                </a:lnTo>
                <a:lnTo>
                  <a:pt x="8323419" y="2950612"/>
                </a:lnTo>
                <a:lnTo>
                  <a:pt x="8292401" y="2981630"/>
                </a:lnTo>
                <a:lnTo>
                  <a:pt x="8258700" y="3009761"/>
                </a:lnTo>
                <a:lnTo>
                  <a:pt x="8222520" y="3034802"/>
                </a:lnTo>
                <a:lnTo>
                  <a:pt x="8184063" y="3056549"/>
                </a:lnTo>
                <a:lnTo>
                  <a:pt x="8143534" y="3074798"/>
                </a:lnTo>
                <a:lnTo>
                  <a:pt x="8101136" y="3089347"/>
                </a:lnTo>
                <a:lnTo>
                  <a:pt x="8057072" y="3099990"/>
                </a:lnTo>
                <a:lnTo>
                  <a:pt x="8011547" y="3106526"/>
                </a:lnTo>
                <a:lnTo>
                  <a:pt x="7964780" y="3108749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6832" y="4010187"/>
            <a:ext cx="4952999" cy="46291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26519" y="1217102"/>
            <a:ext cx="5133974" cy="41909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694964" y="7368725"/>
            <a:ext cx="7337425" cy="17729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13995">
              <a:lnSpc>
                <a:spcPct val="111900"/>
              </a:lnSpc>
              <a:spcBef>
                <a:spcPts val="90"/>
              </a:spcBef>
            </a:pPr>
            <a:r>
              <a:rPr sz="2050" b="1" spc="120" dirty="0">
                <a:solidFill>
                  <a:srgbClr val="FFFFFF"/>
                </a:solidFill>
                <a:latin typeface="Courier New"/>
                <a:cs typeface="Courier New"/>
              </a:rPr>
              <a:t>З</a:t>
            </a:r>
            <a:r>
              <a:rPr sz="2050" b="1" spc="-2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050" b="1" spc="105" dirty="0">
                <a:solidFill>
                  <a:srgbClr val="FFFFFF"/>
                </a:solidFill>
                <a:latin typeface="Tahoma"/>
                <a:cs typeface="Tahoma"/>
              </a:rPr>
              <a:t>24</a:t>
            </a:r>
            <a:r>
              <a:rPr sz="2050" b="1" spc="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b="1" spc="530" dirty="0">
                <a:solidFill>
                  <a:srgbClr val="FFFFFF"/>
                </a:solidFill>
                <a:latin typeface="Courier New"/>
                <a:cs typeface="Courier New"/>
              </a:rPr>
              <a:t>ЛИПНЯ</a:t>
            </a:r>
            <a:r>
              <a:rPr sz="2050" b="1" spc="-2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050" b="1" spc="495" dirty="0">
                <a:solidFill>
                  <a:srgbClr val="FFFFFF"/>
                </a:solidFill>
                <a:latin typeface="Courier New"/>
                <a:cs typeface="Courier New"/>
              </a:rPr>
              <a:t>ПО</a:t>
            </a:r>
            <a:r>
              <a:rPr sz="205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050" b="1" spc="105" dirty="0">
                <a:solidFill>
                  <a:srgbClr val="FFFFFF"/>
                </a:solidFill>
                <a:latin typeface="Tahoma"/>
                <a:cs typeface="Tahoma"/>
              </a:rPr>
              <a:t>24</a:t>
            </a:r>
            <a:r>
              <a:rPr sz="2050" b="1" spc="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b="1" spc="365" dirty="0">
                <a:solidFill>
                  <a:srgbClr val="FFFFFF"/>
                </a:solidFill>
                <a:latin typeface="Courier New"/>
                <a:cs typeface="Courier New"/>
              </a:rPr>
              <a:t>СЕРПНЯ</a:t>
            </a:r>
            <a:r>
              <a:rPr sz="2050" b="1" spc="-2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050" b="1" spc="160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sz="2050" b="1" spc="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b="1" spc="395" dirty="0">
                <a:solidFill>
                  <a:srgbClr val="FFFFFF"/>
                </a:solidFill>
                <a:latin typeface="Courier New"/>
                <a:cs typeface="Courier New"/>
              </a:rPr>
              <a:t>РОКУ</a:t>
            </a:r>
            <a:r>
              <a:rPr sz="205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050" b="1" spc="420" dirty="0">
                <a:solidFill>
                  <a:srgbClr val="FFFFFF"/>
                </a:solidFill>
                <a:latin typeface="Courier New"/>
                <a:cs typeface="Courier New"/>
              </a:rPr>
              <a:t>ВЖЕ </a:t>
            </a:r>
            <a:r>
              <a:rPr sz="2050" b="1" spc="315" dirty="0">
                <a:solidFill>
                  <a:srgbClr val="FFFFFF"/>
                </a:solidFill>
                <a:latin typeface="Courier New"/>
                <a:cs typeface="Courier New"/>
              </a:rPr>
              <a:t>ВДРУГЕ</a:t>
            </a:r>
            <a:r>
              <a:rPr sz="205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050" b="1" spc="409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205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050" b="1" spc="190" dirty="0">
                <a:solidFill>
                  <a:srgbClr val="FFFFFF"/>
                </a:solidFill>
                <a:latin typeface="Courier New"/>
                <a:cs typeface="Courier New"/>
              </a:rPr>
              <a:t>БАЗІ</a:t>
            </a:r>
            <a:r>
              <a:rPr sz="205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050" b="1" spc="254" dirty="0">
                <a:solidFill>
                  <a:srgbClr val="FFFFFF"/>
                </a:solidFill>
                <a:latin typeface="Courier New"/>
                <a:cs typeface="Courier New"/>
              </a:rPr>
              <a:t>СК</a:t>
            </a:r>
            <a:r>
              <a:rPr sz="20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050" b="1" spc="-405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2050" b="1" spc="-3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b="1" spc="275" dirty="0">
                <a:solidFill>
                  <a:srgbClr val="FFFFFF"/>
                </a:solidFill>
                <a:latin typeface="Courier New"/>
                <a:cs typeface="Courier New"/>
              </a:rPr>
              <a:t>АРЕНА</a:t>
            </a:r>
            <a:r>
              <a:rPr sz="2050" b="1" spc="275" dirty="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r>
              <a:rPr sz="2050" b="1" spc="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b="1" spc="515" dirty="0">
                <a:solidFill>
                  <a:srgbClr val="FFFFFF"/>
                </a:solidFill>
                <a:latin typeface="Courier New"/>
                <a:cs typeface="Courier New"/>
              </a:rPr>
              <a:t>ПРЦФЗН</a:t>
            </a:r>
            <a:r>
              <a:rPr sz="20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050" b="1" spc="-405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2050" b="1" spc="-3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b="1" spc="360" dirty="0">
                <a:solidFill>
                  <a:srgbClr val="FFFFFF"/>
                </a:solidFill>
                <a:latin typeface="Courier New"/>
                <a:cs typeface="Courier New"/>
              </a:rPr>
              <a:t>СПОРТ</a:t>
            </a:r>
            <a:endParaRPr sz="2050">
              <a:latin typeface="Courier New"/>
              <a:cs typeface="Courier New"/>
            </a:endParaRPr>
          </a:p>
          <a:p>
            <a:pPr marL="916940" marR="448945" indent="-460375">
              <a:lnSpc>
                <a:spcPts val="2750"/>
              </a:lnSpc>
              <a:spcBef>
                <a:spcPts val="140"/>
              </a:spcBef>
            </a:pPr>
            <a:r>
              <a:rPr sz="2050" b="1" spc="445" dirty="0">
                <a:solidFill>
                  <a:srgbClr val="FFFFFF"/>
                </a:solidFill>
                <a:latin typeface="Courier New"/>
                <a:cs typeface="Courier New"/>
              </a:rPr>
              <a:t>ДЛЯ</a:t>
            </a:r>
            <a:r>
              <a:rPr sz="20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050" b="1" spc="120" dirty="0">
                <a:solidFill>
                  <a:srgbClr val="FFFFFF"/>
                </a:solidFill>
                <a:latin typeface="Courier New"/>
                <a:cs typeface="Courier New"/>
              </a:rPr>
              <a:t>ВСІХ</a:t>
            </a:r>
            <a:r>
              <a:rPr sz="2050" b="1" spc="120" dirty="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r>
              <a:rPr sz="2050" b="1" spc="4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b="1" spc="445" dirty="0">
                <a:solidFill>
                  <a:srgbClr val="FFFFFF"/>
                </a:solidFill>
                <a:latin typeface="Courier New"/>
                <a:cs typeface="Courier New"/>
              </a:rPr>
              <a:t>ПРОВЕДЕНО</a:t>
            </a:r>
            <a:r>
              <a:rPr sz="20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050" b="1" spc="459" dirty="0">
                <a:solidFill>
                  <a:srgbClr val="FFFFFF"/>
                </a:solidFill>
                <a:latin typeface="Courier New"/>
                <a:cs typeface="Courier New"/>
              </a:rPr>
              <a:t>ВІДПОЧИНКОВУ ПРОГРАМУ</a:t>
            </a:r>
            <a:r>
              <a:rPr sz="2050" b="1" spc="-2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050" b="1" spc="445" dirty="0">
                <a:solidFill>
                  <a:srgbClr val="FFFFFF"/>
                </a:solidFill>
                <a:latin typeface="Courier New"/>
                <a:cs typeface="Courier New"/>
              </a:rPr>
              <a:t>ДЛЯ</a:t>
            </a:r>
            <a:r>
              <a:rPr sz="2050" b="1" spc="-2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050" b="1" spc="170" dirty="0">
                <a:solidFill>
                  <a:srgbClr val="FFFFFF"/>
                </a:solidFill>
                <a:latin typeface="Tahoma"/>
                <a:cs typeface="Tahoma"/>
              </a:rPr>
              <a:t>50</a:t>
            </a:r>
            <a:r>
              <a:rPr sz="2050" b="1" spc="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b="1" spc="270" dirty="0">
                <a:solidFill>
                  <a:srgbClr val="FFFFFF"/>
                </a:solidFill>
                <a:latin typeface="Courier New"/>
                <a:cs typeface="Courier New"/>
              </a:rPr>
              <a:t>ДІТЕЙ</a:t>
            </a:r>
            <a:r>
              <a:rPr sz="2050" b="1" spc="-2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050" b="1" spc="120" dirty="0">
                <a:solidFill>
                  <a:srgbClr val="FFFFFF"/>
                </a:solidFill>
                <a:latin typeface="Courier New"/>
                <a:cs typeface="Courier New"/>
              </a:rPr>
              <a:t>З</a:t>
            </a:r>
            <a:r>
              <a:rPr sz="2050" b="1" spc="-2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050" b="1" spc="345" dirty="0">
                <a:solidFill>
                  <a:srgbClr val="FFFFFF"/>
                </a:solidFill>
                <a:latin typeface="Courier New"/>
                <a:cs typeface="Courier New"/>
              </a:rPr>
              <a:t>СІМЕЙ</a:t>
            </a:r>
            <a:endParaRPr sz="2050">
              <a:latin typeface="Courier New"/>
              <a:cs typeface="Courier New"/>
            </a:endParaRPr>
          </a:p>
          <a:p>
            <a:pPr marL="641985">
              <a:lnSpc>
                <a:spcPct val="100000"/>
              </a:lnSpc>
              <a:spcBef>
                <a:spcPts val="155"/>
              </a:spcBef>
            </a:pPr>
            <a:r>
              <a:rPr sz="2050" b="1" spc="434" dirty="0">
                <a:solidFill>
                  <a:srgbClr val="FFFFFF"/>
                </a:solidFill>
                <a:latin typeface="Courier New"/>
                <a:cs typeface="Courier New"/>
              </a:rPr>
              <a:t>ОТРИМУВАЧІВ</a:t>
            </a:r>
            <a:r>
              <a:rPr sz="2050" b="1" spc="-2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050" b="1" spc="440" dirty="0">
                <a:solidFill>
                  <a:srgbClr val="FFFFFF"/>
                </a:solidFill>
                <a:latin typeface="Courier New"/>
                <a:cs typeface="Courier New"/>
              </a:rPr>
              <a:t>СОЦІАЛЬНИХ</a:t>
            </a:r>
            <a:r>
              <a:rPr sz="2050" b="1" spc="-2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050" b="1" spc="405" dirty="0">
                <a:solidFill>
                  <a:srgbClr val="FFFFFF"/>
                </a:solidFill>
                <a:latin typeface="Courier New"/>
                <a:cs typeface="Courier New"/>
              </a:rPr>
              <a:t>ПОСЛУГ</a:t>
            </a:r>
            <a:endParaRPr sz="205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0" y="764830"/>
            <a:ext cx="11597005" cy="2628900"/>
          </a:xfrm>
          <a:prstGeom prst="rect">
            <a:avLst/>
          </a:prstGeom>
          <a:solidFill>
            <a:srgbClr val="3F3C2E">
              <a:alpha val="25999"/>
            </a:srgbClr>
          </a:solidFill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endParaRPr sz="1700">
              <a:latin typeface="Times New Roman"/>
              <a:cs typeface="Times New Roman"/>
            </a:endParaRPr>
          </a:p>
          <a:p>
            <a:pPr marL="488950" marR="148590" algn="ctr">
              <a:lnSpc>
                <a:spcPct val="113999"/>
              </a:lnSpc>
            </a:pPr>
            <a:r>
              <a:rPr sz="1700" b="1" dirty="0">
                <a:latin typeface="Tahoma"/>
                <a:cs typeface="Tahoma"/>
              </a:rPr>
              <a:t>8</a:t>
            </a:r>
            <a:r>
              <a:rPr sz="1700" b="1" spc="310" dirty="0">
                <a:latin typeface="Tahoma"/>
                <a:cs typeface="Tahoma"/>
              </a:rPr>
              <a:t> </a:t>
            </a:r>
            <a:r>
              <a:rPr sz="1700" b="1" spc="155" dirty="0">
                <a:latin typeface="Courier New"/>
                <a:cs typeface="Courier New"/>
              </a:rPr>
              <a:t>ТА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dirty="0">
                <a:latin typeface="Tahoma"/>
                <a:cs typeface="Tahoma"/>
              </a:rPr>
              <a:t>10</a:t>
            </a:r>
            <a:r>
              <a:rPr sz="1700" b="1" spc="310" dirty="0">
                <a:latin typeface="Tahoma"/>
                <a:cs typeface="Tahoma"/>
              </a:rPr>
              <a:t> </a:t>
            </a:r>
            <a:r>
              <a:rPr sz="1700" b="1" spc="220" dirty="0">
                <a:latin typeface="Courier New"/>
                <a:cs typeface="Courier New"/>
              </a:rPr>
              <a:t>ВЕРЕСНЯ</a:t>
            </a:r>
            <a:r>
              <a:rPr sz="1700" b="1" spc="220" dirty="0">
                <a:latin typeface="Tahoma"/>
                <a:cs typeface="Tahoma"/>
              </a:rPr>
              <a:t>,</a:t>
            </a:r>
            <a:r>
              <a:rPr sz="1700" b="1" spc="315" dirty="0">
                <a:latin typeface="Tahoma"/>
                <a:cs typeface="Tahoma"/>
              </a:rPr>
              <a:t> </a:t>
            </a:r>
            <a:r>
              <a:rPr sz="1700" b="1" spc="80" dirty="0">
                <a:latin typeface="Courier New"/>
                <a:cs typeface="Courier New"/>
              </a:rPr>
              <a:t>З</a:t>
            </a:r>
            <a:r>
              <a:rPr sz="1700" b="1" spc="-215" dirty="0">
                <a:latin typeface="Courier New"/>
                <a:cs typeface="Courier New"/>
              </a:rPr>
              <a:t> </a:t>
            </a:r>
            <a:r>
              <a:rPr sz="1700" b="1" spc="395" dirty="0">
                <a:latin typeface="Courier New"/>
                <a:cs typeface="Courier New"/>
              </a:rPr>
              <a:t>НАГОДИ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spc="355" dirty="0">
                <a:latin typeface="Courier New"/>
                <a:cs typeface="Courier New"/>
              </a:rPr>
              <a:t>ДНЯ</a:t>
            </a:r>
            <a:r>
              <a:rPr sz="1700" b="1" spc="-215" dirty="0">
                <a:latin typeface="Courier New"/>
                <a:cs typeface="Courier New"/>
              </a:rPr>
              <a:t> </a:t>
            </a:r>
            <a:r>
              <a:rPr sz="1700" b="1" spc="305" dirty="0">
                <a:latin typeface="Courier New"/>
                <a:cs typeface="Courier New"/>
              </a:rPr>
              <a:t>ФІЗИЧНОЇ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spc="305" dirty="0">
                <a:latin typeface="Courier New"/>
                <a:cs typeface="Courier New"/>
              </a:rPr>
              <a:t>КУЛЬТУРИ</a:t>
            </a:r>
            <a:r>
              <a:rPr sz="1700" b="1" spc="-215" dirty="0">
                <a:latin typeface="Courier New"/>
                <a:cs typeface="Courier New"/>
              </a:rPr>
              <a:t> </a:t>
            </a:r>
            <a:r>
              <a:rPr sz="1700" b="1" spc="-360" dirty="0">
                <a:latin typeface="Courier New"/>
                <a:cs typeface="Courier New"/>
              </a:rPr>
              <a:t>І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spc="265" dirty="0">
                <a:latin typeface="Courier New"/>
                <a:cs typeface="Courier New"/>
              </a:rPr>
              <a:t>СПОРТУ</a:t>
            </a:r>
            <a:r>
              <a:rPr sz="1700" b="1" spc="265" dirty="0">
                <a:latin typeface="Tahoma"/>
                <a:cs typeface="Tahoma"/>
              </a:rPr>
              <a:t>,</a:t>
            </a:r>
            <a:r>
              <a:rPr sz="1700" b="1" spc="310" dirty="0">
                <a:latin typeface="Tahoma"/>
                <a:cs typeface="Tahoma"/>
              </a:rPr>
              <a:t> </a:t>
            </a:r>
            <a:r>
              <a:rPr sz="1700" b="1" spc="315" dirty="0">
                <a:latin typeface="Courier New"/>
                <a:cs typeface="Courier New"/>
              </a:rPr>
              <a:t>НА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spc="370" dirty="0">
                <a:latin typeface="Courier New"/>
                <a:cs typeface="Courier New"/>
              </a:rPr>
              <a:t>ФУТБОЛЬНИХ </a:t>
            </a:r>
            <a:r>
              <a:rPr sz="1700" b="1" spc="375" dirty="0">
                <a:latin typeface="Courier New"/>
                <a:cs typeface="Courier New"/>
              </a:rPr>
              <a:t>ПОЛЯХ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spc="290" dirty="0">
                <a:latin typeface="Courier New"/>
                <a:cs typeface="Courier New"/>
              </a:rPr>
              <a:t>ЗЗСО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725" dirty="0">
                <a:latin typeface="Courier New"/>
                <a:cs typeface="Courier New"/>
              </a:rPr>
              <a:t>№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dirty="0">
                <a:latin typeface="Tahoma"/>
                <a:cs typeface="Tahoma"/>
              </a:rPr>
              <a:t>6</a:t>
            </a:r>
            <a:r>
              <a:rPr sz="1700" b="1" spc="320" dirty="0">
                <a:latin typeface="Tahoma"/>
                <a:cs typeface="Tahoma"/>
              </a:rPr>
              <a:t> </a:t>
            </a:r>
            <a:r>
              <a:rPr sz="1700" b="1" spc="155" dirty="0">
                <a:latin typeface="Courier New"/>
                <a:cs typeface="Courier New"/>
              </a:rPr>
              <a:t>ТА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290" dirty="0">
                <a:latin typeface="Courier New"/>
                <a:cs typeface="Courier New"/>
              </a:rPr>
              <a:t>ЗЗСО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725" dirty="0">
                <a:latin typeface="Courier New"/>
                <a:cs typeface="Courier New"/>
              </a:rPr>
              <a:t>№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60" dirty="0">
                <a:latin typeface="Tahoma"/>
                <a:cs typeface="Tahoma"/>
              </a:rPr>
              <a:t>243</a:t>
            </a:r>
            <a:r>
              <a:rPr sz="1700" b="1" spc="320" dirty="0">
                <a:latin typeface="Tahoma"/>
                <a:cs typeface="Tahoma"/>
              </a:rPr>
              <a:t> </a:t>
            </a:r>
            <a:r>
              <a:rPr sz="1700" b="1" spc="360" dirty="0">
                <a:latin typeface="Courier New"/>
                <a:cs typeface="Courier New"/>
              </a:rPr>
              <a:t>ПРОВЕЛИ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390" dirty="0">
                <a:latin typeface="Courier New"/>
                <a:cs typeface="Courier New"/>
              </a:rPr>
              <a:t>ЗАХОДИ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345" dirty="0">
                <a:latin typeface="Courier New"/>
                <a:cs typeface="Courier New"/>
              </a:rPr>
              <a:t>ДЛЯ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235" dirty="0">
                <a:latin typeface="Courier New"/>
                <a:cs typeface="Courier New"/>
              </a:rPr>
              <a:t>УЧНІВ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285" dirty="0">
                <a:latin typeface="Courier New"/>
                <a:cs typeface="Courier New"/>
              </a:rPr>
              <a:t>ШКІЛ</a:t>
            </a:r>
            <a:r>
              <a:rPr sz="1700" b="1" spc="285" dirty="0">
                <a:latin typeface="Tahoma"/>
                <a:cs typeface="Tahoma"/>
              </a:rPr>
              <a:t>.</a:t>
            </a:r>
            <a:endParaRPr sz="1700">
              <a:latin typeface="Tahoma"/>
              <a:cs typeface="Tahoma"/>
            </a:endParaRPr>
          </a:p>
          <a:p>
            <a:pPr marL="332740" algn="ctr">
              <a:lnSpc>
                <a:spcPct val="100000"/>
              </a:lnSpc>
              <a:spcBef>
                <a:spcPts val="285"/>
              </a:spcBef>
            </a:pPr>
            <a:r>
              <a:rPr sz="1700" b="1" spc="100" dirty="0">
                <a:latin typeface="Courier New"/>
                <a:cs typeface="Courier New"/>
              </a:rPr>
              <a:t>У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350" dirty="0">
                <a:latin typeface="Courier New"/>
                <a:cs typeface="Courier New"/>
              </a:rPr>
              <a:t>БОРТНИЧАХ</a:t>
            </a:r>
            <a:r>
              <a:rPr sz="1700" b="1" spc="-190" dirty="0">
                <a:latin typeface="Courier New"/>
                <a:cs typeface="Courier New"/>
              </a:rPr>
              <a:t> </a:t>
            </a:r>
            <a:r>
              <a:rPr sz="1700" b="1" spc="240" dirty="0">
                <a:latin typeface="Courier New"/>
                <a:cs typeface="Courier New"/>
              </a:rPr>
              <a:t>ВІДБУВСЯ</a:t>
            </a:r>
            <a:r>
              <a:rPr sz="1700" b="1" spc="-190" dirty="0">
                <a:latin typeface="Courier New"/>
                <a:cs typeface="Courier New"/>
              </a:rPr>
              <a:t> </a:t>
            </a:r>
            <a:r>
              <a:rPr sz="1700" b="1" spc="370" dirty="0">
                <a:latin typeface="Courier New"/>
                <a:cs typeface="Courier New"/>
              </a:rPr>
              <a:t>БЛАГОДІЙНИЙ</a:t>
            </a:r>
            <a:r>
              <a:rPr sz="1700" b="1" spc="-190" dirty="0">
                <a:latin typeface="Courier New"/>
                <a:cs typeface="Courier New"/>
              </a:rPr>
              <a:t> </a:t>
            </a:r>
            <a:r>
              <a:rPr sz="1700" b="1" spc="180" dirty="0">
                <a:latin typeface="Courier New"/>
                <a:cs typeface="Courier New"/>
              </a:rPr>
              <a:t>ТУРНІР</a:t>
            </a:r>
            <a:r>
              <a:rPr sz="1700" b="1" spc="-190" dirty="0">
                <a:latin typeface="Courier New"/>
                <a:cs typeface="Courier New"/>
              </a:rPr>
              <a:t> </a:t>
            </a:r>
            <a:r>
              <a:rPr sz="1700" b="1" spc="80" dirty="0">
                <a:latin typeface="Courier New"/>
                <a:cs typeface="Courier New"/>
              </a:rPr>
              <a:t>З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370" dirty="0">
                <a:latin typeface="Courier New"/>
                <a:cs typeface="Courier New"/>
              </a:rPr>
              <a:t>ХУДОЖНЬОЇ</a:t>
            </a:r>
            <a:r>
              <a:rPr sz="1700" b="1" spc="-190" dirty="0">
                <a:latin typeface="Courier New"/>
                <a:cs typeface="Courier New"/>
              </a:rPr>
              <a:t> </a:t>
            </a:r>
            <a:r>
              <a:rPr sz="1700" b="1" spc="320" dirty="0">
                <a:latin typeface="Courier New"/>
                <a:cs typeface="Courier New"/>
              </a:rPr>
              <a:t>ГІМНАСТИКИ</a:t>
            </a:r>
            <a:endParaRPr sz="1700">
              <a:latin typeface="Courier New"/>
              <a:cs typeface="Courier New"/>
            </a:endParaRPr>
          </a:p>
          <a:p>
            <a:pPr marL="332740" algn="ctr">
              <a:lnSpc>
                <a:spcPct val="100000"/>
              </a:lnSpc>
              <a:spcBef>
                <a:spcPts val="285"/>
              </a:spcBef>
            </a:pPr>
            <a:r>
              <a:rPr sz="1700" b="1" spc="-350" dirty="0">
                <a:latin typeface="Tahoma"/>
                <a:cs typeface="Tahoma"/>
              </a:rPr>
              <a:t>«</a:t>
            </a:r>
            <a:r>
              <a:rPr sz="1700" b="1" spc="-295" dirty="0">
                <a:latin typeface="Tahoma"/>
                <a:cs typeface="Tahoma"/>
              </a:rPr>
              <a:t> </a:t>
            </a:r>
            <a:r>
              <a:rPr sz="1700" b="1" spc="420" dirty="0">
                <a:latin typeface="Courier New"/>
                <a:cs typeface="Courier New"/>
              </a:rPr>
              <a:t>ЗОЛОТИЙ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204" dirty="0">
                <a:latin typeface="Courier New"/>
                <a:cs typeface="Courier New"/>
              </a:rPr>
              <a:t>ТРІУМФ</a:t>
            </a:r>
            <a:r>
              <a:rPr sz="1700" b="1" spc="204" dirty="0">
                <a:latin typeface="Tahoma"/>
                <a:cs typeface="Tahoma"/>
              </a:rPr>
              <a:t>».</a:t>
            </a:r>
            <a:endParaRPr sz="1700">
              <a:latin typeface="Tahoma"/>
              <a:cs typeface="Tahoma"/>
            </a:endParaRPr>
          </a:p>
          <a:p>
            <a:pPr marL="598805" marR="258445" indent="-635" algn="ctr">
              <a:lnSpc>
                <a:spcPct val="113999"/>
              </a:lnSpc>
            </a:pPr>
            <a:r>
              <a:rPr sz="1700" b="1" spc="100" dirty="0">
                <a:latin typeface="Courier New"/>
                <a:cs typeface="Courier New"/>
              </a:rPr>
              <a:t>У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229" dirty="0">
                <a:latin typeface="Courier New"/>
                <a:cs typeface="Courier New"/>
              </a:rPr>
              <a:t>СПІВПРАЦІ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80" dirty="0">
                <a:latin typeface="Courier New"/>
                <a:cs typeface="Courier New"/>
              </a:rPr>
              <a:t>З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235" dirty="0">
                <a:latin typeface="Courier New"/>
                <a:cs typeface="Courier New"/>
              </a:rPr>
              <a:t>ГО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-350" dirty="0">
                <a:latin typeface="Tahoma"/>
                <a:cs typeface="Tahoma"/>
              </a:rPr>
              <a:t>«</a:t>
            </a:r>
            <a:r>
              <a:rPr sz="1700" b="1" spc="-290" dirty="0">
                <a:latin typeface="Tahoma"/>
                <a:cs typeface="Tahoma"/>
              </a:rPr>
              <a:t> </a:t>
            </a:r>
            <a:r>
              <a:rPr sz="1700" b="1" spc="260" dirty="0">
                <a:latin typeface="Courier New"/>
                <a:cs typeface="Courier New"/>
              </a:rPr>
              <a:t>КИЇВСЬКА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245" dirty="0">
                <a:latin typeface="Courier New"/>
                <a:cs typeface="Courier New"/>
              </a:rPr>
              <a:t>СПІЛКА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200" dirty="0">
                <a:latin typeface="Courier New"/>
                <a:cs typeface="Courier New"/>
              </a:rPr>
              <a:t>ВЕТЕРАНІВ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285" dirty="0">
                <a:latin typeface="Courier New"/>
                <a:cs typeface="Courier New"/>
              </a:rPr>
              <a:t>АТО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325" dirty="0">
                <a:latin typeface="Courier New"/>
                <a:cs typeface="Courier New"/>
              </a:rPr>
              <a:t>ПОДІЛЬСЬКОГО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270" dirty="0">
                <a:latin typeface="Courier New"/>
                <a:cs typeface="Courier New"/>
              </a:rPr>
              <a:t>РАЙОНУ</a:t>
            </a:r>
            <a:r>
              <a:rPr sz="1700" b="1" spc="270" dirty="0">
                <a:latin typeface="Tahoma"/>
                <a:cs typeface="Tahoma"/>
              </a:rPr>
              <a:t>», </a:t>
            </a:r>
            <a:r>
              <a:rPr sz="1700" b="1" spc="420" dirty="0">
                <a:latin typeface="Courier New"/>
                <a:cs typeface="Courier New"/>
              </a:rPr>
              <a:t>ПОНАД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spc="114" dirty="0">
                <a:latin typeface="Tahoma"/>
                <a:cs typeface="Tahoma"/>
              </a:rPr>
              <a:t>50</a:t>
            </a:r>
            <a:r>
              <a:rPr sz="1700" b="1" spc="315" dirty="0">
                <a:latin typeface="Tahoma"/>
                <a:cs typeface="Tahoma"/>
              </a:rPr>
              <a:t> </a:t>
            </a:r>
            <a:r>
              <a:rPr sz="1700" b="1" spc="405" dirty="0">
                <a:latin typeface="Courier New"/>
                <a:cs typeface="Courier New"/>
              </a:rPr>
              <a:t>НОВИХМАСКУВАЛЬНИХ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185" dirty="0">
                <a:latin typeface="Courier New"/>
                <a:cs typeface="Courier New"/>
              </a:rPr>
              <a:t>СІТОК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spc="300" dirty="0">
                <a:latin typeface="Courier New"/>
                <a:cs typeface="Courier New"/>
              </a:rPr>
              <a:t>СПЛЕТЕНО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220" dirty="0">
                <a:latin typeface="Courier New"/>
                <a:cs typeface="Courier New"/>
              </a:rPr>
              <a:t>ЗА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spc="75" dirty="0">
                <a:latin typeface="Courier New"/>
                <a:cs typeface="Courier New"/>
              </a:rPr>
              <a:t>РІК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120" dirty="0">
                <a:latin typeface="Courier New"/>
                <a:cs typeface="Courier New"/>
              </a:rPr>
              <a:t>В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spc="204" dirty="0">
                <a:latin typeface="Courier New"/>
                <a:cs typeface="Courier New"/>
              </a:rPr>
              <a:t>СТІНАХ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190" dirty="0">
                <a:latin typeface="Courier New"/>
                <a:cs typeface="Courier New"/>
              </a:rPr>
              <a:t>СК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spc="-350" dirty="0">
                <a:latin typeface="Tahoma"/>
                <a:cs typeface="Tahoma"/>
              </a:rPr>
              <a:t>«</a:t>
            </a:r>
            <a:r>
              <a:rPr sz="1700" b="1" spc="-295" dirty="0">
                <a:latin typeface="Tahoma"/>
                <a:cs typeface="Tahoma"/>
              </a:rPr>
              <a:t> </a:t>
            </a:r>
            <a:r>
              <a:rPr sz="1700" b="1" spc="195" dirty="0">
                <a:latin typeface="Courier New"/>
                <a:cs typeface="Courier New"/>
              </a:rPr>
              <a:t>АРЕНА</a:t>
            </a:r>
            <a:r>
              <a:rPr sz="1700" b="1" spc="195" dirty="0">
                <a:latin typeface="Tahoma"/>
                <a:cs typeface="Tahoma"/>
              </a:rPr>
              <a:t>» </a:t>
            </a:r>
            <a:r>
              <a:rPr sz="1700" b="1" spc="400" dirty="0">
                <a:latin typeface="Courier New"/>
                <a:cs typeface="Courier New"/>
              </a:rPr>
              <a:t>ПРЦФЗН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-350" dirty="0">
                <a:latin typeface="Tahoma"/>
                <a:cs typeface="Tahoma"/>
              </a:rPr>
              <a:t>«</a:t>
            </a:r>
            <a:r>
              <a:rPr sz="1700" b="1" spc="-290" dirty="0">
                <a:latin typeface="Tahoma"/>
                <a:cs typeface="Tahoma"/>
              </a:rPr>
              <a:t> </a:t>
            </a:r>
            <a:r>
              <a:rPr sz="1700" b="1" spc="295" dirty="0">
                <a:latin typeface="Courier New"/>
                <a:cs typeface="Courier New"/>
              </a:rPr>
              <a:t>СПОРТ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345" dirty="0">
                <a:latin typeface="Courier New"/>
                <a:cs typeface="Courier New"/>
              </a:rPr>
              <a:t>ДЛЯ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80" dirty="0">
                <a:latin typeface="Courier New"/>
                <a:cs typeface="Courier New"/>
              </a:rPr>
              <a:t>ВСІХ</a:t>
            </a:r>
            <a:r>
              <a:rPr sz="1700" b="1" spc="80" dirty="0">
                <a:latin typeface="Tahoma"/>
                <a:cs typeface="Tahoma"/>
              </a:rPr>
              <a:t>»</a:t>
            </a:r>
            <a:r>
              <a:rPr sz="1700" b="1" spc="325" dirty="0">
                <a:latin typeface="Tahoma"/>
                <a:cs typeface="Tahoma"/>
              </a:rPr>
              <a:t> </a:t>
            </a:r>
            <a:r>
              <a:rPr sz="1700" b="1" spc="155" dirty="0">
                <a:latin typeface="Courier New"/>
                <a:cs typeface="Courier New"/>
              </a:rPr>
              <a:t>ТА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310" dirty="0">
                <a:latin typeface="Courier New"/>
                <a:cs typeface="Courier New"/>
              </a:rPr>
              <a:t>ВІДПРАВЛЕНО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315" dirty="0">
                <a:latin typeface="Courier New"/>
                <a:cs typeface="Courier New"/>
              </a:rPr>
              <a:t>НА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315" dirty="0">
                <a:latin typeface="Courier New"/>
                <a:cs typeface="Courier New"/>
              </a:rPr>
              <a:t>ФРОНТ</a:t>
            </a:r>
            <a:r>
              <a:rPr sz="1700" b="1" spc="315" dirty="0">
                <a:latin typeface="Tahoma"/>
                <a:cs typeface="Tahoma"/>
              </a:rPr>
              <a:t>.</a:t>
            </a:r>
            <a:endParaRPr sz="17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7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6980491"/>
                  </a:moveTo>
                  <a:lnTo>
                    <a:pt x="0" y="6980491"/>
                  </a:lnTo>
                  <a:lnTo>
                    <a:pt x="0" y="10287000"/>
                  </a:lnTo>
                  <a:lnTo>
                    <a:pt x="18288000" y="10287000"/>
                  </a:lnTo>
                  <a:lnTo>
                    <a:pt x="18288000" y="6980491"/>
                  </a:lnTo>
                  <a:close/>
                </a:path>
                <a:path w="18288000" h="10287000">
                  <a:moveTo>
                    <a:pt x="18288000" y="0"/>
                  </a:moveTo>
                  <a:lnTo>
                    <a:pt x="0" y="0"/>
                  </a:lnTo>
                  <a:lnTo>
                    <a:pt x="0" y="4002925"/>
                  </a:lnTo>
                  <a:lnTo>
                    <a:pt x="18288000" y="4002925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3F3C2E">
                <a:alpha val="43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4002915"/>
              <a:ext cx="18288000" cy="2978150"/>
            </a:xfrm>
            <a:custGeom>
              <a:avLst/>
              <a:gdLst/>
              <a:ahLst/>
              <a:cxnLst/>
              <a:rect l="l" t="t" r="r" b="b"/>
              <a:pathLst>
                <a:path w="18288000" h="2978150">
                  <a:moveTo>
                    <a:pt x="18287999" y="2977571"/>
                  </a:moveTo>
                  <a:lnTo>
                    <a:pt x="0" y="2977571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2977571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48180" y="641912"/>
              <a:ext cx="1752599" cy="22574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9225" y="5190097"/>
              <a:ext cx="85725" cy="857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9225" y="5513947"/>
              <a:ext cx="85725" cy="8572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46911" y="4378059"/>
            <a:ext cx="16731615" cy="229235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R="243840" algn="ctr">
              <a:lnSpc>
                <a:spcPct val="100000"/>
              </a:lnSpc>
              <a:spcBef>
                <a:spcPts val="370"/>
              </a:spcBef>
            </a:pPr>
            <a:r>
              <a:rPr sz="1900" b="1" spc="295" dirty="0">
                <a:solidFill>
                  <a:srgbClr val="FFFFFF"/>
                </a:solidFill>
                <a:latin typeface="Courier New"/>
                <a:cs typeface="Courier New"/>
              </a:rPr>
              <a:t>ЦЕНТР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240" dirty="0">
                <a:solidFill>
                  <a:srgbClr val="FFFFFF"/>
                </a:solidFill>
                <a:latin typeface="Courier New"/>
                <a:cs typeface="Courier New"/>
              </a:rPr>
              <a:t>КЛУБІВ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240" dirty="0">
                <a:solidFill>
                  <a:srgbClr val="FFFFFF"/>
                </a:solidFill>
                <a:latin typeface="Courier New"/>
                <a:cs typeface="Courier New"/>
              </a:rPr>
              <a:t>ЗА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390" dirty="0">
                <a:solidFill>
                  <a:srgbClr val="FFFFFF"/>
                </a:solidFill>
                <a:latin typeface="Courier New"/>
                <a:cs typeface="Courier New"/>
              </a:rPr>
              <a:t>МІСЦЕМ</a:t>
            </a:r>
            <a:r>
              <a:rPr sz="190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84" dirty="0">
                <a:solidFill>
                  <a:srgbClr val="FFFFFF"/>
                </a:solidFill>
                <a:latin typeface="Courier New"/>
                <a:cs typeface="Courier New"/>
              </a:rPr>
              <a:t>ПРОЖИВАННЯ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-390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1900" b="1" spc="-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260" dirty="0">
                <a:solidFill>
                  <a:srgbClr val="FFFFFF"/>
                </a:solidFill>
                <a:latin typeface="Courier New"/>
                <a:cs typeface="Courier New"/>
              </a:rPr>
              <a:t>ПОДІЛ</a:t>
            </a:r>
            <a:r>
              <a:rPr sz="1900" b="1" spc="260" dirty="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r>
              <a:rPr sz="1900" b="1" spc="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400" dirty="0">
                <a:solidFill>
                  <a:srgbClr val="FFFFFF"/>
                </a:solidFill>
                <a:latin typeface="Courier New"/>
                <a:cs typeface="Courier New"/>
              </a:rPr>
              <a:t>НАДАЄ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09" dirty="0">
                <a:solidFill>
                  <a:srgbClr val="FFFFFF"/>
                </a:solidFill>
                <a:latin typeface="Courier New"/>
                <a:cs typeface="Courier New"/>
              </a:rPr>
              <a:t>ІНФОРМАЦІЮ</a:t>
            </a:r>
            <a:r>
              <a:rPr sz="1900" b="1" spc="409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900">
              <a:latin typeface="Tahoma"/>
              <a:cs typeface="Tahoma"/>
            </a:endParaRPr>
          </a:p>
          <a:p>
            <a:pPr marR="243840" algn="ctr">
              <a:lnSpc>
                <a:spcPct val="100000"/>
              </a:lnSpc>
              <a:spcBef>
                <a:spcPts val="270"/>
              </a:spcBef>
            </a:pPr>
            <a:r>
              <a:rPr sz="1900" b="1" spc="125" dirty="0">
                <a:solidFill>
                  <a:srgbClr val="FFFFFF"/>
                </a:solidFill>
                <a:latin typeface="Courier New"/>
                <a:cs typeface="Courier New"/>
              </a:rPr>
              <a:t>У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120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sz="1900" b="1" spc="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260" dirty="0">
                <a:solidFill>
                  <a:srgbClr val="FFFFFF"/>
                </a:solidFill>
                <a:latin typeface="Courier New"/>
                <a:cs typeface="Courier New"/>
              </a:rPr>
              <a:t>РОЦІ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59" dirty="0">
                <a:solidFill>
                  <a:srgbClr val="FFFFFF"/>
                </a:solidFill>
                <a:latin typeface="Courier New"/>
                <a:cs typeface="Courier New"/>
              </a:rPr>
              <a:t>ФАКТИЧНО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25" dirty="0">
                <a:solidFill>
                  <a:srgbClr val="FFFFFF"/>
                </a:solidFill>
                <a:latin typeface="Courier New"/>
                <a:cs typeface="Courier New"/>
              </a:rPr>
              <a:t>ВИКОРИСТАНО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dirty="0">
                <a:solidFill>
                  <a:srgbClr val="FFFFFF"/>
                </a:solidFill>
                <a:latin typeface="Tahoma"/>
                <a:cs typeface="Tahoma"/>
              </a:rPr>
              <a:t>23</a:t>
            </a:r>
            <a:r>
              <a:rPr sz="1900" b="1" spc="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Tahoma"/>
                <a:cs typeface="Tahoma"/>
              </a:rPr>
              <a:t>357</a:t>
            </a:r>
            <a:r>
              <a:rPr sz="190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00" b="1" spc="-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r>
              <a:rPr sz="1900" b="1" spc="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245" dirty="0">
                <a:solidFill>
                  <a:srgbClr val="FFFFFF"/>
                </a:solidFill>
                <a:latin typeface="Courier New"/>
                <a:cs typeface="Courier New"/>
              </a:rPr>
              <a:t>ТИС</a:t>
            </a:r>
            <a:r>
              <a:rPr sz="1900" b="1" spc="24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00" b="1" spc="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245" dirty="0">
                <a:solidFill>
                  <a:srgbClr val="FFFFFF"/>
                </a:solidFill>
                <a:latin typeface="Courier New"/>
                <a:cs typeface="Courier New"/>
              </a:rPr>
              <a:t>ГРН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34" dirty="0">
                <a:solidFill>
                  <a:srgbClr val="FFFFFF"/>
                </a:solidFill>
                <a:latin typeface="Courier New"/>
                <a:cs typeface="Courier New"/>
              </a:rPr>
              <a:t>ПО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150" dirty="0">
                <a:solidFill>
                  <a:srgbClr val="FFFFFF"/>
                </a:solidFill>
                <a:latin typeface="Courier New"/>
                <a:cs typeface="Courier New"/>
              </a:rPr>
              <a:t>ВСІХ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425" dirty="0">
                <a:solidFill>
                  <a:srgbClr val="FFFFFF"/>
                </a:solidFill>
                <a:latin typeface="Courier New"/>
                <a:cs typeface="Courier New"/>
              </a:rPr>
              <a:t>ФОНДАХ</a:t>
            </a:r>
            <a:r>
              <a:rPr sz="1900" b="1" spc="42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00" b="1" spc="3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170" dirty="0">
                <a:solidFill>
                  <a:srgbClr val="FFFFFF"/>
                </a:solidFill>
                <a:latin typeface="Courier New"/>
                <a:cs typeface="Courier New"/>
              </a:rPr>
              <a:t>А</a:t>
            </a:r>
            <a:r>
              <a:rPr sz="190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00" b="1" spc="280" dirty="0">
                <a:solidFill>
                  <a:srgbClr val="FFFFFF"/>
                </a:solidFill>
                <a:latin typeface="Courier New"/>
                <a:cs typeface="Courier New"/>
              </a:rPr>
              <a:t>САМЕ</a:t>
            </a:r>
            <a:r>
              <a:rPr sz="1900" b="1" spc="280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endParaRPr sz="1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900" b="1" spc="240" dirty="0">
                <a:latin typeface="Courier New"/>
                <a:cs typeface="Courier New"/>
              </a:rPr>
              <a:t>ЗА</a:t>
            </a:r>
            <a:r>
              <a:rPr sz="1900" b="1" spc="-285" dirty="0">
                <a:latin typeface="Courier New"/>
                <a:cs typeface="Courier New"/>
              </a:rPr>
              <a:t> </a:t>
            </a:r>
            <a:r>
              <a:rPr sz="1900" b="1" spc="430" dirty="0">
                <a:latin typeface="Courier New"/>
                <a:cs typeface="Courier New"/>
              </a:rPr>
              <a:t>ЗАГАЛЬНИМ</a:t>
            </a:r>
            <a:r>
              <a:rPr sz="1900" b="1" spc="-285" dirty="0">
                <a:latin typeface="Courier New"/>
                <a:cs typeface="Courier New"/>
              </a:rPr>
              <a:t> </a:t>
            </a:r>
            <a:r>
              <a:rPr sz="1900" b="1" spc="605" dirty="0">
                <a:latin typeface="Courier New"/>
                <a:cs typeface="Courier New"/>
              </a:rPr>
              <a:t>ФОНДОМ</a:t>
            </a:r>
            <a:r>
              <a:rPr sz="1900" b="1" spc="-285" dirty="0">
                <a:latin typeface="Courier New"/>
                <a:cs typeface="Courier New"/>
              </a:rPr>
              <a:t> </a:t>
            </a:r>
            <a:r>
              <a:rPr sz="1900" b="1" spc="459" dirty="0">
                <a:latin typeface="Courier New"/>
                <a:cs typeface="Courier New"/>
              </a:rPr>
              <a:t>ФАКТИЧНО</a:t>
            </a:r>
            <a:r>
              <a:rPr sz="1900" b="1" spc="-285" dirty="0">
                <a:latin typeface="Courier New"/>
                <a:cs typeface="Courier New"/>
              </a:rPr>
              <a:t> </a:t>
            </a:r>
            <a:r>
              <a:rPr sz="1900" b="1" spc="425" dirty="0">
                <a:latin typeface="Courier New"/>
                <a:cs typeface="Courier New"/>
              </a:rPr>
              <a:t>ВИКОРИСТАНО</a:t>
            </a:r>
            <a:r>
              <a:rPr sz="1900" b="1" spc="-285" dirty="0">
                <a:latin typeface="Courier New"/>
                <a:cs typeface="Courier New"/>
              </a:rPr>
              <a:t> </a:t>
            </a:r>
            <a:r>
              <a:rPr sz="1900" b="1" dirty="0">
                <a:latin typeface="Tahoma"/>
                <a:cs typeface="Tahoma"/>
              </a:rPr>
              <a:t>17</a:t>
            </a:r>
            <a:r>
              <a:rPr sz="1900" b="1" spc="310" dirty="0">
                <a:latin typeface="Tahoma"/>
                <a:cs typeface="Tahoma"/>
              </a:rPr>
              <a:t> </a:t>
            </a:r>
            <a:r>
              <a:rPr sz="1900" b="1" spc="65" dirty="0">
                <a:latin typeface="Tahoma"/>
                <a:cs typeface="Tahoma"/>
              </a:rPr>
              <a:t>727</a:t>
            </a:r>
            <a:r>
              <a:rPr sz="1900" b="1" spc="-330" dirty="0">
                <a:latin typeface="Tahoma"/>
                <a:cs typeface="Tahoma"/>
              </a:rPr>
              <a:t> </a:t>
            </a:r>
            <a:r>
              <a:rPr sz="1900" b="1" spc="-150" dirty="0">
                <a:latin typeface="Tahoma"/>
                <a:cs typeface="Tahoma"/>
              </a:rPr>
              <a:t>,</a:t>
            </a:r>
            <a:r>
              <a:rPr sz="1900" b="1" spc="-330" dirty="0">
                <a:latin typeface="Tahoma"/>
                <a:cs typeface="Tahoma"/>
              </a:rPr>
              <a:t> </a:t>
            </a:r>
            <a:r>
              <a:rPr sz="1900" b="1" dirty="0">
                <a:latin typeface="Tahoma"/>
                <a:cs typeface="Tahoma"/>
              </a:rPr>
              <a:t>5</a:t>
            </a:r>
            <a:r>
              <a:rPr sz="1900" b="1" spc="310" dirty="0">
                <a:latin typeface="Tahoma"/>
                <a:cs typeface="Tahoma"/>
              </a:rPr>
              <a:t> </a:t>
            </a:r>
            <a:r>
              <a:rPr sz="1900" b="1" spc="245" dirty="0">
                <a:latin typeface="Courier New"/>
                <a:cs typeface="Courier New"/>
              </a:rPr>
              <a:t>ТИС</a:t>
            </a:r>
            <a:r>
              <a:rPr sz="1900" b="1" spc="245" dirty="0">
                <a:latin typeface="Tahoma"/>
                <a:cs typeface="Tahoma"/>
              </a:rPr>
              <a:t>.</a:t>
            </a:r>
            <a:r>
              <a:rPr sz="1900" b="1" spc="310" dirty="0">
                <a:latin typeface="Tahoma"/>
                <a:cs typeface="Tahoma"/>
              </a:rPr>
              <a:t> </a:t>
            </a:r>
            <a:r>
              <a:rPr sz="1900" b="1" spc="165" dirty="0">
                <a:latin typeface="Courier New"/>
                <a:cs typeface="Courier New"/>
              </a:rPr>
              <a:t>ГРН</a:t>
            </a:r>
            <a:r>
              <a:rPr sz="1900" b="1" spc="165" dirty="0">
                <a:latin typeface="Tahoma"/>
                <a:cs typeface="Tahoma"/>
              </a:rPr>
              <a:t>;</a:t>
            </a:r>
            <a:endParaRPr sz="1900">
              <a:latin typeface="Tahoma"/>
              <a:cs typeface="Tahoma"/>
            </a:endParaRPr>
          </a:p>
          <a:p>
            <a:pPr marL="12700" marR="5080">
              <a:lnSpc>
                <a:spcPct val="111800"/>
              </a:lnSpc>
            </a:pPr>
            <a:r>
              <a:rPr sz="1900" b="1" spc="240" dirty="0">
                <a:latin typeface="Courier New"/>
                <a:cs typeface="Courier New"/>
              </a:rPr>
              <a:t>ЗА</a:t>
            </a:r>
            <a:r>
              <a:rPr sz="1900" b="1" spc="-235" dirty="0">
                <a:latin typeface="Courier New"/>
                <a:cs typeface="Courier New"/>
              </a:rPr>
              <a:t> </a:t>
            </a:r>
            <a:r>
              <a:rPr sz="1900" b="1" spc="395" dirty="0">
                <a:latin typeface="Courier New"/>
                <a:cs typeface="Courier New"/>
              </a:rPr>
              <a:t>СПЕЦІАЛЬНИМ</a:t>
            </a:r>
            <a:r>
              <a:rPr sz="1900" b="1" spc="-229" dirty="0">
                <a:latin typeface="Courier New"/>
                <a:cs typeface="Courier New"/>
              </a:rPr>
              <a:t> </a:t>
            </a:r>
            <a:r>
              <a:rPr sz="1900" b="1" spc="605" dirty="0">
                <a:latin typeface="Courier New"/>
                <a:cs typeface="Courier New"/>
              </a:rPr>
              <a:t>ФОНДОМ</a:t>
            </a:r>
            <a:r>
              <a:rPr sz="1900" b="1" spc="-229" dirty="0">
                <a:latin typeface="Courier New"/>
                <a:cs typeface="Courier New"/>
              </a:rPr>
              <a:t> </a:t>
            </a:r>
            <a:r>
              <a:rPr sz="1900" b="1" spc="-390" dirty="0">
                <a:latin typeface="Tahoma"/>
                <a:cs typeface="Tahoma"/>
              </a:rPr>
              <a:t>«</a:t>
            </a:r>
            <a:r>
              <a:rPr sz="1900" b="1" spc="-325" dirty="0">
                <a:latin typeface="Tahoma"/>
                <a:cs typeface="Tahoma"/>
              </a:rPr>
              <a:t> </a:t>
            </a:r>
            <a:r>
              <a:rPr sz="1900" b="1" spc="345" dirty="0">
                <a:latin typeface="Courier New"/>
                <a:cs typeface="Courier New"/>
              </a:rPr>
              <a:t>ПЛАТА</a:t>
            </a:r>
            <a:r>
              <a:rPr sz="1900" b="1" spc="-229" dirty="0">
                <a:latin typeface="Courier New"/>
                <a:cs typeface="Courier New"/>
              </a:rPr>
              <a:t> </a:t>
            </a:r>
            <a:r>
              <a:rPr sz="1900" b="1" spc="240" dirty="0">
                <a:latin typeface="Courier New"/>
                <a:cs typeface="Courier New"/>
              </a:rPr>
              <a:t>ЗА</a:t>
            </a:r>
            <a:r>
              <a:rPr sz="1900" b="1" spc="-235" dirty="0">
                <a:latin typeface="Courier New"/>
                <a:cs typeface="Courier New"/>
              </a:rPr>
              <a:t> </a:t>
            </a:r>
            <a:r>
              <a:rPr sz="1900" b="1" spc="400" dirty="0">
                <a:latin typeface="Courier New"/>
                <a:cs typeface="Courier New"/>
              </a:rPr>
              <a:t>ПОСЛУГИ</a:t>
            </a:r>
            <a:r>
              <a:rPr sz="1900" b="1" spc="-229" dirty="0">
                <a:latin typeface="Courier New"/>
                <a:cs typeface="Courier New"/>
              </a:rPr>
              <a:t> </a:t>
            </a:r>
            <a:r>
              <a:rPr sz="1900" b="1" spc="495" dirty="0">
                <a:latin typeface="Courier New"/>
                <a:cs typeface="Courier New"/>
              </a:rPr>
              <a:t>БЮДЖЕТНИХ</a:t>
            </a:r>
            <a:r>
              <a:rPr sz="1900" b="1" spc="-229" dirty="0">
                <a:latin typeface="Courier New"/>
                <a:cs typeface="Courier New"/>
              </a:rPr>
              <a:t> </a:t>
            </a:r>
            <a:r>
              <a:rPr sz="1900" b="1" spc="290" dirty="0">
                <a:latin typeface="Courier New"/>
                <a:cs typeface="Courier New"/>
              </a:rPr>
              <a:t>УСТАНОВ</a:t>
            </a:r>
            <a:r>
              <a:rPr sz="1900" b="1" spc="290" dirty="0">
                <a:latin typeface="Tahoma"/>
                <a:cs typeface="Tahoma"/>
              </a:rPr>
              <a:t>»</a:t>
            </a:r>
            <a:r>
              <a:rPr sz="1900" b="1" spc="360" dirty="0">
                <a:latin typeface="Tahoma"/>
                <a:cs typeface="Tahoma"/>
              </a:rPr>
              <a:t> </a:t>
            </a:r>
            <a:r>
              <a:rPr sz="1900" b="1" spc="470" dirty="0">
                <a:latin typeface="Courier New"/>
                <a:cs typeface="Courier New"/>
              </a:rPr>
              <a:t>НАДХОДЖЕННЯ</a:t>
            </a:r>
            <a:r>
              <a:rPr sz="1900" b="1" spc="-229" dirty="0">
                <a:latin typeface="Courier New"/>
                <a:cs typeface="Courier New"/>
              </a:rPr>
              <a:t> </a:t>
            </a:r>
            <a:r>
              <a:rPr sz="1900" b="1" spc="240" dirty="0">
                <a:latin typeface="Courier New"/>
                <a:cs typeface="Courier New"/>
              </a:rPr>
              <a:t>ЗА</a:t>
            </a:r>
            <a:r>
              <a:rPr sz="1900" b="1" spc="-229" dirty="0">
                <a:latin typeface="Courier New"/>
                <a:cs typeface="Courier New"/>
              </a:rPr>
              <a:t> </a:t>
            </a:r>
            <a:r>
              <a:rPr sz="1900" b="1" spc="434" dirty="0">
                <a:latin typeface="Courier New"/>
                <a:cs typeface="Courier New"/>
              </a:rPr>
              <a:t>НАДАННЯ</a:t>
            </a:r>
            <a:r>
              <a:rPr sz="1900" b="1" spc="-235" dirty="0">
                <a:latin typeface="Courier New"/>
                <a:cs typeface="Courier New"/>
              </a:rPr>
              <a:t> </a:t>
            </a:r>
            <a:r>
              <a:rPr sz="1900" b="1" spc="400" dirty="0">
                <a:latin typeface="Courier New"/>
                <a:cs typeface="Courier New"/>
              </a:rPr>
              <a:t>ПЛАТНИХ </a:t>
            </a:r>
            <a:r>
              <a:rPr sz="1900" b="1" spc="215" dirty="0">
                <a:latin typeface="Courier New"/>
                <a:cs typeface="Courier New"/>
              </a:rPr>
              <a:t>ОСВІТНІХ</a:t>
            </a:r>
            <a:r>
              <a:rPr sz="1900" b="1" spc="-245" dirty="0">
                <a:latin typeface="Courier New"/>
                <a:cs typeface="Courier New"/>
              </a:rPr>
              <a:t> </a:t>
            </a:r>
            <a:r>
              <a:rPr sz="1900" b="1" spc="360" dirty="0">
                <a:latin typeface="Courier New"/>
                <a:cs typeface="Courier New"/>
              </a:rPr>
              <a:t>ПОСЛУГ</a:t>
            </a:r>
            <a:r>
              <a:rPr sz="1900" b="1" spc="-240" dirty="0">
                <a:latin typeface="Courier New"/>
                <a:cs typeface="Courier New"/>
              </a:rPr>
              <a:t> </a:t>
            </a:r>
            <a:r>
              <a:rPr sz="1900" b="1" spc="409" dirty="0">
                <a:latin typeface="Courier New"/>
                <a:cs typeface="Courier New"/>
              </a:rPr>
              <a:t>СКЛАЛИ</a:t>
            </a:r>
            <a:r>
              <a:rPr sz="1900" b="1" spc="-240" dirty="0">
                <a:latin typeface="Courier New"/>
                <a:cs typeface="Courier New"/>
              </a:rPr>
              <a:t> </a:t>
            </a:r>
            <a:r>
              <a:rPr sz="1900" b="1" spc="-65" dirty="0">
                <a:latin typeface="Tahoma"/>
                <a:cs typeface="Tahoma"/>
              </a:rPr>
              <a:t>6119</a:t>
            </a:r>
            <a:r>
              <a:rPr sz="1900" b="1" spc="-330" dirty="0">
                <a:latin typeface="Tahoma"/>
                <a:cs typeface="Tahoma"/>
              </a:rPr>
              <a:t> </a:t>
            </a:r>
            <a:r>
              <a:rPr sz="1900" b="1" spc="-150" dirty="0">
                <a:latin typeface="Tahoma"/>
                <a:cs typeface="Tahoma"/>
              </a:rPr>
              <a:t>,</a:t>
            </a:r>
            <a:r>
              <a:rPr sz="1900" b="1" spc="-325" dirty="0">
                <a:latin typeface="Tahoma"/>
                <a:cs typeface="Tahoma"/>
              </a:rPr>
              <a:t> </a:t>
            </a:r>
            <a:r>
              <a:rPr sz="1900" b="1" dirty="0">
                <a:latin typeface="Tahoma"/>
                <a:cs typeface="Tahoma"/>
              </a:rPr>
              <a:t>5</a:t>
            </a:r>
            <a:r>
              <a:rPr sz="1900" b="1" spc="350" dirty="0">
                <a:latin typeface="Tahoma"/>
                <a:cs typeface="Tahoma"/>
              </a:rPr>
              <a:t> </a:t>
            </a:r>
            <a:r>
              <a:rPr sz="1900" b="1" spc="245" dirty="0">
                <a:latin typeface="Courier New"/>
                <a:cs typeface="Courier New"/>
              </a:rPr>
              <a:t>ТИС</a:t>
            </a:r>
            <a:r>
              <a:rPr sz="1900" b="1" spc="245" dirty="0">
                <a:latin typeface="Tahoma"/>
                <a:cs typeface="Tahoma"/>
              </a:rPr>
              <a:t>.</a:t>
            </a:r>
            <a:r>
              <a:rPr sz="1900" b="1" spc="345" dirty="0">
                <a:latin typeface="Tahoma"/>
                <a:cs typeface="Tahoma"/>
              </a:rPr>
              <a:t> </a:t>
            </a:r>
            <a:r>
              <a:rPr sz="1900" b="1" spc="204" dirty="0">
                <a:latin typeface="Courier New"/>
                <a:cs typeface="Courier New"/>
              </a:rPr>
              <a:t>ГРН</a:t>
            </a:r>
            <a:r>
              <a:rPr sz="1900" b="1" spc="204" dirty="0">
                <a:latin typeface="Tahoma"/>
                <a:cs typeface="Tahoma"/>
              </a:rPr>
              <a:t>,</a:t>
            </a:r>
            <a:r>
              <a:rPr sz="1900" b="1" spc="350" dirty="0">
                <a:latin typeface="Tahoma"/>
                <a:cs typeface="Tahoma"/>
              </a:rPr>
              <a:t> </a:t>
            </a:r>
            <a:r>
              <a:rPr sz="1900" b="1" spc="459" dirty="0">
                <a:latin typeface="Courier New"/>
                <a:cs typeface="Courier New"/>
              </a:rPr>
              <a:t>ФАКТИЧНО</a:t>
            </a:r>
            <a:r>
              <a:rPr sz="1900" b="1" spc="-240" dirty="0">
                <a:latin typeface="Courier New"/>
                <a:cs typeface="Courier New"/>
              </a:rPr>
              <a:t> </a:t>
            </a:r>
            <a:r>
              <a:rPr sz="1900" b="1" spc="425" dirty="0">
                <a:latin typeface="Courier New"/>
                <a:cs typeface="Courier New"/>
              </a:rPr>
              <a:t>ВИКОРИСТАНО</a:t>
            </a:r>
            <a:r>
              <a:rPr sz="1900" b="1" spc="-240" dirty="0">
                <a:latin typeface="Courier New"/>
                <a:cs typeface="Courier New"/>
              </a:rPr>
              <a:t> </a:t>
            </a:r>
            <a:r>
              <a:rPr sz="1900" b="1" spc="135" dirty="0">
                <a:latin typeface="Tahoma"/>
                <a:cs typeface="Tahoma"/>
              </a:rPr>
              <a:t>5630</a:t>
            </a:r>
            <a:r>
              <a:rPr sz="1900" b="1" spc="-330" dirty="0">
                <a:latin typeface="Tahoma"/>
                <a:cs typeface="Tahoma"/>
              </a:rPr>
              <a:t> </a:t>
            </a:r>
            <a:r>
              <a:rPr sz="1900" b="1" spc="-150" dirty="0">
                <a:latin typeface="Tahoma"/>
                <a:cs typeface="Tahoma"/>
              </a:rPr>
              <a:t>,</a:t>
            </a:r>
            <a:r>
              <a:rPr sz="1900" b="1" spc="-325" dirty="0">
                <a:latin typeface="Tahoma"/>
                <a:cs typeface="Tahoma"/>
              </a:rPr>
              <a:t> </a:t>
            </a:r>
            <a:r>
              <a:rPr sz="1900" b="1" dirty="0">
                <a:latin typeface="Tahoma"/>
                <a:cs typeface="Tahoma"/>
              </a:rPr>
              <a:t>4</a:t>
            </a:r>
            <a:r>
              <a:rPr sz="1900" b="1" spc="345" dirty="0">
                <a:latin typeface="Tahoma"/>
                <a:cs typeface="Tahoma"/>
              </a:rPr>
              <a:t> </a:t>
            </a:r>
            <a:r>
              <a:rPr sz="1900" b="1" spc="245" dirty="0">
                <a:latin typeface="Courier New"/>
                <a:cs typeface="Courier New"/>
              </a:rPr>
              <a:t>ТИС</a:t>
            </a:r>
            <a:r>
              <a:rPr sz="1900" b="1" spc="245" dirty="0">
                <a:latin typeface="Tahoma"/>
                <a:cs typeface="Tahoma"/>
              </a:rPr>
              <a:t>.</a:t>
            </a:r>
            <a:r>
              <a:rPr sz="1900" b="1" spc="350" dirty="0">
                <a:latin typeface="Tahoma"/>
                <a:cs typeface="Tahoma"/>
              </a:rPr>
              <a:t> </a:t>
            </a:r>
            <a:r>
              <a:rPr sz="1900" b="1" spc="204" dirty="0">
                <a:latin typeface="Courier New"/>
                <a:cs typeface="Courier New"/>
              </a:rPr>
              <a:t>ГРН</a:t>
            </a:r>
            <a:r>
              <a:rPr sz="1900" b="1" spc="204" dirty="0">
                <a:latin typeface="Tahoma"/>
                <a:cs typeface="Tahoma"/>
              </a:rPr>
              <a:t>.</a:t>
            </a:r>
            <a:r>
              <a:rPr sz="1900" b="1" spc="350" dirty="0">
                <a:latin typeface="Tahoma"/>
                <a:cs typeface="Tahoma"/>
              </a:rPr>
              <a:t> </a:t>
            </a:r>
            <a:r>
              <a:rPr sz="1900" b="1" spc="409" dirty="0">
                <a:latin typeface="Courier New"/>
                <a:cs typeface="Courier New"/>
              </a:rPr>
              <a:t>ЗАЗНАЧАЄМО</a:t>
            </a:r>
            <a:r>
              <a:rPr sz="1900" b="1" spc="409" dirty="0">
                <a:latin typeface="Tahoma"/>
                <a:cs typeface="Tahoma"/>
              </a:rPr>
              <a:t>,</a:t>
            </a:r>
            <a:r>
              <a:rPr sz="1900" b="1" spc="350" dirty="0">
                <a:latin typeface="Tahoma"/>
                <a:cs typeface="Tahoma"/>
              </a:rPr>
              <a:t> </a:t>
            </a:r>
            <a:r>
              <a:rPr sz="1900" b="1" spc="760" dirty="0">
                <a:latin typeface="Courier New"/>
                <a:cs typeface="Courier New"/>
              </a:rPr>
              <a:t>ЩО</a:t>
            </a:r>
            <a:endParaRPr sz="1900">
              <a:latin typeface="Courier New"/>
              <a:cs typeface="Courier New"/>
            </a:endParaRPr>
          </a:p>
          <a:p>
            <a:pPr marL="12700" marR="570230">
              <a:lnSpc>
                <a:spcPct val="111800"/>
              </a:lnSpc>
            </a:pPr>
            <a:r>
              <a:rPr sz="1900" b="1" spc="355" dirty="0">
                <a:latin typeface="Courier New"/>
                <a:cs typeface="Courier New"/>
              </a:rPr>
              <a:t>ПЛАНОВІ</a:t>
            </a:r>
            <a:r>
              <a:rPr sz="1900" b="1" spc="-235" dirty="0">
                <a:latin typeface="Courier New"/>
                <a:cs typeface="Courier New"/>
              </a:rPr>
              <a:t> </a:t>
            </a:r>
            <a:r>
              <a:rPr sz="1900" b="1" spc="459" dirty="0">
                <a:latin typeface="Courier New"/>
                <a:cs typeface="Courier New"/>
              </a:rPr>
              <a:t>ПОКАЗНИКИ</a:t>
            </a:r>
            <a:r>
              <a:rPr sz="1900" b="1" spc="-235" dirty="0">
                <a:latin typeface="Courier New"/>
                <a:cs typeface="Courier New"/>
              </a:rPr>
              <a:t> </a:t>
            </a:r>
            <a:r>
              <a:rPr sz="1900" b="1" spc="240" dirty="0">
                <a:latin typeface="Courier New"/>
                <a:cs typeface="Courier New"/>
              </a:rPr>
              <a:t>ЗА</a:t>
            </a:r>
            <a:r>
              <a:rPr sz="1900" b="1" spc="-235" dirty="0">
                <a:latin typeface="Courier New"/>
                <a:cs typeface="Courier New"/>
              </a:rPr>
              <a:t> </a:t>
            </a:r>
            <a:r>
              <a:rPr sz="1900" b="1" spc="395" dirty="0">
                <a:latin typeface="Courier New"/>
                <a:cs typeface="Courier New"/>
              </a:rPr>
              <a:t>СПЕЦІАЛЬНИМ</a:t>
            </a:r>
            <a:r>
              <a:rPr sz="1900" b="1" spc="-235" dirty="0">
                <a:latin typeface="Courier New"/>
                <a:cs typeface="Courier New"/>
              </a:rPr>
              <a:t> </a:t>
            </a:r>
            <a:r>
              <a:rPr sz="1900" b="1" spc="605" dirty="0">
                <a:latin typeface="Courier New"/>
                <a:cs typeface="Courier New"/>
              </a:rPr>
              <a:t>ФОНДОМ</a:t>
            </a:r>
            <a:r>
              <a:rPr sz="1900" b="1" spc="-235" dirty="0">
                <a:latin typeface="Courier New"/>
                <a:cs typeface="Courier New"/>
              </a:rPr>
              <a:t> </a:t>
            </a:r>
            <a:r>
              <a:rPr sz="1900" b="1" spc="-390" dirty="0">
                <a:latin typeface="Tahoma"/>
                <a:cs typeface="Tahoma"/>
              </a:rPr>
              <a:t>«</a:t>
            </a:r>
            <a:r>
              <a:rPr sz="1900" b="1" spc="-325" dirty="0">
                <a:latin typeface="Tahoma"/>
                <a:cs typeface="Tahoma"/>
              </a:rPr>
              <a:t> </a:t>
            </a:r>
            <a:r>
              <a:rPr sz="1900" b="1" spc="345" dirty="0">
                <a:latin typeface="Courier New"/>
                <a:cs typeface="Courier New"/>
              </a:rPr>
              <a:t>ПЛАТА</a:t>
            </a:r>
            <a:r>
              <a:rPr sz="1900" b="1" spc="-235" dirty="0">
                <a:latin typeface="Courier New"/>
                <a:cs typeface="Courier New"/>
              </a:rPr>
              <a:t> </a:t>
            </a:r>
            <a:r>
              <a:rPr sz="1900" b="1" spc="240" dirty="0">
                <a:latin typeface="Courier New"/>
                <a:cs typeface="Courier New"/>
              </a:rPr>
              <a:t>ЗА</a:t>
            </a:r>
            <a:r>
              <a:rPr sz="1900" b="1" spc="-235" dirty="0">
                <a:latin typeface="Courier New"/>
                <a:cs typeface="Courier New"/>
              </a:rPr>
              <a:t> </a:t>
            </a:r>
            <a:r>
              <a:rPr sz="1900" b="1" spc="400" dirty="0">
                <a:latin typeface="Courier New"/>
                <a:cs typeface="Courier New"/>
              </a:rPr>
              <a:t>ПОСЛУГИ</a:t>
            </a:r>
            <a:r>
              <a:rPr sz="1900" b="1" spc="-229" dirty="0">
                <a:latin typeface="Courier New"/>
                <a:cs typeface="Courier New"/>
              </a:rPr>
              <a:t> </a:t>
            </a:r>
            <a:r>
              <a:rPr sz="1900" b="1" spc="495" dirty="0">
                <a:latin typeface="Courier New"/>
                <a:cs typeface="Courier New"/>
              </a:rPr>
              <a:t>БЮДЖЕТНИХ</a:t>
            </a:r>
            <a:r>
              <a:rPr sz="1900" b="1" spc="-235" dirty="0">
                <a:latin typeface="Courier New"/>
                <a:cs typeface="Courier New"/>
              </a:rPr>
              <a:t> </a:t>
            </a:r>
            <a:r>
              <a:rPr sz="1900" b="1" spc="290" dirty="0">
                <a:latin typeface="Courier New"/>
                <a:cs typeface="Courier New"/>
              </a:rPr>
              <a:t>УСТАНОВ</a:t>
            </a:r>
            <a:r>
              <a:rPr sz="1900" b="1" spc="290" dirty="0">
                <a:latin typeface="Tahoma"/>
                <a:cs typeface="Tahoma"/>
              </a:rPr>
              <a:t>»</a:t>
            </a:r>
            <a:r>
              <a:rPr sz="1900" b="1" spc="355" dirty="0">
                <a:latin typeface="Tahoma"/>
                <a:cs typeface="Tahoma"/>
              </a:rPr>
              <a:t> </a:t>
            </a:r>
            <a:r>
              <a:rPr sz="1900" b="1" spc="125" dirty="0">
                <a:latin typeface="Courier New"/>
                <a:cs typeface="Courier New"/>
              </a:rPr>
              <a:t>У</a:t>
            </a:r>
            <a:r>
              <a:rPr sz="1900" b="1" spc="-235" dirty="0">
                <a:latin typeface="Courier New"/>
                <a:cs typeface="Courier New"/>
              </a:rPr>
              <a:t> </a:t>
            </a:r>
            <a:r>
              <a:rPr sz="1900" b="1" spc="120" dirty="0">
                <a:latin typeface="Tahoma"/>
                <a:cs typeface="Tahoma"/>
              </a:rPr>
              <a:t>2023</a:t>
            </a:r>
            <a:r>
              <a:rPr sz="1900" b="1" spc="355" dirty="0">
                <a:latin typeface="Tahoma"/>
                <a:cs typeface="Tahoma"/>
              </a:rPr>
              <a:t> </a:t>
            </a:r>
            <a:r>
              <a:rPr sz="1900" b="1" spc="240" dirty="0">
                <a:latin typeface="Courier New"/>
                <a:cs typeface="Courier New"/>
              </a:rPr>
              <a:t>РОЦІ </a:t>
            </a:r>
            <a:r>
              <a:rPr sz="1900" b="1" spc="380" dirty="0">
                <a:latin typeface="Courier New"/>
                <a:cs typeface="Courier New"/>
              </a:rPr>
              <a:t>ВИКОНАНІ</a:t>
            </a:r>
            <a:r>
              <a:rPr sz="1900" b="1" spc="-229" dirty="0">
                <a:latin typeface="Courier New"/>
                <a:cs typeface="Courier New"/>
              </a:rPr>
              <a:t> </a:t>
            </a:r>
            <a:r>
              <a:rPr sz="1900" b="1" spc="420" dirty="0">
                <a:latin typeface="Courier New"/>
                <a:cs typeface="Courier New"/>
              </a:rPr>
              <a:t>ЦЕНТРОМ</a:t>
            </a:r>
            <a:r>
              <a:rPr sz="1900" b="1" spc="-225" dirty="0">
                <a:latin typeface="Courier New"/>
                <a:cs typeface="Courier New"/>
              </a:rPr>
              <a:t> </a:t>
            </a:r>
            <a:r>
              <a:rPr sz="1900" b="1" spc="125" dirty="0">
                <a:latin typeface="Courier New"/>
                <a:cs typeface="Courier New"/>
              </a:rPr>
              <a:t>У</a:t>
            </a:r>
            <a:r>
              <a:rPr sz="1900" b="1" spc="-229" dirty="0">
                <a:latin typeface="Courier New"/>
                <a:cs typeface="Courier New"/>
              </a:rPr>
              <a:t> </a:t>
            </a:r>
            <a:r>
              <a:rPr sz="1900" b="1" spc="509" dirty="0">
                <a:latin typeface="Courier New"/>
                <a:cs typeface="Courier New"/>
              </a:rPr>
              <a:t>ПОВНОМУ</a:t>
            </a:r>
            <a:r>
              <a:rPr sz="1900" b="1" spc="-225" dirty="0">
                <a:latin typeface="Courier New"/>
                <a:cs typeface="Courier New"/>
              </a:rPr>
              <a:t> </a:t>
            </a:r>
            <a:r>
              <a:rPr sz="1900" b="1" spc="210" dirty="0">
                <a:latin typeface="Courier New"/>
                <a:cs typeface="Courier New"/>
              </a:rPr>
              <a:t>ОБСЯЗІ</a:t>
            </a:r>
            <a:r>
              <a:rPr sz="1900" b="1" spc="210" dirty="0">
                <a:latin typeface="Tahoma"/>
                <a:cs typeface="Tahoma"/>
              </a:rPr>
              <a:t>.</a:t>
            </a:r>
            <a:endParaRPr sz="1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9933" rIns="0" bIns="0" rtlCol="0">
            <a:spAutoFit/>
          </a:bodyPr>
          <a:lstStyle/>
          <a:p>
            <a:pPr marL="998855">
              <a:lnSpc>
                <a:spcPct val="100000"/>
              </a:lnSpc>
              <a:spcBef>
                <a:spcPts val="135"/>
              </a:spcBef>
            </a:pPr>
            <a:r>
              <a:rPr spc="1110" dirty="0"/>
              <a:t>КУЛЬТУР</a:t>
            </a:r>
            <a:r>
              <a:rPr spc="480" dirty="0"/>
              <a:t>А</a:t>
            </a:r>
            <a:r>
              <a:rPr spc="-509" dirty="0"/>
              <a:t> </a:t>
            </a:r>
            <a:r>
              <a:rPr spc="1165" dirty="0"/>
              <a:t>Й</a:t>
            </a:r>
            <a:r>
              <a:rPr spc="-509" dirty="0"/>
              <a:t> </a:t>
            </a:r>
            <a:r>
              <a:rPr spc="1370" dirty="0"/>
              <a:t>МИСТЕЦТВ</a:t>
            </a:r>
            <a:r>
              <a:rPr spc="740" dirty="0"/>
              <a:t>О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125970" cy="9039860"/>
            <a:chOff x="0" y="0"/>
            <a:chExt cx="7125970" cy="903986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094855" cy="9039860"/>
            </a:xfrm>
            <a:custGeom>
              <a:avLst/>
              <a:gdLst/>
              <a:ahLst/>
              <a:cxnLst/>
              <a:rect l="l" t="t" r="r" b="b"/>
              <a:pathLst>
                <a:path w="7094855" h="9039860">
                  <a:moveTo>
                    <a:pt x="0" y="0"/>
                  </a:moveTo>
                  <a:lnTo>
                    <a:pt x="7094819" y="0"/>
                  </a:lnTo>
                  <a:lnTo>
                    <a:pt x="7094819" y="9039628"/>
                  </a:lnTo>
                  <a:lnTo>
                    <a:pt x="0" y="90396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518" y="949910"/>
              <a:ext cx="7096125" cy="2476500"/>
            </a:xfrm>
            <a:custGeom>
              <a:avLst/>
              <a:gdLst/>
              <a:ahLst/>
              <a:cxnLst/>
              <a:rect l="l" t="t" r="r" b="b"/>
              <a:pathLst>
                <a:path w="7096125" h="2476500">
                  <a:moveTo>
                    <a:pt x="0" y="0"/>
                  </a:moveTo>
                  <a:lnTo>
                    <a:pt x="7096124" y="0"/>
                  </a:lnTo>
                  <a:lnTo>
                    <a:pt x="7096124" y="2476499"/>
                  </a:lnTo>
                  <a:lnTo>
                    <a:pt x="0" y="24764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62016" y="297531"/>
              <a:ext cx="828674" cy="1066799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7393495" y="6646747"/>
            <a:ext cx="10222865" cy="3390265"/>
          </a:xfrm>
          <a:custGeom>
            <a:avLst/>
            <a:gdLst/>
            <a:ahLst/>
            <a:cxnLst/>
            <a:rect l="l" t="t" r="r" b="b"/>
            <a:pathLst>
              <a:path w="10222865" h="3390265">
                <a:moveTo>
                  <a:pt x="0" y="0"/>
                </a:moveTo>
                <a:lnTo>
                  <a:pt x="10222539" y="0"/>
                </a:lnTo>
                <a:lnTo>
                  <a:pt x="10222539" y="3389709"/>
                </a:lnTo>
                <a:lnTo>
                  <a:pt x="0" y="3389709"/>
                </a:lnTo>
                <a:lnTo>
                  <a:pt x="0" y="0"/>
                </a:lnTo>
                <a:close/>
              </a:path>
            </a:pathLst>
          </a:custGeom>
          <a:ln w="114299">
            <a:solidFill>
              <a:srgbClr val="A08B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572037" y="2490583"/>
            <a:ext cx="1216660" cy="1215390"/>
          </a:xfrm>
          <a:custGeom>
            <a:avLst/>
            <a:gdLst/>
            <a:ahLst/>
            <a:cxnLst/>
            <a:rect l="l" t="t" r="r" b="b"/>
            <a:pathLst>
              <a:path w="1216659" h="1215389">
                <a:moveTo>
                  <a:pt x="656107" y="215760"/>
                </a:moveTo>
                <a:lnTo>
                  <a:pt x="652348" y="197078"/>
                </a:lnTo>
                <a:lnTo>
                  <a:pt x="642048" y="181800"/>
                </a:lnTo>
                <a:lnTo>
                  <a:pt x="626757" y="171500"/>
                </a:lnTo>
                <a:lnTo>
                  <a:pt x="608025" y="167716"/>
                </a:lnTo>
                <a:lnTo>
                  <a:pt x="589280" y="171488"/>
                </a:lnTo>
                <a:lnTo>
                  <a:pt x="573976" y="181787"/>
                </a:lnTo>
                <a:lnTo>
                  <a:pt x="563664" y="197078"/>
                </a:lnTo>
                <a:lnTo>
                  <a:pt x="559892" y="215811"/>
                </a:lnTo>
                <a:lnTo>
                  <a:pt x="559892" y="586536"/>
                </a:lnTo>
                <a:lnTo>
                  <a:pt x="401193" y="733323"/>
                </a:lnTo>
                <a:lnTo>
                  <a:pt x="390017" y="748817"/>
                </a:lnTo>
                <a:lnTo>
                  <a:pt x="385800" y="766762"/>
                </a:lnTo>
                <a:lnTo>
                  <a:pt x="388620" y="784987"/>
                </a:lnTo>
                <a:lnTo>
                  <a:pt x="414934" y="812825"/>
                </a:lnTo>
                <a:lnTo>
                  <a:pt x="433882" y="816686"/>
                </a:lnTo>
                <a:lnTo>
                  <a:pt x="442620" y="815886"/>
                </a:lnTo>
                <a:lnTo>
                  <a:pt x="640702" y="642759"/>
                </a:lnTo>
                <a:lnTo>
                  <a:pt x="656107" y="607504"/>
                </a:lnTo>
                <a:lnTo>
                  <a:pt x="656107" y="215760"/>
                </a:lnTo>
                <a:close/>
              </a:path>
              <a:path w="1216659" h="1215389">
                <a:moveTo>
                  <a:pt x="1216050" y="607555"/>
                </a:moveTo>
                <a:lnTo>
                  <a:pt x="1214208" y="560146"/>
                </a:lnTo>
                <a:lnTo>
                  <a:pt x="1208798" y="513727"/>
                </a:lnTo>
                <a:lnTo>
                  <a:pt x="1199959" y="468426"/>
                </a:lnTo>
                <a:lnTo>
                  <a:pt x="1187805" y="424383"/>
                </a:lnTo>
                <a:lnTo>
                  <a:pt x="1172489" y="381723"/>
                </a:lnTo>
                <a:lnTo>
                  <a:pt x="1154150" y="340614"/>
                </a:lnTo>
                <a:lnTo>
                  <a:pt x="1132916" y="301155"/>
                </a:lnTo>
                <a:lnTo>
                  <a:pt x="1119784" y="280555"/>
                </a:lnTo>
                <a:lnTo>
                  <a:pt x="1119784" y="607555"/>
                </a:lnTo>
                <a:lnTo>
                  <a:pt x="1117434" y="656742"/>
                </a:lnTo>
                <a:lnTo>
                  <a:pt x="1110538" y="704608"/>
                </a:lnTo>
                <a:lnTo>
                  <a:pt x="1099299" y="750963"/>
                </a:lnTo>
                <a:lnTo>
                  <a:pt x="1083945" y="795578"/>
                </a:lnTo>
                <a:lnTo>
                  <a:pt x="1064704" y="838225"/>
                </a:lnTo>
                <a:lnTo>
                  <a:pt x="1041755" y="878713"/>
                </a:lnTo>
                <a:lnTo>
                  <a:pt x="1015352" y="916813"/>
                </a:lnTo>
                <a:lnTo>
                  <a:pt x="985697" y="952309"/>
                </a:lnTo>
                <a:lnTo>
                  <a:pt x="952995" y="984973"/>
                </a:lnTo>
                <a:lnTo>
                  <a:pt x="917473" y="1014615"/>
                </a:lnTo>
                <a:lnTo>
                  <a:pt x="879348" y="1041006"/>
                </a:lnTo>
                <a:lnTo>
                  <a:pt x="838847" y="1063929"/>
                </a:lnTo>
                <a:lnTo>
                  <a:pt x="796163" y="1083170"/>
                </a:lnTo>
                <a:lnTo>
                  <a:pt x="751522" y="1098499"/>
                </a:lnTo>
                <a:lnTo>
                  <a:pt x="705142" y="1109726"/>
                </a:lnTo>
                <a:lnTo>
                  <a:pt x="657237" y="1116622"/>
                </a:lnTo>
                <a:lnTo>
                  <a:pt x="608025" y="1118971"/>
                </a:lnTo>
                <a:lnTo>
                  <a:pt x="558812" y="1116622"/>
                </a:lnTo>
                <a:lnTo>
                  <a:pt x="510908" y="1109726"/>
                </a:lnTo>
                <a:lnTo>
                  <a:pt x="464527" y="1098499"/>
                </a:lnTo>
                <a:lnTo>
                  <a:pt x="419887" y="1083170"/>
                </a:lnTo>
                <a:lnTo>
                  <a:pt x="377202" y="1063929"/>
                </a:lnTo>
                <a:lnTo>
                  <a:pt x="336689" y="1041006"/>
                </a:lnTo>
                <a:lnTo>
                  <a:pt x="298577" y="1014615"/>
                </a:lnTo>
                <a:lnTo>
                  <a:pt x="263055" y="984973"/>
                </a:lnTo>
                <a:lnTo>
                  <a:pt x="230352" y="952309"/>
                </a:lnTo>
                <a:lnTo>
                  <a:pt x="200698" y="916813"/>
                </a:lnTo>
                <a:lnTo>
                  <a:pt x="174282" y="878713"/>
                </a:lnTo>
                <a:lnTo>
                  <a:pt x="151345" y="838225"/>
                </a:lnTo>
                <a:lnTo>
                  <a:pt x="132092" y="795578"/>
                </a:lnTo>
                <a:lnTo>
                  <a:pt x="116751" y="750963"/>
                </a:lnTo>
                <a:lnTo>
                  <a:pt x="105511" y="704608"/>
                </a:lnTo>
                <a:lnTo>
                  <a:pt x="98615" y="656742"/>
                </a:lnTo>
                <a:lnTo>
                  <a:pt x="96266" y="607555"/>
                </a:lnTo>
                <a:lnTo>
                  <a:pt x="98615" y="558380"/>
                </a:lnTo>
                <a:lnTo>
                  <a:pt x="105511" y="510514"/>
                </a:lnTo>
                <a:lnTo>
                  <a:pt x="116751" y="464172"/>
                </a:lnTo>
                <a:lnTo>
                  <a:pt x="132092" y="419569"/>
                </a:lnTo>
                <a:lnTo>
                  <a:pt x="151345" y="376910"/>
                </a:lnTo>
                <a:lnTo>
                  <a:pt x="174282" y="336435"/>
                </a:lnTo>
                <a:lnTo>
                  <a:pt x="200698" y="298335"/>
                </a:lnTo>
                <a:lnTo>
                  <a:pt x="230352" y="262851"/>
                </a:lnTo>
                <a:lnTo>
                  <a:pt x="263055" y="230174"/>
                </a:lnTo>
                <a:lnTo>
                  <a:pt x="298577" y="200533"/>
                </a:lnTo>
                <a:lnTo>
                  <a:pt x="336689" y="174155"/>
                </a:lnTo>
                <a:lnTo>
                  <a:pt x="377202" y="151231"/>
                </a:lnTo>
                <a:lnTo>
                  <a:pt x="419887" y="131991"/>
                </a:lnTo>
                <a:lnTo>
                  <a:pt x="464527" y="116662"/>
                </a:lnTo>
                <a:lnTo>
                  <a:pt x="510908" y="105435"/>
                </a:lnTo>
                <a:lnTo>
                  <a:pt x="558812" y="98539"/>
                </a:lnTo>
                <a:lnTo>
                  <a:pt x="608025" y="96189"/>
                </a:lnTo>
                <a:lnTo>
                  <a:pt x="657237" y="98539"/>
                </a:lnTo>
                <a:lnTo>
                  <a:pt x="705142" y="105435"/>
                </a:lnTo>
                <a:lnTo>
                  <a:pt x="751522" y="116662"/>
                </a:lnTo>
                <a:lnTo>
                  <a:pt x="796163" y="131991"/>
                </a:lnTo>
                <a:lnTo>
                  <a:pt x="838847" y="151231"/>
                </a:lnTo>
                <a:lnTo>
                  <a:pt x="879348" y="174155"/>
                </a:lnTo>
                <a:lnTo>
                  <a:pt x="917473" y="200533"/>
                </a:lnTo>
                <a:lnTo>
                  <a:pt x="952995" y="230174"/>
                </a:lnTo>
                <a:lnTo>
                  <a:pt x="985697" y="262851"/>
                </a:lnTo>
                <a:lnTo>
                  <a:pt x="1015352" y="298335"/>
                </a:lnTo>
                <a:lnTo>
                  <a:pt x="1041755" y="336435"/>
                </a:lnTo>
                <a:lnTo>
                  <a:pt x="1064704" y="376910"/>
                </a:lnTo>
                <a:lnTo>
                  <a:pt x="1083945" y="419569"/>
                </a:lnTo>
                <a:lnTo>
                  <a:pt x="1099299" y="464172"/>
                </a:lnTo>
                <a:lnTo>
                  <a:pt x="1110538" y="510514"/>
                </a:lnTo>
                <a:lnTo>
                  <a:pt x="1117434" y="558380"/>
                </a:lnTo>
                <a:lnTo>
                  <a:pt x="1119784" y="607555"/>
                </a:lnTo>
                <a:lnTo>
                  <a:pt x="1119784" y="280555"/>
                </a:lnTo>
                <a:lnTo>
                  <a:pt x="1082294" y="227787"/>
                </a:lnTo>
                <a:lnTo>
                  <a:pt x="1053198" y="194157"/>
                </a:lnTo>
                <a:lnTo>
                  <a:pt x="1021740" y="162725"/>
                </a:lnTo>
                <a:lnTo>
                  <a:pt x="988072" y="133642"/>
                </a:lnTo>
                <a:lnTo>
                  <a:pt x="952334" y="107048"/>
                </a:lnTo>
                <a:lnTo>
                  <a:pt x="914654" y="83070"/>
                </a:lnTo>
                <a:lnTo>
                  <a:pt x="875169" y="61849"/>
                </a:lnTo>
                <a:lnTo>
                  <a:pt x="834021" y="43522"/>
                </a:lnTo>
                <a:lnTo>
                  <a:pt x="791337" y="28219"/>
                </a:lnTo>
                <a:lnTo>
                  <a:pt x="747268" y="16078"/>
                </a:lnTo>
                <a:lnTo>
                  <a:pt x="701929" y="7239"/>
                </a:lnTo>
                <a:lnTo>
                  <a:pt x="655472" y="1828"/>
                </a:lnTo>
                <a:lnTo>
                  <a:pt x="608025" y="0"/>
                </a:lnTo>
                <a:lnTo>
                  <a:pt x="560578" y="1828"/>
                </a:lnTo>
                <a:lnTo>
                  <a:pt x="514121" y="7239"/>
                </a:lnTo>
                <a:lnTo>
                  <a:pt x="468782" y="16078"/>
                </a:lnTo>
                <a:lnTo>
                  <a:pt x="424713" y="28219"/>
                </a:lnTo>
                <a:lnTo>
                  <a:pt x="382028" y="43522"/>
                </a:lnTo>
                <a:lnTo>
                  <a:pt x="340868" y="61849"/>
                </a:lnTo>
                <a:lnTo>
                  <a:pt x="301396" y="83070"/>
                </a:lnTo>
                <a:lnTo>
                  <a:pt x="263715" y="107048"/>
                </a:lnTo>
                <a:lnTo>
                  <a:pt x="227965" y="133642"/>
                </a:lnTo>
                <a:lnTo>
                  <a:pt x="194310" y="162725"/>
                </a:lnTo>
                <a:lnTo>
                  <a:pt x="162852" y="194157"/>
                </a:lnTo>
                <a:lnTo>
                  <a:pt x="133756" y="227787"/>
                </a:lnTo>
                <a:lnTo>
                  <a:pt x="107137" y="263499"/>
                </a:lnTo>
                <a:lnTo>
                  <a:pt x="83134" y="301155"/>
                </a:lnTo>
                <a:lnTo>
                  <a:pt x="61899" y="340614"/>
                </a:lnTo>
                <a:lnTo>
                  <a:pt x="43561" y="381723"/>
                </a:lnTo>
                <a:lnTo>
                  <a:pt x="28244" y="424383"/>
                </a:lnTo>
                <a:lnTo>
                  <a:pt x="16090" y="468426"/>
                </a:lnTo>
                <a:lnTo>
                  <a:pt x="7239" y="513727"/>
                </a:lnTo>
                <a:lnTo>
                  <a:pt x="1841" y="560146"/>
                </a:lnTo>
                <a:lnTo>
                  <a:pt x="0" y="607555"/>
                </a:lnTo>
                <a:lnTo>
                  <a:pt x="1841" y="654977"/>
                </a:lnTo>
                <a:lnTo>
                  <a:pt x="7239" y="701395"/>
                </a:lnTo>
                <a:lnTo>
                  <a:pt x="16090" y="746709"/>
                </a:lnTo>
                <a:lnTo>
                  <a:pt x="28244" y="790752"/>
                </a:lnTo>
                <a:lnTo>
                  <a:pt x="43561" y="833412"/>
                </a:lnTo>
                <a:lnTo>
                  <a:pt x="61899" y="874534"/>
                </a:lnTo>
                <a:lnTo>
                  <a:pt x="83134" y="913993"/>
                </a:lnTo>
                <a:lnTo>
                  <a:pt x="107137" y="951649"/>
                </a:lnTo>
                <a:lnTo>
                  <a:pt x="133756" y="987361"/>
                </a:lnTo>
                <a:lnTo>
                  <a:pt x="162852" y="1021003"/>
                </a:lnTo>
                <a:lnTo>
                  <a:pt x="194310" y="1052423"/>
                </a:lnTo>
                <a:lnTo>
                  <a:pt x="227965" y="1081506"/>
                </a:lnTo>
                <a:lnTo>
                  <a:pt x="263715" y="1108113"/>
                </a:lnTo>
                <a:lnTo>
                  <a:pt x="301396" y="1132090"/>
                </a:lnTo>
                <a:lnTo>
                  <a:pt x="340868" y="1153312"/>
                </a:lnTo>
                <a:lnTo>
                  <a:pt x="382028" y="1171638"/>
                </a:lnTo>
                <a:lnTo>
                  <a:pt x="424713" y="1186942"/>
                </a:lnTo>
                <a:lnTo>
                  <a:pt x="468782" y="1199083"/>
                </a:lnTo>
                <a:lnTo>
                  <a:pt x="514121" y="1207922"/>
                </a:lnTo>
                <a:lnTo>
                  <a:pt x="560578" y="1213332"/>
                </a:lnTo>
                <a:lnTo>
                  <a:pt x="608025" y="1215161"/>
                </a:lnTo>
                <a:lnTo>
                  <a:pt x="655472" y="1213332"/>
                </a:lnTo>
                <a:lnTo>
                  <a:pt x="701929" y="1207922"/>
                </a:lnTo>
                <a:lnTo>
                  <a:pt x="747268" y="1199083"/>
                </a:lnTo>
                <a:lnTo>
                  <a:pt x="791337" y="1186942"/>
                </a:lnTo>
                <a:lnTo>
                  <a:pt x="834021" y="1171638"/>
                </a:lnTo>
                <a:lnTo>
                  <a:pt x="875169" y="1153312"/>
                </a:lnTo>
                <a:lnTo>
                  <a:pt x="914654" y="1132090"/>
                </a:lnTo>
                <a:lnTo>
                  <a:pt x="952334" y="1108113"/>
                </a:lnTo>
                <a:lnTo>
                  <a:pt x="988072" y="1081506"/>
                </a:lnTo>
                <a:lnTo>
                  <a:pt x="1021740" y="1052423"/>
                </a:lnTo>
                <a:lnTo>
                  <a:pt x="1053198" y="1021003"/>
                </a:lnTo>
                <a:lnTo>
                  <a:pt x="1082294" y="987361"/>
                </a:lnTo>
                <a:lnTo>
                  <a:pt x="1108913" y="951649"/>
                </a:lnTo>
                <a:lnTo>
                  <a:pt x="1132916" y="913993"/>
                </a:lnTo>
                <a:lnTo>
                  <a:pt x="1154150" y="874534"/>
                </a:lnTo>
                <a:lnTo>
                  <a:pt x="1172489" y="833412"/>
                </a:lnTo>
                <a:lnTo>
                  <a:pt x="1187805" y="790752"/>
                </a:lnTo>
                <a:lnTo>
                  <a:pt x="1199959" y="746709"/>
                </a:lnTo>
                <a:lnTo>
                  <a:pt x="1208798" y="701395"/>
                </a:lnTo>
                <a:lnTo>
                  <a:pt x="1214208" y="654977"/>
                </a:lnTo>
                <a:lnTo>
                  <a:pt x="1216050" y="6075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41130" y="5103230"/>
            <a:ext cx="529590" cy="770890"/>
          </a:xfrm>
          <a:custGeom>
            <a:avLst/>
            <a:gdLst/>
            <a:ahLst/>
            <a:cxnLst/>
            <a:rect l="l" t="t" r="r" b="b"/>
            <a:pathLst>
              <a:path w="529590" h="770889">
                <a:moveTo>
                  <a:pt x="481285" y="770650"/>
                </a:moveTo>
                <a:lnTo>
                  <a:pt x="48133" y="770650"/>
                </a:lnTo>
                <a:lnTo>
                  <a:pt x="29383" y="766876"/>
                </a:lnTo>
                <a:lnTo>
                  <a:pt x="14085" y="756576"/>
                </a:lnTo>
                <a:lnTo>
                  <a:pt x="3777" y="741290"/>
                </a:lnTo>
                <a:lnTo>
                  <a:pt x="0" y="722554"/>
                </a:lnTo>
                <a:lnTo>
                  <a:pt x="0" y="48096"/>
                </a:lnTo>
                <a:lnTo>
                  <a:pt x="3777" y="29360"/>
                </a:lnTo>
                <a:lnTo>
                  <a:pt x="14085" y="14074"/>
                </a:lnTo>
                <a:lnTo>
                  <a:pt x="29383" y="3774"/>
                </a:lnTo>
                <a:lnTo>
                  <a:pt x="48133" y="0"/>
                </a:lnTo>
                <a:lnTo>
                  <a:pt x="481285" y="0"/>
                </a:lnTo>
                <a:lnTo>
                  <a:pt x="500014" y="3781"/>
                </a:lnTo>
                <a:lnTo>
                  <a:pt x="515315" y="14092"/>
                </a:lnTo>
                <a:lnTo>
                  <a:pt x="525633" y="29380"/>
                </a:lnTo>
                <a:lnTo>
                  <a:pt x="529418" y="48096"/>
                </a:lnTo>
                <a:lnTo>
                  <a:pt x="529418" y="96193"/>
                </a:lnTo>
                <a:lnTo>
                  <a:pt x="96266" y="96193"/>
                </a:lnTo>
                <a:lnTo>
                  <a:pt x="96266" y="206382"/>
                </a:lnTo>
                <a:lnTo>
                  <a:pt x="529418" y="206382"/>
                </a:lnTo>
                <a:lnTo>
                  <a:pt x="529418" y="302622"/>
                </a:lnTo>
                <a:lnTo>
                  <a:pt x="96266" y="302622"/>
                </a:lnTo>
                <a:lnTo>
                  <a:pt x="96266" y="674505"/>
                </a:lnTo>
                <a:lnTo>
                  <a:pt x="529418" y="674505"/>
                </a:lnTo>
                <a:lnTo>
                  <a:pt x="529418" y="722554"/>
                </a:lnTo>
                <a:lnTo>
                  <a:pt x="525640" y="741290"/>
                </a:lnTo>
                <a:lnTo>
                  <a:pt x="515333" y="756576"/>
                </a:lnTo>
                <a:lnTo>
                  <a:pt x="500035" y="766876"/>
                </a:lnTo>
                <a:lnTo>
                  <a:pt x="481285" y="770650"/>
                </a:lnTo>
                <a:close/>
              </a:path>
              <a:path w="529590" h="770889">
                <a:moveTo>
                  <a:pt x="529418" y="206382"/>
                </a:moveTo>
                <a:lnTo>
                  <a:pt x="433151" y="206382"/>
                </a:lnTo>
                <a:lnTo>
                  <a:pt x="433151" y="96193"/>
                </a:lnTo>
                <a:lnTo>
                  <a:pt x="529418" y="96193"/>
                </a:lnTo>
                <a:lnTo>
                  <a:pt x="529418" y="206382"/>
                </a:lnTo>
                <a:close/>
              </a:path>
              <a:path w="529590" h="770889">
                <a:moveTo>
                  <a:pt x="529418" y="674505"/>
                </a:moveTo>
                <a:lnTo>
                  <a:pt x="433151" y="674505"/>
                </a:lnTo>
                <a:lnTo>
                  <a:pt x="433151" y="302622"/>
                </a:lnTo>
                <a:lnTo>
                  <a:pt x="529418" y="302622"/>
                </a:lnTo>
                <a:lnTo>
                  <a:pt x="529418" y="6745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254975" y="5103230"/>
            <a:ext cx="529590" cy="770890"/>
          </a:xfrm>
          <a:custGeom>
            <a:avLst/>
            <a:gdLst/>
            <a:ahLst/>
            <a:cxnLst/>
            <a:rect l="l" t="t" r="r" b="b"/>
            <a:pathLst>
              <a:path w="529590" h="770889">
                <a:moveTo>
                  <a:pt x="481285" y="770650"/>
                </a:moveTo>
                <a:lnTo>
                  <a:pt x="48133" y="770650"/>
                </a:lnTo>
                <a:lnTo>
                  <a:pt x="29383" y="766876"/>
                </a:lnTo>
                <a:lnTo>
                  <a:pt x="14085" y="756576"/>
                </a:lnTo>
                <a:lnTo>
                  <a:pt x="3777" y="741290"/>
                </a:lnTo>
                <a:lnTo>
                  <a:pt x="0" y="722554"/>
                </a:lnTo>
                <a:lnTo>
                  <a:pt x="0" y="48096"/>
                </a:lnTo>
                <a:lnTo>
                  <a:pt x="3777" y="29360"/>
                </a:lnTo>
                <a:lnTo>
                  <a:pt x="14085" y="14074"/>
                </a:lnTo>
                <a:lnTo>
                  <a:pt x="29383" y="3774"/>
                </a:lnTo>
                <a:lnTo>
                  <a:pt x="48133" y="0"/>
                </a:lnTo>
                <a:lnTo>
                  <a:pt x="481285" y="0"/>
                </a:lnTo>
                <a:lnTo>
                  <a:pt x="500015" y="3781"/>
                </a:lnTo>
                <a:lnTo>
                  <a:pt x="515315" y="14092"/>
                </a:lnTo>
                <a:lnTo>
                  <a:pt x="525634" y="29380"/>
                </a:lnTo>
                <a:lnTo>
                  <a:pt x="529418" y="48096"/>
                </a:lnTo>
                <a:lnTo>
                  <a:pt x="529418" y="96193"/>
                </a:lnTo>
                <a:lnTo>
                  <a:pt x="96266" y="96193"/>
                </a:lnTo>
                <a:lnTo>
                  <a:pt x="96266" y="206382"/>
                </a:lnTo>
                <a:lnTo>
                  <a:pt x="529418" y="206382"/>
                </a:lnTo>
                <a:lnTo>
                  <a:pt x="529418" y="302622"/>
                </a:lnTo>
                <a:lnTo>
                  <a:pt x="96266" y="302622"/>
                </a:lnTo>
                <a:lnTo>
                  <a:pt x="96266" y="674505"/>
                </a:lnTo>
                <a:lnTo>
                  <a:pt x="529418" y="674505"/>
                </a:lnTo>
                <a:lnTo>
                  <a:pt x="529418" y="722554"/>
                </a:lnTo>
                <a:lnTo>
                  <a:pt x="525640" y="741290"/>
                </a:lnTo>
                <a:lnTo>
                  <a:pt x="515333" y="756576"/>
                </a:lnTo>
                <a:lnTo>
                  <a:pt x="500035" y="766876"/>
                </a:lnTo>
                <a:lnTo>
                  <a:pt x="481285" y="770650"/>
                </a:lnTo>
                <a:close/>
              </a:path>
              <a:path w="529590" h="770889">
                <a:moveTo>
                  <a:pt x="529418" y="206382"/>
                </a:moveTo>
                <a:lnTo>
                  <a:pt x="433151" y="206382"/>
                </a:lnTo>
                <a:lnTo>
                  <a:pt x="433151" y="96193"/>
                </a:lnTo>
                <a:lnTo>
                  <a:pt x="529418" y="96193"/>
                </a:lnTo>
                <a:lnTo>
                  <a:pt x="529418" y="206382"/>
                </a:lnTo>
                <a:close/>
              </a:path>
              <a:path w="529590" h="770889">
                <a:moveTo>
                  <a:pt x="529418" y="674505"/>
                </a:moveTo>
                <a:lnTo>
                  <a:pt x="433151" y="674505"/>
                </a:lnTo>
                <a:lnTo>
                  <a:pt x="433151" y="302622"/>
                </a:lnTo>
                <a:lnTo>
                  <a:pt x="529418" y="302622"/>
                </a:lnTo>
                <a:lnTo>
                  <a:pt x="529418" y="6745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7645" y="482789"/>
            <a:ext cx="6064885" cy="5816600"/>
          </a:xfrm>
          <a:custGeom>
            <a:avLst/>
            <a:gdLst/>
            <a:ahLst/>
            <a:cxnLst/>
            <a:rect l="l" t="t" r="r" b="b"/>
            <a:pathLst>
              <a:path w="6064884" h="5816600">
                <a:moveTo>
                  <a:pt x="1456055" y="2885554"/>
                </a:moveTo>
                <a:lnTo>
                  <a:pt x="1452270" y="2866821"/>
                </a:lnTo>
                <a:lnTo>
                  <a:pt x="1441945" y="2851531"/>
                </a:lnTo>
                <a:lnTo>
                  <a:pt x="1426641" y="2841231"/>
                </a:lnTo>
                <a:lnTo>
                  <a:pt x="1407922" y="2837459"/>
                </a:lnTo>
                <a:lnTo>
                  <a:pt x="1359789" y="2837459"/>
                </a:lnTo>
                <a:lnTo>
                  <a:pt x="1359789" y="2933649"/>
                </a:lnTo>
                <a:lnTo>
                  <a:pt x="1359789" y="3043847"/>
                </a:lnTo>
                <a:lnTo>
                  <a:pt x="1359789" y="3140087"/>
                </a:lnTo>
                <a:lnTo>
                  <a:pt x="1359789" y="3512020"/>
                </a:lnTo>
                <a:lnTo>
                  <a:pt x="1022896" y="3512020"/>
                </a:lnTo>
                <a:lnTo>
                  <a:pt x="1022896" y="3140087"/>
                </a:lnTo>
                <a:lnTo>
                  <a:pt x="1359789" y="3140087"/>
                </a:lnTo>
                <a:lnTo>
                  <a:pt x="1359789" y="3043847"/>
                </a:lnTo>
                <a:lnTo>
                  <a:pt x="1022896" y="3043847"/>
                </a:lnTo>
                <a:lnTo>
                  <a:pt x="1022896" y="2933649"/>
                </a:lnTo>
                <a:lnTo>
                  <a:pt x="1359789" y="2933649"/>
                </a:lnTo>
                <a:lnTo>
                  <a:pt x="1359789" y="2837459"/>
                </a:lnTo>
                <a:lnTo>
                  <a:pt x="974763" y="2837459"/>
                </a:lnTo>
                <a:lnTo>
                  <a:pt x="956017" y="2841231"/>
                </a:lnTo>
                <a:lnTo>
                  <a:pt x="940714" y="2851531"/>
                </a:lnTo>
                <a:lnTo>
                  <a:pt x="930414" y="2866821"/>
                </a:lnTo>
                <a:lnTo>
                  <a:pt x="926630" y="2885554"/>
                </a:lnTo>
                <a:lnTo>
                  <a:pt x="926630" y="3560114"/>
                </a:lnTo>
                <a:lnTo>
                  <a:pt x="930414" y="3578847"/>
                </a:lnTo>
                <a:lnTo>
                  <a:pt x="940714" y="3594138"/>
                </a:lnTo>
                <a:lnTo>
                  <a:pt x="956017" y="3604437"/>
                </a:lnTo>
                <a:lnTo>
                  <a:pt x="974763" y="3608209"/>
                </a:lnTo>
                <a:lnTo>
                  <a:pt x="1407922" y="3608209"/>
                </a:lnTo>
                <a:lnTo>
                  <a:pt x="1426667" y="3604437"/>
                </a:lnTo>
                <a:lnTo>
                  <a:pt x="1441970" y="3594138"/>
                </a:lnTo>
                <a:lnTo>
                  <a:pt x="1452270" y="3578847"/>
                </a:lnTo>
                <a:lnTo>
                  <a:pt x="1456055" y="3560114"/>
                </a:lnTo>
                <a:lnTo>
                  <a:pt x="1456055" y="3512020"/>
                </a:lnTo>
                <a:lnTo>
                  <a:pt x="1456055" y="3140087"/>
                </a:lnTo>
                <a:lnTo>
                  <a:pt x="1456055" y="3043847"/>
                </a:lnTo>
                <a:lnTo>
                  <a:pt x="1456055" y="2933649"/>
                </a:lnTo>
                <a:lnTo>
                  <a:pt x="1456055" y="2885554"/>
                </a:lnTo>
                <a:close/>
              </a:path>
              <a:path w="6064884" h="5816600">
                <a:moveTo>
                  <a:pt x="4957508" y="4668545"/>
                </a:moveTo>
                <a:lnTo>
                  <a:pt x="4953736" y="4649825"/>
                </a:lnTo>
                <a:lnTo>
                  <a:pt x="4943424" y="4634535"/>
                </a:lnTo>
                <a:lnTo>
                  <a:pt x="4928120" y="4624222"/>
                </a:lnTo>
                <a:lnTo>
                  <a:pt x="4909375" y="4620450"/>
                </a:lnTo>
                <a:lnTo>
                  <a:pt x="4861242" y="4620450"/>
                </a:lnTo>
                <a:lnTo>
                  <a:pt x="4861242" y="4716640"/>
                </a:lnTo>
                <a:lnTo>
                  <a:pt x="4861242" y="4826825"/>
                </a:lnTo>
                <a:lnTo>
                  <a:pt x="4861242" y="4923066"/>
                </a:lnTo>
                <a:lnTo>
                  <a:pt x="4861242" y="5294947"/>
                </a:lnTo>
                <a:lnTo>
                  <a:pt x="4524362" y="5294947"/>
                </a:lnTo>
                <a:lnTo>
                  <a:pt x="4524362" y="4923066"/>
                </a:lnTo>
                <a:lnTo>
                  <a:pt x="4861242" y="4923066"/>
                </a:lnTo>
                <a:lnTo>
                  <a:pt x="4861242" y="4826825"/>
                </a:lnTo>
                <a:lnTo>
                  <a:pt x="4524362" y="4826825"/>
                </a:lnTo>
                <a:lnTo>
                  <a:pt x="4524362" y="4716640"/>
                </a:lnTo>
                <a:lnTo>
                  <a:pt x="4861242" y="4716640"/>
                </a:lnTo>
                <a:lnTo>
                  <a:pt x="4861242" y="4620450"/>
                </a:lnTo>
                <a:lnTo>
                  <a:pt x="4476229" y="4620450"/>
                </a:lnTo>
                <a:lnTo>
                  <a:pt x="4457471" y="4624222"/>
                </a:lnTo>
                <a:lnTo>
                  <a:pt x="4442180" y="4634522"/>
                </a:lnTo>
                <a:lnTo>
                  <a:pt x="4431868" y="4649813"/>
                </a:lnTo>
                <a:lnTo>
                  <a:pt x="4428096" y="4668545"/>
                </a:lnTo>
                <a:lnTo>
                  <a:pt x="4428096" y="5343004"/>
                </a:lnTo>
                <a:lnTo>
                  <a:pt x="4431868" y="5361737"/>
                </a:lnTo>
                <a:lnTo>
                  <a:pt x="4442180" y="5377027"/>
                </a:lnTo>
                <a:lnTo>
                  <a:pt x="4457471" y="5387327"/>
                </a:lnTo>
                <a:lnTo>
                  <a:pt x="4476229" y="5391099"/>
                </a:lnTo>
                <a:lnTo>
                  <a:pt x="4909375" y="5391099"/>
                </a:lnTo>
                <a:lnTo>
                  <a:pt x="4928120" y="5387327"/>
                </a:lnTo>
                <a:lnTo>
                  <a:pt x="4943424" y="5377027"/>
                </a:lnTo>
                <a:lnTo>
                  <a:pt x="4953736" y="5361737"/>
                </a:lnTo>
                <a:lnTo>
                  <a:pt x="4957508" y="5343004"/>
                </a:lnTo>
                <a:lnTo>
                  <a:pt x="4957508" y="5294947"/>
                </a:lnTo>
                <a:lnTo>
                  <a:pt x="4957508" y="4923066"/>
                </a:lnTo>
                <a:lnTo>
                  <a:pt x="4957508" y="4826825"/>
                </a:lnTo>
                <a:lnTo>
                  <a:pt x="4957508" y="4716640"/>
                </a:lnTo>
                <a:lnTo>
                  <a:pt x="4957508" y="4668545"/>
                </a:lnTo>
                <a:close/>
              </a:path>
              <a:path w="6064884" h="5816600">
                <a:moveTo>
                  <a:pt x="5138204" y="2885554"/>
                </a:moveTo>
                <a:lnTo>
                  <a:pt x="5134419" y="2866821"/>
                </a:lnTo>
                <a:lnTo>
                  <a:pt x="5124094" y="2851531"/>
                </a:lnTo>
                <a:lnTo>
                  <a:pt x="5108803" y="2841231"/>
                </a:lnTo>
                <a:lnTo>
                  <a:pt x="5090071" y="2837459"/>
                </a:lnTo>
                <a:lnTo>
                  <a:pt x="5041938" y="2837459"/>
                </a:lnTo>
                <a:lnTo>
                  <a:pt x="5041938" y="2933649"/>
                </a:lnTo>
                <a:lnTo>
                  <a:pt x="5041938" y="3043847"/>
                </a:lnTo>
                <a:lnTo>
                  <a:pt x="5041938" y="3140087"/>
                </a:lnTo>
                <a:lnTo>
                  <a:pt x="5041938" y="3512020"/>
                </a:lnTo>
                <a:lnTo>
                  <a:pt x="4705045" y="3512020"/>
                </a:lnTo>
                <a:lnTo>
                  <a:pt x="4705045" y="3140087"/>
                </a:lnTo>
                <a:lnTo>
                  <a:pt x="5041938" y="3140087"/>
                </a:lnTo>
                <a:lnTo>
                  <a:pt x="5041938" y="3043847"/>
                </a:lnTo>
                <a:lnTo>
                  <a:pt x="4705045" y="3043847"/>
                </a:lnTo>
                <a:lnTo>
                  <a:pt x="4705045" y="2933649"/>
                </a:lnTo>
                <a:lnTo>
                  <a:pt x="5041938" y="2933649"/>
                </a:lnTo>
                <a:lnTo>
                  <a:pt x="5041938" y="2837459"/>
                </a:lnTo>
                <a:lnTo>
                  <a:pt x="4656912" y="2837459"/>
                </a:lnTo>
                <a:lnTo>
                  <a:pt x="4638167" y="2841231"/>
                </a:lnTo>
                <a:lnTo>
                  <a:pt x="4622863" y="2851531"/>
                </a:lnTo>
                <a:lnTo>
                  <a:pt x="4612564" y="2866821"/>
                </a:lnTo>
                <a:lnTo>
                  <a:pt x="4608779" y="2885554"/>
                </a:lnTo>
                <a:lnTo>
                  <a:pt x="4608779" y="3560114"/>
                </a:lnTo>
                <a:lnTo>
                  <a:pt x="4612564" y="3578847"/>
                </a:lnTo>
                <a:lnTo>
                  <a:pt x="4622863" y="3594138"/>
                </a:lnTo>
                <a:lnTo>
                  <a:pt x="4638167" y="3604437"/>
                </a:lnTo>
                <a:lnTo>
                  <a:pt x="4656912" y="3608209"/>
                </a:lnTo>
                <a:lnTo>
                  <a:pt x="5090071" y="3608209"/>
                </a:lnTo>
                <a:lnTo>
                  <a:pt x="5108816" y="3604437"/>
                </a:lnTo>
                <a:lnTo>
                  <a:pt x="5124120" y="3594138"/>
                </a:lnTo>
                <a:lnTo>
                  <a:pt x="5134419" y="3578847"/>
                </a:lnTo>
                <a:lnTo>
                  <a:pt x="5138204" y="3560114"/>
                </a:lnTo>
                <a:lnTo>
                  <a:pt x="5138204" y="3512020"/>
                </a:lnTo>
                <a:lnTo>
                  <a:pt x="5138204" y="3140087"/>
                </a:lnTo>
                <a:lnTo>
                  <a:pt x="5138204" y="3043847"/>
                </a:lnTo>
                <a:lnTo>
                  <a:pt x="5138204" y="2933649"/>
                </a:lnTo>
                <a:lnTo>
                  <a:pt x="5138204" y="2885554"/>
                </a:lnTo>
                <a:close/>
              </a:path>
              <a:path w="6064884" h="5816600">
                <a:moveTo>
                  <a:pt x="5571350" y="4668545"/>
                </a:moveTo>
                <a:lnTo>
                  <a:pt x="5567578" y="4649825"/>
                </a:lnTo>
                <a:lnTo>
                  <a:pt x="5557266" y="4634535"/>
                </a:lnTo>
                <a:lnTo>
                  <a:pt x="5541975" y="4624222"/>
                </a:lnTo>
                <a:lnTo>
                  <a:pt x="5523217" y="4620450"/>
                </a:lnTo>
                <a:lnTo>
                  <a:pt x="5475084" y="4620450"/>
                </a:lnTo>
                <a:lnTo>
                  <a:pt x="5475084" y="4716640"/>
                </a:lnTo>
                <a:lnTo>
                  <a:pt x="5475084" y="4826825"/>
                </a:lnTo>
                <a:lnTo>
                  <a:pt x="5475084" y="4923066"/>
                </a:lnTo>
                <a:lnTo>
                  <a:pt x="5475084" y="5294947"/>
                </a:lnTo>
                <a:lnTo>
                  <a:pt x="5138204" y="5294947"/>
                </a:lnTo>
                <a:lnTo>
                  <a:pt x="5138204" y="4923066"/>
                </a:lnTo>
                <a:lnTo>
                  <a:pt x="5475084" y="4923066"/>
                </a:lnTo>
                <a:lnTo>
                  <a:pt x="5475084" y="4826825"/>
                </a:lnTo>
                <a:lnTo>
                  <a:pt x="5138204" y="4826825"/>
                </a:lnTo>
                <a:lnTo>
                  <a:pt x="5138204" y="4716640"/>
                </a:lnTo>
                <a:lnTo>
                  <a:pt x="5475084" y="4716640"/>
                </a:lnTo>
                <a:lnTo>
                  <a:pt x="5475084" y="4620450"/>
                </a:lnTo>
                <a:lnTo>
                  <a:pt x="5090071" y="4620450"/>
                </a:lnTo>
                <a:lnTo>
                  <a:pt x="5071313" y="4624222"/>
                </a:lnTo>
                <a:lnTo>
                  <a:pt x="5056022" y="4634522"/>
                </a:lnTo>
                <a:lnTo>
                  <a:pt x="5045710" y="4649813"/>
                </a:lnTo>
                <a:lnTo>
                  <a:pt x="5041938" y="4668545"/>
                </a:lnTo>
                <a:lnTo>
                  <a:pt x="5041938" y="5343004"/>
                </a:lnTo>
                <a:lnTo>
                  <a:pt x="5045710" y="5361737"/>
                </a:lnTo>
                <a:lnTo>
                  <a:pt x="5056022" y="5377027"/>
                </a:lnTo>
                <a:lnTo>
                  <a:pt x="5071313" y="5387327"/>
                </a:lnTo>
                <a:lnTo>
                  <a:pt x="5090071" y="5391099"/>
                </a:lnTo>
                <a:lnTo>
                  <a:pt x="5523217" y="5391099"/>
                </a:lnTo>
                <a:lnTo>
                  <a:pt x="5541975" y="5387327"/>
                </a:lnTo>
                <a:lnTo>
                  <a:pt x="5557266" y="5377027"/>
                </a:lnTo>
                <a:lnTo>
                  <a:pt x="5567578" y="5361737"/>
                </a:lnTo>
                <a:lnTo>
                  <a:pt x="5571350" y="5343004"/>
                </a:lnTo>
                <a:lnTo>
                  <a:pt x="5571350" y="5294947"/>
                </a:lnTo>
                <a:lnTo>
                  <a:pt x="5571350" y="4923066"/>
                </a:lnTo>
                <a:lnTo>
                  <a:pt x="5571350" y="4826825"/>
                </a:lnTo>
                <a:lnTo>
                  <a:pt x="5571350" y="4716640"/>
                </a:lnTo>
                <a:lnTo>
                  <a:pt x="5571350" y="4668545"/>
                </a:lnTo>
                <a:close/>
              </a:path>
              <a:path w="6064884" h="5816600">
                <a:moveTo>
                  <a:pt x="6064796" y="2552700"/>
                </a:moveTo>
                <a:lnTo>
                  <a:pt x="6062967" y="2540000"/>
                </a:lnTo>
                <a:lnTo>
                  <a:pt x="6057887" y="2527300"/>
                </a:lnTo>
                <a:lnTo>
                  <a:pt x="6050153" y="2514600"/>
                </a:lnTo>
                <a:lnTo>
                  <a:pt x="5931636" y="2320048"/>
                </a:lnTo>
                <a:lnTo>
                  <a:pt x="5931636" y="2514600"/>
                </a:lnTo>
                <a:lnTo>
                  <a:pt x="5373624" y="2514600"/>
                </a:lnTo>
                <a:lnTo>
                  <a:pt x="5373624" y="2603500"/>
                </a:lnTo>
                <a:lnTo>
                  <a:pt x="5373624" y="3784600"/>
                </a:lnTo>
                <a:lnTo>
                  <a:pt x="4358005" y="3784600"/>
                </a:lnTo>
                <a:lnTo>
                  <a:pt x="4358005" y="2603500"/>
                </a:lnTo>
                <a:lnTo>
                  <a:pt x="5373624" y="2603500"/>
                </a:lnTo>
                <a:lnTo>
                  <a:pt x="5373624" y="2514600"/>
                </a:lnTo>
                <a:lnTo>
                  <a:pt x="4333367" y="2514600"/>
                </a:lnTo>
                <a:lnTo>
                  <a:pt x="4261739" y="2428506"/>
                </a:lnTo>
                <a:lnTo>
                  <a:pt x="4261739" y="2578100"/>
                </a:lnTo>
                <a:lnTo>
                  <a:pt x="4261739" y="5727700"/>
                </a:lnTo>
                <a:lnTo>
                  <a:pt x="3706520" y="5727700"/>
                </a:lnTo>
                <a:lnTo>
                  <a:pt x="3706520" y="4254500"/>
                </a:lnTo>
                <a:lnTo>
                  <a:pt x="3706520" y="4152900"/>
                </a:lnTo>
                <a:lnTo>
                  <a:pt x="3706520" y="3759200"/>
                </a:lnTo>
                <a:lnTo>
                  <a:pt x="3706520" y="3708400"/>
                </a:lnTo>
                <a:lnTo>
                  <a:pt x="3702748" y="3683000"/>
                </a:lnTo>
                <a:lnTo>
                  <a:pt x="3692436" y="3670300"/>
                </a:lnTo>
                <a:lnTo>
                  <a:pt x="3677145" y="3657600"/>
                </a:lnTo>
                <a:lnTo>
                  <a:pt x="3610254" y="3657600"/>
                </a:lnTo>
                <a:lnTo>
                  <a:pt x="3610254" y="3759200"/>
                </a:lnTo>
                <a:lnTo>
                  <a:pt x="3610254" y="4152900"/>
                </a:lnTo>
                <a:lnTo>
                  <a:pt x="3610254" y="4254500"/>
                </a:lnTo>
                <a:lnTo>
                  <a:pt x="3610254" y="5727700"/>
                </a:lnTo>
                <a:lnTo>
                  <a:pt x="3080982" y="5727700"/>
                </a:lnTo>
                <a:lnTo>
                  <a:pt x="3080982" y="4254500"/>
                </a:lnTo>
                <a:lnTo>
                  <a:pt x="3610254" y="4254500"/>
                </a:lnTo>
                <a:lnTo>
                  <a:pt x="3610254" y="4152900"/>
                </a:lnTo>
                <a:lnTo>
                  <a:pt x="2984716" y="4152900"/>
                </a:lnTo>
                <a:lnTo>
                  <a:pt x="2984716" y="4254500"/>
                </a:lnTo>
                <a:lnTo>
                  <a:pt x="2984716" y="5727700"/>
                </a:lnTo>
                <a:lnTo>
                  <a:pt x="2454579" y="5727700"/>
                </a:lnTo>
                <a:lnTo>
                  <a:pt x="2454579" y="4254500"/>
                </a:lnTo>
                <a:lnTo>
                  <a:pt x="2984716" y="4254500"/>
                </a:lnTo>
                <a:lnTo>
                  <a:pt x="2984716" y="4152900"/>
                </a:lnTo>
                <a:lnTo>
                  <a:pt x="2454579" y="4152900"/>
                </a:lnTo>
                <a:lnTo>
                  <a:pt x="2454579" y="3759200"/>
                </a:lnTo>
                <a:lnTo>
                  <a:pt x="3610254" y="3759200"/>
                </a:lnTo>
                <a:lnTo>
                  <a:pt x="3610254" y="3657600"/>
                </a:lnTo>
                <a:lnTo>
                  <a:pt x="2387689" y="3657600"/>
                </a:lnTo>
                <a:lnTo>
                  <a:pt x="2372398" y="3670300"/>
                </a:lnTo>
                <a:lnTo>
                  <a:pt x="2362085" y="3683000"/>
                </a:lnTo>
                <a:lnTo>
                  <a:pt x="2358313" y="3708400"/>
                </a:lnTo>
                <a:lnTo>
                  <a:pt x="2358313" y="5727700"/>
                </a:lnTo>
                <a:lnTo>
                  <a:pt x="1803095" y="5727700"/>
                </a:lnTo>
                <a:lnTo>
                  <a:pt x="1803095" y="2578100"/>
                </a:lnTo>
                <a:lnTo>
                  <a:pt x="1856079" y="2514600"/>
                </a:lnTo>
                <a:lnTo>
                  <a:pt x="2693289" y="1511300"/>
                </a:lnTo>
                <a:lnTo>
                  <a:pt x="3032417" y="1104900"/>
                </a:lnTo>
                <a:lnTo>
                  <a:pt x="4261739" y="2578100"/>
                </a:lnTo>
                <a:lnTo>
                  <a:pt x="4261739" y="2428506"/>
                </a:lnTo>
                <a:lnTo>
                  <a:pt x="3498735" y="1511300"/>
                </a:lnTo>
                <a:lnTo>
                  <a:pt x="5331841" y="1511300"/>
                </a:lnTo>
                <a:lnTo>
                  <a:pt x="5931636" y="2514600"/>
                </a:lnTo>
                <a:lnTo>
                  <a:pt x="5931636" y="2320048"/>
                </a:lnTo>
                <a:lnTo>
                  <a:pt x="5438965" y="1511300"/>
                </a:lnTo>
                <a:lnTo>
                  <a:pt x="5392547" y="1435100"/>
                </a:lnTo>
                <a:lnTo>
                  <a:pt x="5382742" y="1422400"/>
                </a:lnTo>
                <a:lnTo>
                  <a:pt x="3418103" y="1422400"/>
                </a:lnTo>
                <a:lnTo>
                  <a:pt x="3154388" y="1104900"/>
                </a:lnTo>
                <a:lnTo>
                  <a:pt x="3080550" y="1016000"/>
                </a:lnTo>
                <a:lnTo>
                  <a:pt x="3080550" y="723900"/>
                </a:lnTo>
                <a:lnTo>
                  <a:pt x="3133941" y="736600"/>
                </a:lnTo>
                <a:lnTo>
                  <a:pt x="3183788" y="749300"/>
                </a:lnTo>
                <a:lnTo>
                  <a:pt x="3230613" y="774700"/>
                </a:lnTo>
                <a:lnTo>
                  <a:pt x="3274961" y="800100"/>
                </a:lnTo>
                <a:lnTo>
                  <a:pt x="3317329" y="825500"/>
                </a:lnTo>
                <a:lnTo>
                  <a:pt x="3358286" y="850900"/>
                </a:lnTo>
                <a:lnTo>
                  <a:pt x="3398329" y="889000"/>
                </a:lnTo>
                <a:lnTo>
                  <a:pt x="3444278" y="914400"/>
                </a:lnTo>
                <a:lnTo>
                  <a:pt x="3490023" y="952500"/>
                </a:lnTo>
                <a:lnTo>
                  <a:pt x="3536378" y="977900"/>
                </a:lnTo>
                <a:lnTo>
                  <a:pt x="3584168" y="1003300"/>
                </a:lnTo>
                <a:lnTo>
                  <a:pt x="3634181" y="1016000"/>
                </a:lnTo>
                <a:lnTo>
                  <a:pt x="3802227" y="1016000"/>
                </a:lnTo>
                <a:lnTo>
                  <a:pt x="3869766" y="1003300"/>
                </a:lnTo>
                <a:lnTo>
                  <a:pt x="3927513" y="990600"/>
                </a:lnTo>
                <a:lnTo>
                  <a:pt x="3972890" y="977900"/>
                </a:lnTo>
                <a:lnTo>
                  <a:pt x="4016121" y="952500"/>
                </a:lnTo>
                <a:lnTo>
                  <a:pt x="4027424" y="952500"/>
                </a:lnTo>
                <a:lnTo>
                  <a:pt x="4036022" y="939800"/>
                </a:lnTo>
                <a:lnTo>
                  <a:pt x="4041495" y="927100"/>
                </a:lnTo>
                <a:lnTo>
                  <a:pt x="4043413" y="914400"/>
                </a:lnTo>
                <a:lnTo>
                  <a:pt x="4043413" y="342900"/>
                </a:lnTo>
                <a:lnTo>
                  <a:pt x="4043413" y="292100"/>
                </a:lnTo>
                <a:lnTo>
                  <a:pt x="4043413" y="279400"/>
                </a:lnTo>
                <a:lnTo>
                  <a:pt x="4041864" y="266700"/>
                </a:lnTo>
                <a:lnTo>
                  <a:pt x="4037393" y="254000"/>
                </a:lnTo>
                <a:lnTo>
                  <a:pt x="4030307" y="241300"/>
                </a:lnTo>
                <a:lnTo>
                  <a:pt x="4020883" y="241300"/>
                </a:lnTo>
                <a:lnTo>
                  <a:pt x="4009809" y="228600"/>
                </a:lnTo>
                <a:lnTo>
                  <a:pt x="3985996" y="228600"/>
                </a:lnTo>
                <a:lnTo>
                  <a:pt x="3974439" y="241300"/>
                </a:lnTo>
                <a:lnTo>
                  <a:pt x="3964559" y="241300"/>
                </a:lnTo>
                <a:lnTo>
                  <a:pt x="3947185" y="249656"/>
                </a:lnTo>
                <a:lnTo>
                  <a:pt x="3947185" y="342900"/>
                </a:lnTo>
                <a:lnTo>
                  <a:pt x="3947185" y="876300"/>
                </a:lnTo>
                <a:lnTo>
                  <a:pt x="3915587" y="889000"/>
                </a:lnTo>
                <a:lnTo>
                  <a:pt x="3874427" y="901700"/>
                </a:lnTo>
                <a:lnTo>
                  <a:pt x="3825544" y="914400"/>
                </a:lnTo>
                <a:lnTo>
                  <a:pt x="3770731" y="927100"/>
                </a:lnTo>
                <a:lnTo>
                  <a:pt x="3711791" y="927100"/>
                </a:lnTo>
                <a:lnTo>
                  <a:pt x="3650538" y="914400"/>
                </a:lnTo>
                <a:lnTo>
                  <a:pt x="3603688" y="901700"/>
                </a:lnTo>
                <a:lnTo>
                  <a:pt x="3556419" y="876300"/>
                </a:lnTo>
                <a:lnTo>
                  <a:pt x="3507663" y="850900"/>
                </a:lnTo>
                <a:lnTo>
                  <a:pt x="3456381" y="812800"/>
                </a:lnTo>
                <a:lnTo>
                  <a:pt x="3417709" y="774700"/>
                </a:lnTo>
                <a:lnTo>
                  <a:pt x="3377463" y="749300"/>
                </a:lnTo>
                <a:lnTo>
                  <a:pt x="3335223" y="723900"/>
                </a:lnTo>
                <a:lnTo>
                  <a:pt x="3290608" y="698500"/>
                </a:lnTo>
                <a:lnTo>
                  <a:pt x="3243224" y="673100"/>
                </a:lnTo>
                <a:lnTo>
                  <a:pt x="3192691" y="660400"/>
                </a:lnTo>
                <a:lnTo>
                  <a:pt x="3138589" y="635000"/>
                </a:lnTo>
                <a:lnTo>
                  <a:pt x="3080550" y="635000"/>
                </a:lnTo>
                <a:lnTo>
                  <a:pt x="3080550" y="88900"/>
                </a:lnTo>
                <a:lnTo>
                  <a:pt x="3133941" y="101600"/>
                </a:lnTo>
                <a:lnTo>
                  <a:pt x="3183788" y="114300"/>
                </a:lnTo>
                <a:lnTo>
                  <a:pt x="3230626" y="139700"/>
                </a:lnTo>
                <a:lnTo>
                  <a:pt x="3274961" y="165100"/>
                </a:lnTo>
                <a:lnTo>
                  <a:pt x="3317354" y="190500"/>
                </a:lnTo>
                <a:lnTo>
                  <a:pt x="3358311" y="215900"/>
                </a:lnTo>
                <a:lnTo>
                  <a:pt x="3398380" y="254000"/>
                </a:lnTo>
                <a:lnTo>
                  <a:pt x="3444290" y="279400"/>
                </a:lnTo>
                <a:lnTo>
                  <a:pt x="3490023" y="317500"/>
                </a:lnTo>
                <a:lnTo>
                  <a:pt x="3536365" y="342900"/>
                </a:lnTo>
                <a:lnTo>
                  <a:pt x="3584143" y="368300"/>
                </a:lnTo>
                <a:lnTo>
                  <a:pt x="3634181" y="381000"/>
                </a:lnTo>
                <a:lnTo>
                  <a:pt x="3810127" y="381000"/>
                </a:lnTo>
                <a:lnTo>
                  <a:pt x="3861689" y="368300"/>
                </a:lnTo>
                <a:lnTo>
                  <a:pt x="3907764" y="355600"/>
                </a:lnTo>
                <a:lnTo>
                  <a:pt x="3947185" y="342900"/>
                </a:lnTo>
                <a:lnTo>
                  <a:pt x="3947185" y="249656"/>
                </a:lnTo>
                <a:lnTo>
                  <a:pt x="3938130" y="254000"/>
                </a:lnTo>
                <a:lnTo>
                  <a:pt x="3897782" y="266700"/>
                </a:lnTo>
                <a:lnTo>
                  <a:pt x="3846195" y="279400"/>
                </a:lnTo>
                <a:lnTo>
                  <a:pt x="3786022" y="292100"/>
                </a:lnTo>
                <a:lnTo>
                  <a:pt x="3719919" y="292100"/>
                </a:lnTo>
                <a:lnTo>
                  <a:pt x="3650551" y="279400"/>
                </a:lnTo>
                <a:lnTo>
                  <a:pt x="3603675" y="266700"/>
                </a:lnTo>
                <a:lnTo>
                  <a:pt x="3556406" y="241300"/>
                </a:lnTo>
                <a:lnTo>
                  <a:pt x="3507663" y="215900"/>
                </a:lnTo>
                <a:lnTo>
                  <a:pt x="3422510" y="152400"/>
                </a:lnTo>
                <a:lnTo>
                  <a:pt x="3387483" y="127000"/>
                </a:lnTo>
                <a:lnTo>
                  <a:pt x="3351009" y="101600"/>
                </a:lnTo>
                <a:lnTo>
                  <a:pt x="3331921" y="88900"/>
                </a:lnTo>
                <a:lnTo>
                  <a:pt x="3312833" y="76200"/>
                </a:lnTo>
                <a:lnTo>
                  <a:pt x="3272663" y="50800"/>
                </a:lnTo>
                <a:lnTo>
                  <a:pt x="3230232" y="38100"/>
                </a:lnTo>
                <a:lnTo>
                  <a:pt x="3185261" y="12700"/>
                </a:lnTo>
                <a:lnTo>
                  <a:pt x="3137484" y="0"/>
                </a:lnTo>
                <a:lnTo>
                  <a:pt x="3013672" y="0"/>
                </a:lnTo>
                <a:lnTo>
                  <a:pt x="2998368" y="12700"/>
                </a:lnTo>
                <a:lnTo>
                  <a:pt x="2988056" y="25400"/>
                </a:lnTo>
                <a:lnTo>
                  <a:pt x="2984284" y="38100"/>
                </a:lnTo>
                <a:lnTo>
                  <a:pt x="2984284" y="1016000"/>
                </a:lnTo>
                <a:lnTo>
                  <a:pt x="2646718" y="1422400"/>
                </a:lnTo>
                <a:lnTo>
                  <a:pt x="2566047" y="1422400"/>
                </a:lnTo>
                <a:lnTo>
                  <a:pt x="2566047" y="1511300"/>
                </a:lnTo>
                <a:lnTo>
                  <a:pt x="1731416" y="2514600"/>
                </a:lnTo>
                <a:lnTo>
                  <a:pt x="1706829" y="2514600"/>
                </a:lnTo>
                <a:lnTo>
                  <a:pt x="1706829" y="3886200"/>
                </a:lnTo>
                <a:lnTo>
                  <a:pt x="1706829" y="4292600"/>
                </a:lnTo>
                <a:lnTo>
                  <a:pt x="1706829" y="4381500"/>
                </a:lnTo>
                <a:lnTo>
                  <a:pt x="1706829" y="5600700"/>
                </a:lnTo>
                <a:lnTo>
                  <a:pt x="420700" y="5600700"/>
                </a:lnTo>
                <a:lnTo>
                  <a:pt x="420700" y="4381500"/>
                </a:lnTo>
                <a:lnTo>
                  <a:pt x="1706829" y="4381500"/>
                </a:lnTo>
                <a:lnTo>
                  <a:pt x="1706829" y="4292600"/>
                </a:lnTo>
                <a:lnTo>
                  <a:pt x="420700" y="4292600"/>
                </a:lnTo>
                <a:lnTo>
                  <a:pt x="420700" y="3886200"/>
                </a:lnTo>
                <a:lnTo>
                  <a:pt x="1706829" y="3886200"/>
                </a:lnTo>
                <a:lnTo>
                  <a:pt x="1706829" y="2514600"/>
                </a:lnTo>
                <a:lnTo>
                  <a:pt x="1706778" y="2603500"/>
                </a:lnTo>
                <a:lnTo>
                  <a:pt x="1706778" y="3784600"/>
                </a:lnTo>
                <a:lnTo>
                  <a:pt x="691159" y="3784600"/>
                </a:lnTo>
                <a:lnTo>
                  <a:pt x="691159" y="2603500"/>
                </a:lnTo>
                <a:lnTo>
                  <a:pt x="1706778" y="2603500"/>
                </a:lnTo>
                <a:lnTo>
                  <a:pt x="1706778" y="2514600"/>
                </a:lnTo>
                <a:lnTo>
                  <a:pt x="133108" y="2514600"/>
                </a:lnTo>
                <a:lnTo>
                  <a:pt x="732942" y="1511300"/>
                </a:lnTo>
                <a:lnTo>
                  <a:pt x="2566047" y="1511300"/>
                </a:lnTo>
                <a:lnTo>
                  <a:pt x="2566047" y="1422400"/>
                </a:lnTo>
                <a:lnTo>
                  <a:pt x="682066" y="1422400"/>
                </a:lnTo>
                <a:lnTo>
                  <a:pt x="672261" y="1435100"/>
                </a:lnTo>
                <a:lnTo>
                  <a:pt x="6896" y="2527300"/>
                </a:lnTo>
                <a:lnTo>
                  <a:pt x="1816" y="2540000"/>
                </a:lnTo>
                <a:lnTo>
                  <a:pt x="0" y="2552700"/>
                </a:lnTo>
                <a:lnTo>
                  <a:pt x="1460" y="2565400"/>
                </a:lnTo>
                <a:lnTo>
                  <a:pt x="6172" y="2578100"/>
                </a:lnTo>
                <a:lnTo>
                  <a:pt x="13843" y="2590800"/>
                </a:lnTo>
                <a:lnTo>
                  <a:pt x="23736" y="2603500"/>
                </a:lnTo>
                <a:lnTo>
                  <a:pt x="594842" y="2603500"/>
                </a:lnTo>
                <a:lnTo>
                  <a:pt x="594842" y="3784600"/>
                </a:lnTo>
                <a:lnTo>
                  <a:pt x="372567" y="3784600"/>
                </a:lnTo>
                <a:lnTo>
                  <a:pt x="353822" y="3797300"/>
                </a:lnTo>
                <a:lnTo>
                  <a:pt x="338518" y="3797300"/>
                </a:lnTo>
                <a:lnTo>
                  <a:pt x="328218" y="3822700"/>
                </a:lnTo>
                <a:lnTo>
                  <a:pt x="324434" y="3835400"/>
                </a:lnTo>
                <a:lnTo>
                  <a:pt x="324434" y="5651500"/>
                </a:lnTo>
                <a:lnTo>
                  <a:pt x="328218" y="5664200"/>
                </a:lnTo>
                <a:lnTo>
                  <a:pt x="338518" y="5689600"/>
                </a:lnTo>
                <a:lnTo>
                  <a:pt x="353822" y="5689600"/>
                </a:lnTo>
                <a:lnTo>
                  <a:pt x="372567" y="5702300"/>
                </a:lnTo>
                <a:lnTo>
                  <a:pt x="1706829" y="5702300"/>
                </a:lnTo>
                <a:lnTo>
                  <a:pt x="1706829" y="5778500"/>
                </a:lnTo>
                <a:lnTo>
                  <a:pt x="1710601" y="5791200"/>
                </a:lnTo>
                <a:lnTo>
                  <a:pt x="1720913" y="5803900"/>
                </a:lnTo>
                <a:lnTo>
                  <a:pt x="1736204" y="5816600"/>
                </a:lnTo>
                <a:lnTo>
                  <a:pt x="4328630" y="5816600"/>
                </a:lnTo>
                <a:lnTo>
                  <a:pt x="4343920" y="5803900"/>
                </a:lnTo>
                <a:lnTo>
                  <a:pt x="4354233" y="5791200"/>
                </a:lnTo>
                <a:lnTo>
                  <a:pt x="4358005" y="5778500"/>
                </a:lnTo>
                <a:lnTo>
                  <a:pt x="4358005" y="5727700"/>
                </a:lnTo>
                <a:lnTo>
                  <a:pt x="4358005" y="5702300"/>
                </a:lnTo>
                <a:lnTo>
                  <a:pt x="5692267" y="5702300"/>
                </a:lnTo>
                <a:lnTo>
                  <a:pt x="5711012" y="5689600"/>
                </a:lnTo>
                <a:lnTo>
                  <a:pt x="5726315" y="5689600"/>
                </a:lnTo>
                <a:lnTo>
                  <a:pt x="5736615" y="5664200"/>
                </a:lnTo>
                <a:lnTo>
                  <a:pt x="5740400" y="5651500"/>
                </a:lnTo>
                <a:lnTo>
                  <a:pt x="5740400" y="5600700"/>
                </a:lnTo>
                <a:lnTo>
                  <a:pt x="5740400" y="4381500"/>
                </a:lnTo>
                <a:lnTo>
                  <a:pt x="5740400" y="4292600"/>
                </a:lnTo>
                <a:lnTo>
                  <a:pt x="5740400" y="3886200"/>
                </a:lnTo>
                <a:lnTo>
                  <a:pt x="5740400" y="3835400"/>
                </a:lnTo>
                <a:lnTo>
                  <a:pt x="5736615" y="3822700"/>
                </a:lnTo>
                <a:lnTo>
                  <a:pt x="5726315" y="3797300"/>
                </a:lnTo>
                <a:lnTo>
                  <a:pt x="5711012" y="3797300"/>
                </a:lnTo>
                <a:lnTo>
                  <a:pt x="5692267" y="3784600"/>
                </a:lnTo>
                <a:lnTo>
                  <a:pt x="5644134" y="3784600"/>
                </a:lnTo>
                <a:lnTo>
                  <a:pt x="5644134" y="3886200"/>
                </a:lnTo>
                <a:lnTo>
                  <a:pt x="5644134" y="4292600"/>
                </a:lnTo>
                <a:lnTo>
                  <a:pt x="5644134" y="4381500"/>
                </a:lnTo>
                <a:lnTo>
                  <a:pt x="5644134" y="5600700"/>
                </a:lnTo>
                <a:lnTo>
                  <a:pt x="4358005" y="5600700"/>
                </a:lnTo>
                <a:lnTo>
                  <a:pt x="4358005" y="4381500"/>
                </a:lnTo>
                <a:lnTo>
                  <a:pt x="5644134" y="4381500"/>
                </a:lnTo>
                <a:lnTo>
                  <a:pt x="5644134" y="4292600"/>
                </a:lnTo>
                <a:lnTo>
                  <a:pt x="4358005" y="4292600"/>
                </a:lnTo>
                <a:lnTo>
                  <a:pt x="4358005" y="3886200"/>
                </a:lnTo>
                <a:lnTo>
                  <a:pt x="5644134" y="3886200"/>
                </a:lnTo>
                <a:lnTo>
                  <a:pt x="5644134" y="3784600"/>
                </a:lnTo>
                <a:lnTo>
                  <a:pt x="5469941" y="3784600"/>
                </a:lnTo>
                <a:lnTo>
                  <a:pt x="5469941" y="2603500"/>
                </a:lnTo>
                <a:lnTo>
                  <a:pt x="6041047" y="2603500"/>
                </a:lnTo>
                <a:lnTo>
                  <a:pt x="6050940" y="2590800"/>
                </a:lnTo>
                <a:lnTo>
                  <a:pt x="6058611" y="2578100"/>
                </a:lnTo>
                <a:lnTo>
                  <a:pt x="6063348" y="2565400"/>
                </a:lnTo>
                <a:lnTo>
                  <a:pt x="6064796" y="255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08406" y="1484639"/>
            <a:ext cx="6341110" cy="3148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7480" marR="5080" indent="297815">
              <a:lnSpc>
                <a:spcPct val="111600"/>
              </a:lnSpc>
              <a:spcBef>
                <a:spcPts val="95"/>
              </a:spcBef>
            </a:pPr>
            <a:r>
              <a:rPr sz="1400" b="1" spc="305" dirty="0">
                <a:latin typeface="Courier New"/>
                <a:cs typeface="Courier New"/>
              </a:rPr>
              <a:t>ЗАГАЛЬНИЙ</a:t>
            </a:r>
            <a:r>
              <a:rPr sz="1400" b="1" spc="-165" dirty="0">
                <a:latin typeface="Courier New"/>
                <a:cs typeface="Courier New"/>
              </a:rPr>
              <a:t> </a:t>
            </a:r>
            <a:r>
              <a:rPr sz="1400" b="1" spc="220" dirty="0">
                <a:latin typeface="Courier New"/>
                <a:cs typeface="Courier New"/>
              </a:rPr>
              <a:t>ОБСЯГ</a:t>
            </a:r>
            <a:r>
              <a:rPr sz="1400" b="1" spc="-165" dirty="0">
                <a:latin typeface="Courier New"/>
                <a:cs typeface="Courier New"/>
              </a:rPr>
              <a:t> </a:t>
            </a:r>
            <a:r>
              <a:rPr sz="1400" b="1" spc="290" dirty="0">
                <a:latin typeface="Courier New"/>
                <a:cs typeface="Courier New"/>
              </a:rPr>
              <a:t>ФІНАНСУВАННЯ</a:t>
            </a:r>
            <a:r>
              <a:rPr sz="1400" b="1" spc="-160" dirty="0">
                <a:latin typeface="Courier New"/>
                <a:cs typeface="Courier New"/>
              </a:rPr>
              <a:t> </a:t>
            </a:r>
            <a:r>
              <a:rPr sz="1400" b="1" spc="185" dirty="0">
                <a:latin typeface="Courier New"/>
                <a:cs typeface="Courier New"/>
              </a:rPr>
              <a:t>ЗА</a:t>
            </a:r>
            <a:r>
              <a:rPr sz="1400" b="1" spc="-165" dirty="0">
                <a:latin typeface="Courier New"/>
                <a:cs typeface="Courier New"/>
              </a:rPr>
              <a:t> </a:t>
            </a:r>
            <a:r>
              <a:rPr sz="1400" b="1" spc="100" dirty="0">
                <a:latin typeface="Tahoma"/>
                <a:cs typeface="Tahoma"/>
              </a:rPr>
              <a:t>2023</a:t>
            </a:r>
            <a:r>
              <a:rPr sz="1400" b="1" spc="270" dirty="0">
                <a:latin typeface="Tahoma"/>
                <a:cs typeface="Tahoma"/>
              </a:rPr>
              <a:t> </a:t>
            </a:r>
            <a:r>
              <a:rPr sz="1400" b="1" spc="65" dirty="0">
                <a:latin typeface="Courier New"/>
                <a:cs typeface="Courier New"/>
              </a:rPr>
              <a:t>РІК</a:t>
            </a:r>
            <a:r>
              <a:rPr sz="1400" b="1" spc="-165" dirty="0">
                <a:latin typeface="Courier New"/>
                <a:cs typeface="Courier New"/>
              </a:rPr>
              <a:t> </a:t>
            </a:r>
            <a:r>
              <a:rPr sz="1400" b="1" spc="245" dirty="0">
                <a:latin typeface="Courier New"/>
                <a:cs typeface="Courier New"/>
              </a:rPr>
              <a:t>НА </a:t>
            </a:r>
            <a:r>
              <a:rPr sz="1400" b="1" spc="260" dirty="0">
                <a:latin typeface="Courier New"/>
                <a:cs typeface="Courier New"/>
              </a:rPr>
              <a:t>ПОТРЕБИ</a:t>
            </a:r>
            <a:r>
              <a:rPr sz="1400" b="1" spc="-170" dirty="0">
                <a:latin typeface="Courier New"/>
                <a:cs typeface="Courier New"/>
              </a:rPr>
              <a:t> </a:t>
            </a:r>
            <a:r>
              <a:rPr sz="1400" b="1" spc="310" dirty="0">
                <a:latin typeface="Courier New"/>
                <a:cs typeface="Courier New"/>
              </a:rPr>
              <a:t>МИСТЕЦЬКИХ</a:t>
            </a:r>
            <a:r>
              <a:rPr sz="1400" b="1" spc="-170" dirty="0">
                <a:latin typeface="Courier New"/>
                <a:cs typeface="Courier New"/>
              </a:rPr>
              <a:t> </a:t>
            </a:r>
            <a:r>
              <a:rPr sz="1400" b="1" spc="300" dirty="0">
                <a:latin typeface="Courier New"/>
                <a:cs typeface="Courier New"/>
              </a:rPr>
              <a:t>ШКІЛ</a:t>
            </a:r>
            <a:r>
              <a:rPr sz="1400" b="1" spc="-170" dirty="0">
                <a:latin typeface="Courier New"/>
                <a:cs typeface="Courier New"/>
              </a:rPr>
              <a:t> </a:t>
            </a:r>
            <a:r>
              <a:rPr sz="1400" b="1" spc="275" dirty="0">
                <a:latin typeface="Courier New"/>
                <a:cs typeface="Courier New"/>
              </a:rPr>
              <a:t>СТАНОВИТЬ</a:t>
            </a:r>
            <a:r>
              <a:rPr sz="1400" b="1" spc="-175" dirty="0">
                <a:latin typeface="Courier New"/>
                <a:cs typeface="Courier New"/>
              </a:rPr>
              <a:t> </a:t>
            </a:r>
            <a:r>
              <a:rPr sz="1400" b="1" dirty="0">
                <a:latin typeface="Tahoma"/>
                <a:cs typeface="Tahoma"/>
              </a:rPr>
              <a:t>103</a:t>
            </a:r>
            <a:r>
              <a:rPr sz="1400" b="1" spc="265" dirty="0">
                <a:latin typeface="Tahoma"/>
                <a:cs typeface="Tahoma"/>
              </a:rPr>
              <a:t> </a:t>
            </a:r>
            <a:r>
              <a:rPr sz="1400" b="1" spc="-35" dirty="0">
                <a:latin typeface="Tahoma"/>
                <a:cs typeface="Tahoma"/>
              </a:rPr>
              <a:t>271</a:t>
            </a:r>
            <a:r>
              <a:rPr sz="1400" b="1" spc="-245" dirty="0">
                <a:latin typeface="Tahoma"/>
                <a:cs typeface="Tahoma"/>
              </a:rPr>
              <a:t> </a:t>
            </a:r>
            <a:r>
              <a:rPr sz="1400" b="1" spc="-110" dirty="0">
                <a:latin typeface="Tahoma"/>
                <a:cs typeface="Tahoma"/>
              </a:rPr>
              <a:t>,</a:t>
            </a:r>
            <a:r>
              <a:rPr sz="1400" b="1" spc="-245" dirty="0">
                <a:latin typeface="Tahoma"/>
                <a:cs typeface="Tahoma"/>
              </a:rPr>
              <a:t> </a:t>
            </a:r>
            <a:r>
              <a:rPr sz="1400" b="1" dirty="0">
                <a:latin typeface="Tahoma"/>
                <a:cs typeface="Tahoma"/>
              </a:rPr>
              <a:t>3</a:t>
            </a:r>
            <a:r>
              <a:rPr sz="1400" b="1" spc="260" dirty="0">
                <a:latin typeface="Tahoma"/>
                <a:cs typeface="Tahoma"/>
              </a:rPr>
              <a:t> </a:t>
            </a:r>
            <a:r>
              <a:rPr sz="1400" b="1" spc="165" dirty="0">
                <a:latin typeface="Courier New"/>
                <a:cs typeface="Courier New"/>
              </a:rPr>
              <a:t>ТИС</a:t>
            </a:r>
            <a:r>
              <a:rPr sz="1400" b="1" spc="165" dirty="0">
                <a:latin typeface="Tahoma"/>
                <a:cs typeface="Tahoma"/>
              </a:rPr>
              <a:t>.</a:t>
            </a:r>
            <a:endParaRPr sz="1400">
              <a:latin typeface="Tahoma"/>
              <a:cs typeface="Tahoma"/>
            </a:endParaRPr>
          </a:p>
          <a:p>
            <a:pPr marL="457200" marR="304800" algn="ctr">
              <a:lnSpc>
                <a:spcPct val="111600"/>
              </a:lnSpc>
            </a:pPr>
            <a:r>
              <a:rPr sz="1400" b="1" spc="155" dirty="0">
                <a:latin typeface="Courier New"/>
                <a:cs typeface="Courier New"/>
              </a:rPr>
              <a:t>ГРН</a:t>
            </a:r>
            <a:r>
              <a:rPr sz="1400" b="1" spc="155" dirty="0">
                <a:latin typeface="Tahoma"/>
                <a:cs typeface="Tahoma"/>
              </a:rPr>
              <a:t>,</a:t>
            </a:r>
            <a:r>
              <a:rPr sz="1400" b="1" spc="229" dirty="0">
                <a:latin typeface="Tahoma"/>
                <a:cs typeface="Tahoma"/>
              </a:rPr>
              <a:t> </a:t>
            </a:r>
            <a:r>
              <a:rPr sz="1400" b="1" spc="270" dirty="0">
                <a:latin typeface="Courier New"/>
                <a:cs typeface="Courier New"/>
              </a:rPr>
              <a:t>НА</a:t>
            </a:r>
            <a:r>
              <a:rPr sz="1400" b="1" spc="-185" dirty="0">
                <a:latin typeface="Courier New"/>
                <a:cs typeface="Courier New"/>
              </a:rPr>
              <a:t> </a:t>
            </a:r>
            <a:r>
              <a:rPr sz="1400" b="1" spc="185" dirty="0">
                <a:latin typeface="Courier New"/>
                <a:cs typeface="Courier New"/>
              </a:rPr>
              <a:t>БІБЛІОТЕКИ</a:t>
            </a:r>
            <a:r>
              <a:rPr sz="1400" b="1" spc="-190" dirty="0">
                <a:latin typeface="Courier New"/>
                <a:cs typeface="Courier New"/>
              </a:rPr>
              <a:t> </a:t>
            </a:r>
            <a:r>
              <a:rPr sz="1400" b="1" spc="-320" dirty="0">
                <a:latin typeface="Tahoma"/>
                <a:cs typeface="Tahoma"/>
              </a:rPr>
              <a:t>–</a:t>
            </a:r>
            <a:r>
              <a:rPr sz="1400" b="1" spc="240" dirty="0">
                <a:latin typeface="Tahoma"/>
                <a:cs typeface="Tahoma"/>
              </a:rPr>
              <a:t> </a:t>
            </a:r>
            <a:r>
              <a:rPr sz="1400" b="1" dirty="0">
                <a:latin typeface="Tahoma"/>
                <a:cs typeface="Tahoma"/>
              </a:rPr>
              <a:t>21</a:t>
            </a:r>
            <a:r>
              <a:rPr sz="1400" b="1" spc="240" dirty="0">
                <a:latin typeface="Tahoma"/>
                <a:cs typeface="Tahoma"/>
              </a:rPr>
              <a:t> </a:t>
            </a:r>
            <a:r>
              <a:rPr sz="1400" b="1" spc="114" dirty="0">
                <a:latin typeface="Tahoma"/>
                <a:cs typeface="Tahoma"/>
              </a:rPr>
              <a:t>896</a:t>
            </a:r>
            <a:r>
              <a:rPr sz="1400" b="1" spc="-245" dirty="0">
                <a:latin typeface="Tahoma"/>
                <a:cs typeface="Tahoma"/>
              </a:rPr>
              <a:t> </a:t>
            </a:r>
            <a:r>
              <a:rPr sz="1400" b="1" spc="-110" dirty="0">
                <a:latin typeface="Tahoma"/>
                <a:cs typeface="Tahoma"/>
              </a:rPr>
              <a:t>,</a:t>
            </a:r>
            <a:r>
              <a:rPr sz="1400" b="1" spc="-245" dirty="0">
                <a:latin typeface="Tahoma"/>
                <a:cs typeface="Tahoma"/>
              </a:rPr>
              <a:t> </a:t>
            </a:r>
            <a:r>
              <a:rPr sz="1400" b="1" dirty="0">
                <a:latin typeface="Tahoma"/>
                <a:cs typeface="Tahoma"/>
              </a:rPr>
              <a:t>4</a:t>
            </a:r>
            <a:r>
              <a:rPr sz="1400" b="1" spc="245" dirty="0">
                <a:latin typeface="Tahoma"/>
                <a:cs typeface="Tahoma"/>
              </a:rPr>
              <a:t> </a:t>
            </a:r>
            <a:r>
              <a:rPr sz="1400" b="1" spc="185" dirty="0">
                <a:latin typeface="Courier New"/>
                <a:cs typeface="Courier New"/>
              </a:rPr>
              <a:t>ТИС</a:t>
            </a:r>
            <a:r>
              <a:rPr sz="1400" b="1" spc="185" dirty="0">
                <a:latin typeface="Tahoma"/>
                <a:cs typeface="Tahoma"/>
              </a:rPr>
              <a:t>.</a:t>
            </a:r>
            <a:r>
              <a:rPr sz="1400" b="1" spc="240" dirty="0">
                <a:latin typeface="Tahoma"/>
                <a:cs typeface="Tahoma"/>
              </a:rPr>
              <a:t> </a:t>
            </a:r>
            <a:r>
              <a:rPr sz="1400" b="1" spc="160" dirty="0">
                <a:latin typeface="Courier New"/>
                <a:cs typeface="Courier New"/>
              </a:rPr>
              <a:t>ГРН</a:t>
            </a:r>
            <a:r>
              <a:rPr sz="1400" b="1" spc="160" dirty="0">
                <a:latin typeface="Tahoma"/>
                <a:cs typeface="Tahoma"/>
              </a:rPr>
              <a:t>.</a:t>
            </a:r>
            <a:r>
              <a:rPr sz="1400" b="1" spc="240" dirty="0">
                <a:latin typeface="Tahoma"/>
                <a:cs typeface="Tahoma"/>
              </a:rPr>
              <a:t> </a:t>
            </a:r>
            <a:r>
              <a:rPr sz="1400" b="1" spc="310" dirty="0">
                <a:latin typeface="Courier New"/>
                <a:cs typeface="Courier New"/>
              </a:rPr>
              <a:t>ЗАГАЛОМ </a:t>
            </a:r>
            <a:r>
              <a:rPr sz="1400" b="1" spc="335" dirty="0">
                <a:latin typeface="Courier New"/>
                <a:cs typeface="Courier New"/>
              </a:rPr>
              <a:t>ОСВОЄНО</a:t>
            </a:r>
            <a:r>
              <a:rPr sz="1400" b="1" spc="-210" dirty="0">
                <a:latin typeface="Courier New"/>
                <a:cs typeface="Courier New"/>
              </a:rPr>
              <a:t> </a:t>
            </a:r>
            <a:r>
              <a:rPr sz="1400" b="1" spc="55" dirty="0">
                <a:latin typeface="Tahoma"/>
                <a:cs typeface="Tahoma"/>
              </a:rPr>
              <a:t>97</a:t>
            </a:r>
            <a:r>
              <a:rPr sz="1400" b="1" spc="-245" dirty="0">
                <a:latin typeface="Tahoma"/>
                <a:cs typeface="Tahoma"/>
              </a:rPr>
              <a:t> </a:t>
            </a:r>
            <a:r>
              <a:rPr sz="1400" b="1" spc="-110" dirty="0">
                <a:latin typeface="Tahoma"/>
                <a:cs typeface="Tahoma"/>
              </a:rPr>
              <a:t>,</a:t>
            </a:r>
            <a:r>
              <a:rPr sz="1400" b="1" spc="-245" dirty="0">
                <a:latin typeface="Tahoma"/>
                <a:cs typeface="Tahoma"/>
              </a:rPr>
              <a:t> </a:t>
            </a:r>
            <a:r>
              <a:rPr sz="1400" b="1" spc="-114" dirty="0">
                <a:latin typeface="Tahoma"/>
                <a:cs typeface="Tahoma"/>
              </a:rPr>
              <a:t>3</a:t>
            </a:r>
            <a:r>
              <a:rPr sz="1400" b="1" spc="-245" dirty="0">
                <a:latin typeface="Tahoma"/>
                <a:cs typeface="Tahoma"/>
              </a:rPr>
              <a:t> </a:t>
            </a:r>
            <a:r>
              <a:rPr sz="1400" b="1" spc="-10" dirty="0">
                <a:latin typeface="Tahoma"/>
                <a:cs typeface="Tahoma"/>
              </a:rPr>
              <a:t>%</a:t>
            </a:r>
            <a:r>
              <a:rPr sz="1400" b="1" spc="200" dirty="0">
                <a:latin typeface="Tahoma"/>
                <a:cs typeface="Tahoma"/>
              </a:rPr>
              <a:t> </a:t>
            </a:r>
            <a:r>
              <a:rPr sz="1400" b="1" spc="-160" dirty="0">
                <a:latin typeface="Tahoma"/>
                <a:cs typeface="Tahoma"/>
              </a:rPr>
              <a:t>(</a:t>
            </a:r>
            <a:r>
              <a:rPr sz="1400" b="1" spc="-245" dirty="0">
                <a:latin typeface="Tahoma"/>
                <a:cs typeface="Tahoma"/>
              </a:rPr>
              <a:t> </a:t>
            </a:r>
            <a:r>
              <a:rPr sz="1400" b="1" dirty="0">
                <a:latin typeface="Tahoma"/>
                <a:cs typeface="Tahoma"/>
              </a:rPr>
              <a:t>125</a:t>
            </a:r>
            <a:r>
              <a:rPr sz="1400" b="1" spc="229" dirty="0">
                <a:latin typeface="Tahoma"/>
                <a:cs typeface="Tahoma"/>
              </a:rPr>
              <a:t> </a:t>
            </a:r>
            <a:r>
              <a:rPr sz="1400" b="1" spc="-20" dirty="0">
                <a:latin typeface="Tahoma"/>
                <a:cs typeface="Tahoma"/>
              </a:rPr>
              <a:t>167</a:t>
            </a:r>
            <a:r>
              <a:rPr sz="1400" b="1" spc="-245" dirty="0">
                <a:latin typeface="Tahoma"/>
                <a:cs typeface="Tahoma"/>
              </a:rPr>
              <a:t> </a:t>
            </a:r>
            <a:r>
              <a:rPr sz="1400" b="1" spc="-110" dirty="0">
                <a:latin typeface="Tahoma"/>
                <a:cs typeface="Tahoma"/>
              </a:rPr>
              <a:t>,</a:t>
            </a:r>
            <a:r>
              <a:rPr sz="1400" b="1" spc="-245" dirty="0">
                <a:latin typeface="Tahoma"/>
                <a:cs typeface="Tahoma"/>
              </a:rPr>
              <a:t> </a:t>
            </a:r>
            <a:r>
              <a:rPr sz="1400" b="1" dirty="0">
                <a:latin typeface="Tahoma"/>
                <a:cs typeface="Tahoma"/>
              </a:rPr>
              <a:t>7</a:t>
            </a:r>
            <a:r>
              <a:rPr sz="1400" b="1" spc="229" dirty="0">
                <a:latin typeface="Tahoma"/>
                <a:cs typeface="Tahoma"/>
              </a:rPr>
              <a:t> </a:t>
            </a:r>
            <a:r>
              <a:rPr sz="1400" b="1" spc="185" dirty="0">
                <a:latin typeface="Courier New"/>
                <a:cs typeface="Courier New"/>
              </a:rPr>
              <a:t>ТИС</a:t>
            </a:r>
            <a:r>
              <a:rPr sz="1400" b="1" spc="185" dirty="0">
                <a:latin typeface="Tahoma"/>
                <a:cs typeface="Tahoma"/>
              </a:rPr>
              <a:t>.</a:t>
            </a:r>
            <a:r>
              <a:rPr sz="1400" b="1" spc="235" dirty="0">
                <a:latin typeface="Tahoma"/>
                <a:cs typeface="Tahoma"/>
              </a:rPr>
              <a:t> </a:t>
            </a:r>
            <a:r>
              <a:rPr sz="1400" b="1" spc="120" dirty="0">
                <a:latin typeface="Courier New"/>
                <a:cs typeface="Courier New"/>
              </a:rPr>
              <a:t>ГРН</a:t>
            </a:r>
            <a:r>
              <a:rPr sz="1400" b="1" spc="120" dirty="0">
                <a:latin typeface="Tahoma"/>
                <a:cs typeface="Tahoma"/>
              </a:rPr>
              <a:t>.).</a:t>
            </a:r>
            <a:r>
              <a:rPr sz="1400" b="1" spc="229" dirty="0">
                <a:latin typeface="Tahoma"/>
                <a:cs typeface="Tahoma"/>
              </a:rPr>
              <a:t> </a:t>
            </a:r>
            <a:r>
              <a:rPr sz="1400" b="1" spc="330" dirty="0">
                <a:latin typeface="Courier New"/>
                <a:cs typeface="Courier New"/>
              </a:rPr>
              <a:t>ОКРЕМО</a:t>
            </a:r>
            <a:r>
              <a:rPr sz="1400" b="1" spc="-200" dirty="0">
                <a:latin typeface="Courier New"/>
                <a:cs typeface="Courier New"/>
              </a:rPr>
              <a:t> </a:t>
            </a:r>
            <a:r>
              <a:rPr sz="1400" b="1" spc="160" dirty="0">
                <a:latin typeface="Courier New"/>
                <a:cs typeface="Courier New"/>
              </a:rPr>
              <a:t>ЗА</a:t>
            </a:r>
            <a:endParaRPr sz="1400">
              <a:latin typeface="Courier New"/>
              <a:cs typeface="Courier New"/>
            </a:endParaRPr>
          </a:p>
          <a:p>
            <a:pPr marL="252095" marR="99695" algn="ctr">
              <a:lnSpc>
                <a:spcPct val="111600"/>
              </a:lnSpc>
            </a:pPr>
            <a:r>
              <a:rPr sz="1400" b="1" spc="375" dirty="0">
                <a:latin typeface="Courier New"/>
                <a:cs typeface="Courier New"/>
              </a:rPr>
              <a:t>НАПРЯМКАМИ</a:t>
            </a:r>
            <a:r>
              <a:rPr sz="1400" b="1" spc="-160" dirty="0">
                <a:latin typeface="Courier New"/>
                <a:cs typeface="Courier New"/>
              </a:rPr>
              <a:t> </a:t>
            </a:r>
            <a:r>
              <a:rPr sz="1400" b="1" spc="204" dirty="0">
                <a:latin typeface="Courier New"/>
                <a:cs typeface="Courier New"/>
              </a:rPr>
              <a:t>ВИДАТКІВ</a:t>
            </a:r>
            <a:r>
              <a:rPr sz="1400" b="1" spc="204" dirty="0">
                <a:latin typeface="Tahoma"/>
                <a:cs typeface="Tahoma"/>
              </a:rPr>
              <a:t>:</a:t>
            </a:r>
            <a:r>
              <a:rPr sz="1400" b="1" spc="275" dirty="0">
                <a:latin typeface="Tahoma"/>
                <a:cs typeface="Tahoma"/>
              </a:rPr>
              <a:t> </a:t>
            </a:r>
            <a:r>
              <a:rPr sz="1400" b="1" spc="365" dirty="0">
                <a:latin typeface="Courier New"/>
                <a:cs typeface="Courier New"/>
              </a:rPr>
              <a:t>МИСТЕЦЬКИМИ</a:t>
            </a:r>
            <a:r>
              <a:rPr sz="1400" b="1" spc="-160" dirty="0">
                <a:latin typeface="Courier New"/>
                <a:cs typeface="Courier New"/>
              </a:rPr>
              <a:t> </a:t>
            </a:r>
            <a:r>
              <a:rPr sz="1400" b="1" spc="459" dirty="0">
                <a:latin typeface="Courier New"/>
                <a:cs typeface="Courier New"/>
              </a:rPr>
              <a:t>ШКОЛАМИ</a:t>
            </a:r>
            <a:r>
              <a:rPr sz="1400" b="1" spc="-155" dirty="0">
                <a:latin typeface="Courier New"/>
                <a:cs typeface="Courier New"/>
              </a:rPr>
              <a:t> </a:t>
            </a:r>
            <a:r>
              <a:rPr sz="1400" b="1" spc="-370" dirty="0">
                <a:latin typeface="Tahoma"/>
                <a:cs typeface="Tahoma"/>
              </a:rPr>
              <a:t>–</a:t>
            </a:r>
            <a:r>
              <a:rPr sz="1400" b="1" spc="55" dirty="0">
                <a:latin typeface="Tahoma"/>
                <a:cs typeface="Tahoma"/>
              </a:rPr>
              <a:t> 97</a:t>
            </a:r>
            <a:r>
              <a:rPr sz="1400" b="1" spc="-245" dirty="0">
                <a:latin typeface="Tahoma"/>
                <a:cs typeface="Tahoma"/>
              </a:rPr>
              <a:t> </a:t>
            </a:r>
            <a:r>
              <a:rPr sz="1400" b="1" spc="-110" dirty="0">
                <a:latin typeface="Tahoma"/>
                <a:cs typeface="Tahoma"/>
              </a:rPr>
              <a:t>,</a:t>
            </a:r>
            <a:r>
              <a:rPr sz="1400" b="1" spc="-245" dirty="0">
                <a:latin typeface="Tahoma"/>
                <a:cs typeface="Tahoma"/>
              </a:rPr>
              <a:t> </a:t>
            </a:r>
            <a:r>
              <a:rPr sz="1400" b="1" spc="-315" dirty="0">
                <a:latin typeface="Tahoma"/>
                <a:cs typeface="Tahoma"/>
              </a:rPr>
              <a:t>1</a:t>
            </a:r>
            <a:r>
              <a:rPr sz="1400" b="1" spc="-245" dirty="0">
                <a:latin typeface="Tahoma"/>
                <a:cs typeface="Tahoma"/>
              </a:rPr>
              <a:t> </a:t>
            </a:r>
            <a:r>
              <a:rPr sz="1400" b="1" spc="-10" dirty="0">
                <a:latin typeface="Tahoma"/>
                <a:cs typeface="Tahoma"/>
              </a:rPr>
              <a:t>%</a:t>
            </a:r>
            <a:r>
              <a:rPr sz="1400" b="1" spc="110" dirty="0">
                <a:latin typeface="Tahoma"/>
                <a:cs typeface="Tahoma"/>
              </a:rPr>
              <a:t> </a:t>
            </a:r>
            <a:r>
              <a:rPr sz="1400" b="1" spc="-160" dirty="0">
                <a:latin typeface="Tahoma"/>
                <a:cs typeface="Tahoma"/>
              </a:rPr>
              <a:t>(</a:t>
            </a:r>
            <a:r>
              <a:rPr sz="1400" b="1" spc="-245" dirty="0">
                <a:latin typeface="Tahoma"/>
                <a:cs typeface="Tahoma"/>
              </a:rPr>
              <a:t> </a:t>
            </a:r>
            <a:r>
              <a:rPr sz="1400" b="1" dirty="0">
                <a:latin typeface="Tahoma"/>
                <a:cs typeface="Tahoma"/>
              </a:rPr>
              <a:t>103</a:t>
            </a:r>
            <a:r>
              <a:rPr sz="1400" b="1" spc="215" dirty="0">
                <a:latin typeface="Tahoma"/>
                <a:cs typeface="Tahoma"/>
              </a:rPr>
              <a:t> </a:t>
            </a:r>
            <a:r>
              <a:rPr sz="1400" b="1" spc="-35" dirty="0">
                <a:latin typeface="Tahoma"/>
                <a:cs typeface="Tahoma"/>
              </a:rPr>
              <a:t>271</a:t>
            </a:r>
            <a:r>
              <a:rPr sz="1400" b="1" spc="-245" dirty="0">
                <a:latin typeface="Tahoma"/>
                <a:cs typeface="Tahoma"/>
              </a:rPr>
              <a:t> </a:t>
            </a:r>
            <a:r>
              <a:rPr sz="1400" b="1" spc="-110" dirty="0">
                <a:latin typeface="Tahoma"/>
                <a:cs typeface="Tahoma"/>
              </a:rPr>
              <a:t>,</a:t>
            </a:r>
            <a:r>
              <a:rPr sz="1400" b="1" spc="-245" dirty="0">
                <a:latin typeface="Tahoma"/>
                <a:cs typeface="Tahoma"/>
              </a:rPr>
              <a:t> </a:t>
            </a:r>
            <a:r>
              <a:rPr sz="1400" b="1" dirty="0">
                <a:latin typeface="Tahoma"/>
                <a:cs typeface="Tahoma"/>
              </a:rPr>
              <a:t>3</a:t>
            </a:r>
            <a:r>
              <a:rPr sz="1400" b="1" spc="215" dirty="0">
                <a:latin typeface="Tahoma"/>
                <a:cs typeface="Tahoma"/>
              </a:rPr>
              <a:t> </a:t>
            </a:r>
            <a:r>
              <a:rPr sz="1400" b="1" spc="185" dirty="0">
                <a:latin typeface="Courier New"/>
                <a:cs typeface="Courier New"/>
              </a:rPr>
              <a:t>ТИС</a:t>
            </a:r>
            <a:r>
              <a:rPr sz="1400" b="1" spc="185" dirty="0">
                <a:latin typeface="Tahoma"/>
                <a:cs typeface="Tahoma"/>
              </a:rPr>
              <a:t>.</a:t>
            </a:r>
            <a:r>
              <a:rPr sz="1400" b="1" spc="220" dirty="0">
                <a:latin typeface="Tahoma"/>
                <a:cs typeface="Tahoma"/>
              </a:rPr>
              <a:t> </a:t>
            </a:r>
            <a:r>
              <a:rPr sz="1400" b="1" spc="130" dirty="0">
                <a:latin typeface="Courier New"/>
                <a:cs typeface="Courier New"/>
              </a:rPr>
              <a:t>ГРН</a:t>
            </a:r>
            <a:r>
              <a:rPr sz="1400" b="1" spc="130" dirty="0">
                <a:latin typeface="Tahoma"/>
                <a:cs typeface="Tahoma"/>
              </a:rPr>
              <a:t>),</a:t>
            </a:r>
            <a:r>
              <a:rPr sz="1400" b="1" spc="215" dirty="0">
                <a:latin typeface="Tahoma"/>
                <a:cs typeface="Tahoma"/>
              </a:rPr>
              <a:t> </a:t>
            </a:r>
            <a:r>
              <a:rPr sz="1400" b="1" spc="235" dirty="0">
                <a:latin typeface="Courier New"/>
                <a:cs typeface="Courier New"/>
              </a:rPr>
              <a:t>БІБЛІОТЕКАМИ</a:t>
            </a:r>
            <a:r>
              <a:rPr sz="1400" b="1" spc="-210" dirty="0">
                <a:latin typeface="Courier New"/>
                <a:cs typeface="Courier New"/>
              </a:rPr>
              <a:t> </a:t>
            </a:r>
            <a:r>
              <a:rPr sz="1400" b="1" spc="-320" dirty="0">
                <a:latin typeface="Tahoma"/>
                <a:cs typeface="Tahoma"/>
              </a:rPr>
              <a:t>–</a:t>
            </a:r>
            <a:r>
              <a:rPr sz="1400" b="1" spc="215" dirty="0">
                <a:latin typeface="Tahoma"/>
                <a:cs typeface="Tahoma"/>
              </a:rPr>
              <a:t> </a:t>
            </a:r>
            <a:r>
              <a:rPr sz="1400" b="1" spc="90" dirty="0">
                <a:latin typeface="Tahoma"/>
                <a:cs typeface="Tahoma"/>
              </a:rPr>
              <a:t>98</a:t>
            </a:r>
            <a:r>
              <a:rPr sz="1400" b="1" spc="-245" dirty="0">
                <a:latin typeface="Tahoma"/>
                <a:cs typeface="Tahoma"/>
              </a:rPr>
              <a:t> </a:t>
            </a:r>
            <a:r>
              <a:rPr sz="1400" b="1" spc="-110" dirty="0">
                <a:latin typeface="Tahoma"/>
                <a:cs typeface="Tahoma"/>
              </a:rPr>
              <a:t>,</a:t>
            </a:r>
            <a:r>
              <a:rPr sz="1400" b="1" spc="-245" dirty="0">
                <a:latin typeface="Tahoma"/>
                <a:cs typeface="Tahoma"/>
              </a:rPr>
              <a:t> </a:t>
            </a:r>
            <a:r>
              <a:rPr sz="1400" b="1" spc="105" dirty="0">
                <a:latin typeface="Tahoma"/>
                <a:cs typeface="Tahoma"/>
              </a:rPr>
              <a:t>0</a:t>
            </a:r>
            <a:r>
              <a:rPr sz="1400" b="1" spc="-245" dirty="0">
                <a:latin typeface="Tahoma"/>
                <a:cs typeface="Tahoma"/>
              </a:rPr>
              <a:t> </a:t>
            </a:r>
            <a:r>
              <a:rPr sz="1400" b="1" spc="-10" dirty="0">
                <a:latin typeface="Tahoma"/>
                <a:cs typeface="Tahoma"/>
              </a:rPr>
              <a:t>%</a:t>
            </a:r>
            <a:r>
              <a:rPr sz="1400" b="1" spc="215" dirty="0">
                <a:latin typeface="Tahoma"/>
                <a:cs typeface="Tahoma"/>
              </a:rPr>
              <a:t> </a:t>
            </a:r>
            <a:r>
              <a:rPr sz="1400" b="1" spc="-160" dirty="0">
                <a:latin typeface="Tahoma"/>
                <a:cs typeface="Tahoma"/>
              </a:rPr>
              <a:t>(</a:t>
            </a:r>
            <a:r>
              <a:rPr sz="1400" b="1" spc="-245" dirty="0">
                <a:latin typeface="Tahoma"/>
                <a:cs typeface="Tahoma"/>
              </a:rPr>
              <a:t> </a:t>
            </a:r>
            <a:r>
              <a:rPr sz="1400" b="1" spc="-25" dirty="0">
                <a:latin typeface="Tahoma"/>
                <a:cs typeface="Tahoma"/>
              </a:rPr>
              <a:t>21</a:t>
            </a:r>
            <a:endParaRPr sz="1400">
              <a:latin typeface="Tahoma"/>
              <a:cs typeface="Tahoma"/>
            </a:endParaRPr>
          </a:p>
          <a:p>
            <a:pPr marL="144780" algn="ctr">
              <a:lnSpc>
                <a:spcPct val="100000"/>
              </a:lnSpc>
              <a:spcBef>
                <a:spcPts val="195"/>
              </a:spcBef>
            </a:pPr>
            <a:r>
              <a:rPr sz="1400" b="1" spc="114" dirty="0">
                <a:latin typeface="Tahoma"/>
                <a:cs typeface="Tahoma"/>
              </a:rPr>
              <a:t>896</a:t>
            </a:r>
            <a:r>
              <a:rPr sz="1400" b="1" spc="-245" dirty="0">
                <a:latin typeface="Tahoma"/>
                <a:cs typeface="Tahoma"/>
              </a:rPr>
              <a:t> </a:t>
            </a:r>
            <a:r>
              <a:rPr sz="1400" b="1" spc="-110" dirty="0">
                <a:latin typeface="Tahoma"/>
                <a:cs typeface="Tahoma"/>
              </a:rPr>
              <a:t>,</a:t>
            </a:r>
            <a:r>
              <a:rPr sz="1400" b="1" spc="-240" dirty="0">
                <a:latin typeface="Tahoma"/>
                <a:cs typeface="Tahoma"/>
              </a:rPr>
              <a:t> </a:t>
            </a:r>
            <a:r>
              <a:rPr sz="1400" b="1" dirty="0">
                <a:latin typeface="Tahoma"/>
                <a:cs typeface="Tahoma"/>
              </a:rPr>
              <a:t>4</a:t>
            </a:r>
            <a:r>
              <a:rPr sz="1400" b="1" spc="265" dirty="0">
                <a:latin typeface="Tahoma"/>
                <a:cs typeface="Tahoma"/>
              </a:rPr>
              <a:t> </a:t>
            </a:r>
            <a:r>
              <a:rPr sz="1400" b="1" spc="185" dirty="0">
                <a:latin typeface="Courier New"/>
                <a:cs typeface="Courier New"/>
              </a:rPr>
              <a:t>ТИС</a:t>
            </a:r>
            <a:r>
              <a:rPr sz="1400" b="1" spc="185" dirty="0">
                <a:latin typeface="Tahoma"/>
                <a:cs typeface="Tahoma"/>
              </a:rPr>
              <a:t>.</a:t>
            </a:r>
            <a:r>
              <a:rPr sz="1400" b="1" spc="270" dirty="0">
                <a:latin typeface="Tahoma"/>
                <a:cs typeface="Tahoma"/>
              </a:rPr>
              <a:t> </a:t>
            </a:r>
            <a:r>
              <a:rPr sz="1400" b="1" spc="120" dirty="0">
                <a:latin typeface="Courier New"/>
                <a:cs typeface="Courier New"/>
              </a:rPr>
              <a:t>ГРН</a:t>
            </a:r>
            <a:r>
              <a:rPr sz="1400" b="1" spc="120" dirty="0">
                <a:latin typeface="Tahoma"/>
                <a:cs typeface="Tahoma"/>
              </a:rPr>
              <a:t>).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10"/>
              </a:spcBef>
            </a:pPr>
            <a:endParaRPr sz="1400">
              <a:latin typeface="Tahoma"/>
              <a:cs typeface="Tahoma"/>
            </a:endParaRPr>
          </a:p>
          <a:p>
            <a:pPr marL="12700" marR="617220" indent="87630" algn="just">
              <a:lnSpc>
                <a:spcPct val="112200"/>
              </a:lnSpc>
            </a:pPr>
            <a:r>
              <a:rPr sz="1950" b="1" spc="509" dirty="0">
                <a:latin typeface="Courier New"/>
                <a:cs typeface="Courier New"/>
              </a:rPr>
              <a:t>ФАКТИЧНИЙ</a:t>
            </a:r>
            <a:r>
              <a:rPr sz="1950" b="1" spc="-229" dirty="0">
                <a:latin typeface="Courier New"/>
                <a:cs typeface="Courier New"/>
              </a:rPr>
              <a:t> </a:t>
            </a:r>
            <a:r>
              <a:rPr sz="1950" b="1" spc="305" dirty="0">
                <a:latin typeface="Courier New"/>
                <a:cs typeface="Courier New"/>
              </a:rPr>
              <a:t>ОБСЯГ</a:t>
            </a:r>
            <a:r>
              <a:rPr sz="1950" b="1" spc="-229" dirty="0">
                <a:latin typeface="Courier New"/>
                <a:cs typeface="Courier New"/>
              </a:rPr>
              <a:t> </a:t>
            </a:r>
            <a:r>
              <a:rPr sz="1950" b="1" spc="430" dirty="0">
                <a:latin typeface="Courier New"/>
                <a:cs typeface="Courier New"/>
              </a:rPr>
              <a:t>ВИКОРИСТАНИХ </a:t>
            </a:r>
            <a:r>
              <a:rPr sz="1950" b="1" spc="385" dirty="0">
                <a:latin typeface="Courier New"/>
                <a:cs typeface="Courier New"/>
              </a:rPr>
              <a:t>КОШТІВ</a:t>
            </a:r>
            <a:r>
              <a:rPr sz="1950" b="1" spc="-235" dirty="0">
                <a:latin typeface="Courier New"/>
                <a:cs typeface="Courier New"/>
              </a:rPr>
              <a:t> </a:t>
            </a:r>
            <a:r>
              <a:rPr sz="1950" b="1" spc="250" dirty="0">
                <a:latin typeface="Courier New"/>
                <a:cs typeface="Courier New"/>
              </a:rPr>
              <a:t>ЗА</a:t>
            </a:r>
            <a:r>
              <a:rPr sz="1950" b="1" spc="-235" dirty="0">
                <a:latin typeface="Courier New"/>
                <a:cs typeface="Courier New"/>
              </a:rPr>
              <a:t> </a:t>
            </a:r>
            <a:r>
              <a:rPr sz="1950" b="1" spc="140" dirty="0">
                <a:latin typeface="Tahoma"/>
                <a:cs typeface="Tahoma"/>
              </a:rPr>
              <a:t>2023</a:t>
            </a:r>
            <a:r>
              <a:rPr sz="1950" b="1" spc="370" dirty="0">
                <a:latin typeface="Tahoma"/>
                <a:cs typeface="Tahoma"/>
              </a:rPr>
              <a:t> </a:t>
            </a:r>
            <a:r>
              <a:rPr sz="1950" b="1" spc="85" dirty="0">
                <a:latin typeface="Courier New"/>
                <a:cs typeface="Courier New"/>
              </a:rPr>
              <a:t>РІК</a:t>
            </a:r>
            <a:r>
              <a:rPr sz="1950" b="1" spc="-235" dirty="0">
                <a:latin typeface="Courier New"/>
                <a:cs typeface="Courier New"/>
              </a:rPr>
              <a:t> </a:t>
            </a:r>
            <a:r>
              <a:rPr sz="1950" b="1" spc="250" dirty="0">
                <a:latin typeface="Courier New"/>
                <a:cs typeface="Courier New"/>
              </a:rPr>
              <a:t>ЗА</a:t>
            </a:r>
            <a:r>
              <a:rPr sz="1950" b="1" spc="-235" dirty="0">
                <a:latin typeface="Courier New"/>
                <a:cs typeface="Courier New"/>
              </a:rPr>
              <a:t> </a:t>
            </a:r>
            <a:r>
              <a:rPr sz="1950" b="1" spc="555" dirty="0">
                <a:latin typeface="Courier New"/>
                <a:cs typeface="Courier New"/>
              </a:rPr>
              <a:t>ОСНОВНИМИ </a:t>
            </a:r>
            <a:r>
              <a:rPr sz="1950" b="1" spc="535" dirty="0">
                <a:latin typeface="Courier New"/>
                <a:cs typeface="Courier New"/>
              </a:rPr>
              <a:t>НАПРЯМАМИ</a:t>
            </a:r>
            <a:r>
              <a:rPr sz="1950" b="1" spc="-220" dirty="0">
                <a:latin typeface="Courier New"/>
                <a:cs typeface="Courier New"/>
              </a:rPr>
              <a:t> </a:t>
            </a:r>
            <a:r>
              <a:rPr sz="1950" b="1" spc="330" dirty="0">
                <a:latin typeface="Courier New"/>
                <a:cs typeface="Courier New"/>
              </a:rPr>
              <a:t>СТАНОВИТЬ</a:t>
            </a:r>
            <a:r>
              <a:rPr sz="1950" b="1" spc="330" dirty="0">
                <a:latin typeface="Tahoma"/>
                <a:cs typeface="Tahoma"/>
              </a:rPr>
              <a:t>:</a:t>
            </a:r>
            <a:endParaRPr sz="195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0656" y="5122747"/>
            <a:ext cx="76200" cy="761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0656" y="6122872"/>
            <a:ext cx="76200" cy="761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0656" y="7456372"/>
            <a:ext cx="76200" cy="7619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733906" y="4941035"/>
            <a:ext cx="6048375" cy="302577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950" b="1" spc="300" dirty="0">
                <a:solidFill>
                  <a:srgbClr val="FFFFFF"/>
                </a:solidFill>
                <a:latin typeface="Courier New"/>
                <a:cs typeface="Courier New"/>
              </a:rPr>
              <a:t>ЗАРОБІТНА</a:t>
            </a:r>
            <a:r>
              <a:rPr sz="1950" b="1" spc="-2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60" dirty="0">
                <a:solidFill>
                  <a:srgbClr val="FFFFFF"/>
                </a:solidFill>
                <a:latin typeface="Courier New"/>
                <a:cs typeface="Courier New"/>
              </a:rPr>
              <a:t>ПЛАТА</a:t>
            </a:r>
            <a:r>
              <a:rPr sz="1950" b="1" spc="-2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45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b="1" spc="3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55" dirty="0">
                <a:solidFill>
                  <a:srgbClr val="FFFFFF"/>
                </a:solidFill>
                <a:latin typeface="Tahoma"/>
                <a:cs typeface="Tahoma"/>
              </a:rPr>
              <a:t>115</a:t>
            </a:r>
            <a:r>
              <a:rPr sz="1950" b="1" spc="3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70" dirty="0">
                <a:solidFill>
                  <a:srgbClr val="FFFFFF"/>
                </a:solidFill>
                <a:latin typeface="Tahoma"/>
                <a:cs typeface="Tahoma"/>
              </a:rPr>
              <a:t>317</a:t>
            </a:r>
            <a:r>
              <a:rPr sz="1950" b="1" spc="-3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950" b="1" spc="3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260" dirty="0">
                <a:solidFill>
                  <a:srgbClr val="FFFFFF"/>
                </a:solidFill>
                <a:latin typeface="Courier New"/>
                <a:cs typeface="Courier New"/>
              </a:rPr>
              <a:t>ТИС</a:t>
            </a:r>
            <a:r>
              <a:rPr sz="1950" b="1" spc="26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50" b="1" spc="3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235" dirty="0">
                <a:solidFill>
                  <a:srgbClr val="FFFFFF"/>
                </a:solidFill>
                <a:latin typeface="Courier New"/>
                <a:cs typeface="Courier New"/>
              </a:rPr>
              <a:t>ГРН</a:t>
            </a:r>
            <a:endParaRPr sz="19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950" b="1" spc="-220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1950" b="1" spc="-3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345" dirty="0">
                <a:solidFill>
                  <a:srgbClr val="FFFFFF"/>
                </a:solidFill>
                <a:latin typeface="Courier New"/>
                <a:cs typeface="Courier New"/>
              </a:rPr>
              <a:t>МИСТЕЦЬКІ</a:t>
            </a:r>
            <a:r>
              <a:rPr sz="195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625" dirty="0">
                <a:solidFill>
                  <a:srgbClr val="FFFFFF"/>
                </a:solidFill>
                <a:latin typeface="Courier New"/>
                <a:cs typeface="Courier New"/>
              </a:rPr>
              <a:t>ШКОЛИ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45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b="1" spc="3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80" dirty="0">
                <a:solidFill>
                  <a:srgbClr val="FFFFFF"/>
                </a:solidFill>
                <a:latin typeface="Tahoma"/>
                <a:cs typeface="Tahoma"/>
              </a:rPr>
              <a:t>97</a:t>
            </a:r>
            <a:r>
              <a:rPr sz="1950" b="1" spc="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35" dirty="0">
                <a:solidFill>
                  <a:srgbClr val="FFFFFF"/>
                </a:solidFill>
                <a:latin typeface="Tahoma"/>
                <a:cs typeface="Tahoma"/>
              </a:rPr>
              <a:t>424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434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1950" b="1" spc="3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240" dirty="0">
                <a:solidFill>
                  <a:srgbClr val="FFFFFF"/>
                </a:solidFill>
                <a:latin typeface="Courier New"/>
                <a:cs typeface="Courier New"/>
              </a:rPr>
              <a:t>ТИС</a:t>
            </a:r>
            <a:r>
              <a:rPr sz="1950" b="1" spc="24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9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950" b="1" spc="220" dirty="0">
                <a:solidFill>
                  <a:srgbClr val="FFFFFF"/>
                </a:solidFill>
                <a:latin typeface="Courier New"/>
                <a:cs typeface="Courier New"/>
              </a:rPr>
              <a:t>ГРН</a:t>
            </a:r>
            <a:r>
              <a:rPr sz="1950" b="1" spc="22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3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254" dirty="0">
                <a:solidFill>
                  <a:srgbClr val="FFFFFF"/>
                </a:solidFill>
                <a:latin typeface="Courier New"/>
                <a:cs typeface="Courier New"/>
              </a:rPr>
              <a:t>БІБЛІОТЕКИ</a:t>
            </a:r>
            <a:r>
              <a:rPr sz="1950" b="1" spc="-2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45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b="1" spc="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17</a:t>
            </a:r>
            <a:r>
              <a:rPr sz="1950" b="1" spc="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14" dirty="0">
                <a:solidFill>
                  <a:srgbClr val="FFFFFF"/>
                </a:solidFill>
                <a:latin typeface="Tahoma"/>
                <a:cs typeface="Tahoma"/>
              </a:rPr>
              <a:t>893</a:t>
            </a:r>
            <a:r>
              <a:rPr sz="1950" b="1" spc="-3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434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1950" b="1" spc="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260" dirty="0">
                <a:solidFill>
                  <a:srgbClr val="FFFFFF"/>
                </a:solidFill>
                <a:latin typeface="Courier New"/>
                <a:cs typeface="Courier New"/>
              </a:rPr>
              <a:t>ТИС</a:t>
            </a:r>
            <a:r>
              <a:rPr sz="1950" b="1" spc="26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50" b="1" spc="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45" dirty="0">
                <a:solidFill>
                  <a:srgbClr val="FFFFFF"/>
                </a:solidFill>
                <a:latin typeface="Courier New"/>
                <a:cs typeface="Courier New"/>
              </a:rPr>
              <a:t>ГРН</a:t>
            </a:r>
            <a:r>
              <a:rPr sz="1950" b="1" spc="145" dirty="0">
                <a:solidFill>
                  <a:srgbClr val="FFFFFF"/>
                </a:solidFill>
                <a:latin typeface="Tahoma"/>
                <a:cs typeface="Tahoma"/>
              </a:rPr>
              <a:t>);</a:t>
            </a:r>
            <a:endParaRPr sz="19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950" b="1" spc="405" dirty="0">
                <a:solidFill>
                  <a:srgbClr val="FFFFFF"/>
                </a:solidFill>
                <a:latin typeface="Courier New"/>
                <a:cs typeface="Courier New"/>
              </a:rPr>
              <a:t>ОПЛАТА</a:t>
            </a:r>
            <a:r>
              <a:rPr sz="1950" b="1" spc="-2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50" dirty="0">
                <a:solidFill>
                  <a:srgbClr val="FFFFFF"/>
                </a:solidFill>
                <a:latin typeface="Courier New"/>
                <a:cs typeface="Courier New"/>
              </a:rPr>
              <a:t>ЗА</a:t>
            </a:r>
            <a:r>
              <a:rPr sz="1950" b="1" spc="-2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400" dirty="0">
                <a:solidFill>
                  <a:srgbClr val="FFFFFF"/>
                </a:solidFill>
                <a:latin typeface="Courier New"/>
                <a:cs typeface="Courier New"/>
              </a:rPr>
              <a:t>СПОЖИТІ</a:t>
            </a:r>
            <a:r>
              <a:rPr sz="1950" b="1" spc="-2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254" dirty="0">
                <a:solidFill>
                  <a:srgbClr val="FFFFFF"/>
                </a:solidFill>
                <a:latin typeface="Courier New"/>
                <a:cs typeface="Courier New"/>
              </a:rPr>
              <a:t>ЕНЕРГОНОСІЇ</a:t>
            </a:r>
            <a:r>
              <a:rPr sz="1950" b="1" spc="-2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50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endParaRPr sz="19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950" b="1" spc="175" dirty="0">
                <a:solidFill>
                  <a:srgbClr val="FFFFFF"/>
                </a:solidFill>
                <a:latin typeface="Tahoma"/>
                <a:cs typeface="Tahoma"/>
              </a:rPr>
              <a:t>4666</a:t>
            </a:r>
            <a:r>
              <a:rPr sz="1950" b="1" spc="-3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8</a:t>
            </a:r>
            <a:r>
              <a:rPr sz="1950" b="1" spc="3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260" dirty="0">
                <a:solidFill>
                  <a:srgbClr val="FFFFFF"/>
                </a:solidFill>
                <a:latin typeface="Courier New"/>
                <a:cs typeface="Courier New"/>
              </a:rPr>
              <a:t>ТИС</a:t>
            </a:r>
            <a:r>
              <a:rPr sz="1950" b="1" spc="26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50" b="1" spc="3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260" dirty="0">
                <a:solidFill>
                  <a:srgbClr val="FFFFFF"/>
                </a:solidFill>
                <a:latin typeface="Courier New"/>
                <a:cs typeface="Courier New"/>
              </a:rPr>
              <a:t>ГРН</a:t>
            </a:r>
            <a:r>
              <a:rPr sz="19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220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345" dirty="0">
                <a:solidFill>
                  <a:srgbClr val="FFFFFF"/>
                </a:solidFill>
                <a:latin typeface="Courier New"/>
                <a:cs typeface="Courier New"/>
              </a:rPr>
              <a:t>МИСТЕЦЬКІ</a:t>
            </a:r>
            <a:r>
              <a:rPr sz="1950" b="1" spc="-2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625" dirty="0">
                <a:solidFill>
                  <a:srgbClr val="FFFFFF"/>
                </a:solidFill>
                <a:latin typeface="Courier New"/>
                <a:cs typeface="Courier New"/>
              </a:rPr>
              <a:t>ШКОЛИ</a:t>
            </a:r>
            <a:r>
              <a:rPr sz="1950" b="1" spc="-229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50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endParaRPr sz="19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950" b="1" spc="165" dirty="0">
                <a:solidFill>
                  <a:srgbClr val="FFFFFF"/>
                </a:solidFill>
                <a:latin typeface="Tahoma"/>
                <a:cs typeface="Tahoma"/>
              </a:rPr>
              <a:t>2689</a:t>
            </a:r>
            <a:r>
              <a:rPr sz="1950" b="1" spc="-3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sz="1950" b="1" spc="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260" dirty="0">
                <a:solidFill>
                  <a:srgbClr val="FFFFFF"/>
                </a:solidFill>
                <a:latin typeface="Courier New"/>
                <a:cs typeface="Courier New"/>
              </a:rPr>
              <a:t>ТИС</a:t>
            </a:r>
            <a:r>
              <a:rPr sz="1950" b="1" spc="26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50" b="1" spc="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95" dirty="0">
                <a:solidFill>
                  <a:srgbClr val="FFFFFF"/>
                </a:solidFill>
                <a:latin typeface="Courier New"/>
                <a:cs typeface="Courier New"/>
              </a:rPr>
              <a:t>ГРН</a:t>
            </a:r>
            <a:r>
              <a:rPr sz="1950" b="1" spc="195" dirty="0">
                <a:solidFill>
                  <a:srgbClr val="FFFFFF"/>
                </a:solidFill>
                <a:latin typeface="Tahoma"/>
                <a:cs typeface="Tahoma"/>
              </a:rPr>
              <a:t>.,</a:t>
            </a:r>
            <a:r>
              <a:rPr sz="1950" b="1" spc="3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254" dirty="0">
                <a:solidFill>
                  <a:srgbClr val="FFFFFF"/>
                </a:solidFill>
                <a:latin typeface="Courier New"/>
                <a:cs typeface="Courier New"/>
              </a:rPr>
              <a:t>БІБЛІОТЕКИ</a:t>
            </a:r>
            <a:r>
              <a:rPr sz="1950" b="1" spc="-2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-45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b="1" spc="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1977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50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endParaRPr sz="19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950" b="1" spc="260" dirty="0">
                <a:solidFill>
                  <a:srgbClr val="FFFFFF"/>
                </a:solidFill>
                <a:latin typeface="Courier New"/>
                <a:cs typeface="Courier New"/>
              </a:rPr>
              <a:t>ТИС</a:t>
            </a:r>
            <a:r>
              <a:rPr sz="1950" b="1" spc="26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50" b="1" spc="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55" dirty="0">
                <a:solidFill>
                  <a:srgbClr val="FFFFFF"/>
                </a:solidFill>
                <a:latin typeface="Courier New"/>
                <a:cs typeface="Courier New"/>
              </a:rPr>
              <a:t>ГРН</a:t>
            </a:r>
            <a:r>
              <a:rPr sz="1950" b="1" spc="155" dirty="0">
                <a:solidFill>
                  <a:srgbClr val="FFFFFF"/>
                </a:solidFill>
                <a:latin typeface="Tahoma"/>
                <a:cs typeface="Tahoma"/>
              </a:rPr>
              <a:t>);</a:t>
            </a:r>
            <a:endParaRPr sz="1950">
              <a:latin typeface="Tahoma"/>
              <a:cs typeface="Tahoma"/>
            </a:endParaRPr>
          </a:p>
          <a:p>
            <a:pPr marL="100330">
              <a:lnSpc>
                <a:spcPct val="100000"/>
              </a:lnSpc>
              <a:spcBef>
                <a:spcPts val="285"/>
              </a:spcBef>
            </a:pPr>
            <a:r>
              <a:rPr sz="1950" b="1" spc="390" dirty="0">
                <a:solidFill>
                  <a:srgbClr val="FFFFFF"/>
                </a:solidFill>
                <a:latin typeface="Courier New"/>
                <a:cs typeface="Courier New"/>
              </a:rPr>
              <a:t>ПРОВЕДЕННЯ</a:t>
            </a:r>
            <a:r>
              <a:rPr sz="1950" b="1" spc="-2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55" dirty="0">
                <a:solidFill>
                  <a:srgbClr val="FFFFFF"/>
                </a:solidFill>
                <a:latin typeface="Courier New"/>
                <a:cs typeface="Courier New"/>
              </a:rPr>
              <a:t>КАПІТАЛЬНИХ</a:t>
            </a:r>
            <a:r>
              <a:rPr sz="1950" b="1" spc="-204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950" b="1" spc="325" dirty="0">
                <a:solidFill>
                  <a:srgbClr val="FFFFFF"/>
                </a:solidFill>
                <a:latin typeface="Courier New"/>
                <a:cs typeface="Courier New"/>
              </a:rPr>
              <a:t>РЕМОНТІВ</a:t>
            </a:r>
            <a:endParaRPr sz="19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950" b="1" spc="-45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950" b="1" spc="3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165" dirty="0">
                <a:solidFill>
                  <a:srgbClr val="FFFFFF"/>
                </a:solidFill>
                <a:latin typeface="Tahoma"/>
                <a:cs typeface="Tahoma"/>
              </a:rPr>
              <a:t>2468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-1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950" b="1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1950" b="1" spc="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260" dirty="0">
                <a:solidFill>
                  <a:srgbClr val="FFFFFF"/>
                </a:solidFill>
                <a:latin typeface="Courier New"/>
                <a:cs typeface="Courier New"/>
              </a:rPr>
              <a:t>ТИС</a:t>
            </a:r>
            <a:r>
              <a:rPr sz="1950" b="1" spc="26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950" b="1" spc="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b="1" spc="200" dirty="0">
                <a:solidFill>
                  <a:srgbClr val="FFFFFF"/>
                </a:solidFill>
                <a:latin typeface="Courier New"/>
                <a:cs typeface="Courier New"/>
              </a:rPr>
              <a:t>ГРН</a:t>
            </a:r>
            <a:r>
              <a:rPr sz="1950" b="1" spc="20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950">
              <a:latin typeface="Tahoma"/>
              <a:cs typeface="Tahoma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04779" y="7305269"/>
            <a:ext cx="85725" cy="8572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8129609" y="7117691"/>
            <a:ext cx="9158605" cy="219710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07314">
              <a:lnSpc>
                <a:spcPct val="100000"/>
              </a:lnSpc>
              <a:spcBef>
                <a:spcPts val="425"/>
              </a:spcBef>
            </a:pPr>
            <a:r>
              <a:rPr sz="2100" b="1" spc="385" dirty="0">
                <a:latin typeface="Courier New"/>
                <a:cs typeface="Courier New"/>
              </a:rPr>
              <a:t>ПЕРЕДБАЧЕНО</a:t>
            </a:r>
            <a:r>
              <a:rPr sz="2100" b="1" spc="-254" dirty="0">
                <a:latin typeface="Courier New"/>
                <a:cs typeface="Courier New"/>
              </a:rPr>
              <a:t> </a:t>
            </a:r>
            <a:r>
              <a:rPr sz="2100" b="1" spc="595" dirty="0">
                <a:latin typeface="Courier New"/>
                <a:cs typeface="Courier New"/>
              </a:rPr>
              <a:t>КОШТИ</a:t>
            </a:r>
            <a:r>
              <a:rPr sz="2100" b="1" spc="-260" dirty="0">
                <a:latin typeface="Courier New"/>
                <a:cs typeface="Courier New"/>
              </a:rPr>
              <a:t> </a:t>
            </a:r>
            <a:r>
              <a:rPr sz="2100" b="1" spc="395" dirty="0">
                <a:latin typeface="Courier New"/>
                <a:cs typeface="Courier New"/>
              </a:rPr>
              <a:t>НА</a:t>
            </a:r>
            <a:r>
              <a:rPr sz="2100" b="1" spc="-254" dirty="0">
                <a:latin typeface="Courier New"/>
                <a:cs typeface="Courier New"/>
              </a:rPr>
              <a:t> </a:t>
            </a:r>
            <a:r>
              <a:rPr sz="2100" b="1" spc="400" dirty="0">
                <a:latin typeface="Courier New"/>
                <a:cs typeface="Courier New"/>
              </a:rPr>
              <a:t>ВІДНОВЛЕННЯ</a:t>
            </a:r>
            <a:endParaRPr sz="21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2100" b="1" spc="610" dirty="0">
                <a:latin typeface="Courier New"/>
                <a:cs typeface="Courier New"/>
              </a:rPr>
              <a:t>ПОШКОДЖЕНИХ</a:t>
            </a:r>
            <a:r>
              <a:rPr sz="2100" b="1" spc="-245" dirty="0">
                <a:latin typeface="Courier New"/>
                <a:cs typeface="Courier New"/>
              </a:rPr>
              <a:t> </a:t>
            </a:r>
            <a:r>
              <a:rPr sz="2100" b="1" spc="340" dirty="0">
                <a:latin typeface="Courier New"/>
                <a:cs typeface="Courier New"/>
              </a:rPr>
              <a:t>ЗАКЛАДІВ</a:t>
            </a:r>
            <a:r>
              <a:rPr sz="2100" b="1" spc="-240" dirty="0">
                <a:latin typeface="Courier New"/>
                <a:cs typeface="Courier New"/>
              </a:rPr>
              <a:t> </a:t>
            </a:r>
            <a:r>
              <a:rPr sz="2100" b="1" spc="375" dirty="0">
                <a:latin typeface="Courier New"/>
                <a:cs typeface="Courier New"/>
              </a:rPr>
              <a:t>КУЛЬТУРИ</a:t>
            </a:r>
            <a:r>
              <a:rPr sz="2100" b="1" spc="-240" dirty="0">
                <a:latin typeface="Courier New"/>
                <a:cs typeface="Courier New"/>
              </a:rPr>
              <a:t> </a:t>
            </a:r>
            <a:r>
              <a:rPr sz="2100" b="1" spc="380" dirty="0">
                <a:latin typeface="Courier New"/>
                <a:cs typeface="Courier New"/>
              </a:rPr>
              <a:t>ВНАСЛІДОК</a:t>
            </a:r>
            <a:endParaRPr sz="2100">
              <a:latin typeface="Courier New"/>
              <a:cs typeface="Courier New"/>
            </a:endParaRPr>
          </a:p>
          <a:p>
            <a:pPr marL="12700" marR="5080">
              <a:lnSpc>
                <a:spcPct val="113100"/>
              </a:lnSpc>
            </a:pPr>
            <a:r>
              <a:rPr sz="2100" b="1" spc="400" dirty="0">
                <a:latin typeface="Courier New"/>
                <a:cs typeface="Courier New"/>
              </a:rPr>
              <a:t>ЗБРОЙНОЇ</a:t>
            </a:r>
            <a:r>
              <a:rPr sz="2100" b="1" spc="-265" dirty="0">
                <a:latin typeface="Courier New"/>
                <a:cs typeface="Courier New"/>
              </a:rPr>
              <a:t> </a:t>
            </a:r>
            <a:r>
              <a:rPr sz="2100" b="1" spc="105" dirty="0">
                <a:latin typeface="Courier New"/>
                <a:cs typeface="Courier New"/>
              </a:rPr>
              <a:t>АГРЕСІЇ</a:t>
            </a:r>
            <a:r>
              <a:rPr sz="2100" b="1" spc="-260" dirty="0">
                <a:latin typeface="Courier New"/>
                <a:cs typeface="Courier New"/>
              </a:rPr>
              <a:t> </a:t>
            </a:r>
            <a:r>
              <a:rPr sz="2100" b="1" spc="310" dirty="0">
                <a:latin typeface="Courier New"/>
                <a:cs typeface="Courier New"/>
              </a:rPr>
              <a:t>РОСІЙСЬКОЇ</a:t>
            </a:r>
            <a:r>
              <a:rPr sz="2100" b="1" spc="-265" dirty="0">
                <a:latin typeface="Courier New"/>
                <a:cs typeface="Courier New"/>
              </a:rPr>
              <a:t> </a:t>
            </a:r>
            <a:r>
              <a:rPr sz="2100" b="1" spc="270" dirty="0">
                <a:latin typeface="Courier New"/>
                <a:cs typeface="Courier New"/>
              </a:rPr>
              <a:t>ФЕДЕРАЦІЇ</a:t>
            </a:r>
            <a:r>
              <a:rPr sz="2100" b="1" spc="-260" dirty="0">
                <a:latin typeface="Courier New"/>
                <a:cs typeface="Courier New"/>
              </a:rPr>
              <a:t> </a:t>
            </a:r>
            <a:r>
              <a:rPr sz="2100" b="1" spc="-225" dirty="0">
                <a:latin typeface="Tahoma"/>
                <a:cs typeface="Tahoma"/>
              </a:rPr>
              <a:t>(</a:t>
            </a:r>
            <a:r>
              <a:rPr sz="2100" b="1" spc="-365" dirty="0">
                <a:latin typeface="Tahoma"/>
                <a:cs typeface="Tahoma"/>
              </a:rPr>
              <a:t> </a:t>
            </a:r>
            <a:r>
              <a:rPr sz="2100" b="1" dirty="0">
                <a:latin typeface="Tahoma"/>
                <a:cs typeface="Tahoma"/>
              </a:rPr>
              <a:t>2</a:t>
            </a:r>
            <a:r>
              <a:rPr sz="2100" b="1" spc="375" dirty="0">
                <a:latin typeface="Tahoma"/>
                <a:cs typeface="Tahoma"/>
              </a:rPr>
              <a:t> </a:t>
            </a:r>
            <a:r>
              <a:rPr sz="2100" b="1" spc="305" dirty="0">
                <a:latin typeface="Courier New"/>
                <a:cs typeface="Courier New"/>
              </a:rPr>
              <a:t>ОБ</a:t>
            </a:r>
            <a:r>
              <a:rPr sz="2100" b="1" spc="305" dirty="0">
                <a:latin typeface="Tahoma"/>
                <a:cs typeface="Tahoma"/>
              </a:rPr>
              <a:t>’</a:t>
            </a:r>
            <a:r>
              <a:rPr sz="2100" b="1" spc="-365" dirty="0">
                <a:latin typeface="Tahoma"/>
                <a:cs typeface="Tahoma"/>
              </a:rPr>
              <a:t> </a:t>
            </a:r>
            <a:r>
              <a:rPr sz="2100" b="1" spc="285" dirty="0">
                <a:latin typeface="Courier New"/>
                <a:cs typeface="Courier New"/>
              </a:rPr>
              <a:t>ЄКТИ</a:t>
            </a:r>
            <a:r>
              <a:rPr sz="2100" b="1" spc="285" dirty="0">
                <a:latin typeface="Tahoma"/>
                <a:cs typeface="Tahoma"/>
              </a:rPr>
              <a:t>) </a:t>
            </a:r>
            <a:r>
              <a:rPr sz="2100" b="1" spc="395" dirty="0">
                <a:latin typeface="Courier New"/>
                <a:cs typeface="Courier New"/>
              </a:rPr>
              <a:t>НА</a:t>
            </a:r>
            <a:r>
              <a:rPr sz="2100" b="1" spc="-254" dirty="0">
                <a:latin typeface="Courier New"/>
                <a:cs typeface="Courier New"/>
              </a:rPr>
              <a:t> </a:t>
            </a:r>
            <a:r>
              <a:rPr sz="2100" b="1" spc="375" dirty="0">
                <a:latin typeface="Courier New"/>
                <a:cs typeface="Courier New"/>
              </a:rPr>
              <a:t>ЗАГАЛЬНУ</a:t>
            </a:r>
            <a:r>
              <a:rPr sz="2100" b="1" spc="-254" dirty="0">
                <a:latin typeface="Courier New"/>
                <a:cs typeface="Courier New"/>
              </a:rPr>
              <a:t> </a:t>
            </a:r>
            <a:r>
              <a:rPr sz="2100" b="1" spc="455" dirty="0">
                <a:latin typeface="Courier New"/>
                <a:cs typeface="Courier New"/>
              </a:rPr>
              <a:t>СУМУ</a:t>
            </a:r>
            <a:r>
              <a:rPr sz="2100" b="1" spc="-254" dirty="0">
                <a:latin typeface="Courier New"/>
                <a:cs typeface="Courier New"/>
              </a:rPr>
              <a:t> </a:t>
            </a:r>
            <a:r>
              <a:rPr sz="2100" b="1" spc="120" dirty="0">
                <a:latin typeface="Tahoma"/>
                <a:cs typeface="Tahoma"/>
              </a:rPr>
              <a:t>2652</a:t>
            </a:r>
            <a:r>
              <a:rPr sz="2100" b="1" spc="-360" dirty="0">
                <a:latin typeface="Tahoma"/>
                <a:cs typeface="Tahoma"/>
              </a:rPr>
              <a:t> </a:t>
            </a:r>
            <a:r>
              <a:rPr sz="2100" b="1" spc="-165" dirty="0">
                <a:latin typeface="Tahoma"/>
                <a:cs typeface="Tahoma"/>
              </a:rPr>
              <a:t>,</a:t>
            </a:r>
            <a:r>
              <a:rPr sz="2100" b="1" spc="-365" dirty="0">
                <a:latin typeface="Tahoma"/>
                <a:cs typeface="Tahoma"/>
              </a:rPr>
              <a:t> </a:t>
            </a:r>
            <a:r>
              <a:rPr sz="2100" b="1" dirty="0">
                <a:latin typeface="Tahoma"/>
                <a:cs typeface="Tahoma"/>
              </a:rPr>
              <a:t>166</a:t>
            </a:r>
            <a:r>
              <a:rPr sz="2100" b="1" spc="385" dirty="0">
                <a:latin typeface="Tahoma"/>
                <a:cs typeface="Tahoma"/>
              </a:rPr>
              <a:t> </a:t>
            </a:r>
            <a:r>
              <a:rPr sz="2100" b="1" spc="270" dirty="0">
                <a:latin typeface="Courier New"/>
                <a:cs typeface="Courier New"/>
              </a:rPr>
              <a:t>ТИС</a:t>
            </a:r>
            <a:r>
              <a:rPr sz="2100" b="1" spc="270" dirty="0">
                <a:latin typeface="Tahoma"/>
                <a:cs typeface="Tahoma"/>
              </a:rPr>
              <a:t>.</a:t>
            </a:r>
            <a:r>
              <a:rPr sz="2100" b="1" spc="390" dirty="0">
                <a:latin typeface="Tahoma"/>
                <a:cs typeface="Tahoma"/>
              </a:rPr>
              <a:t> </a:t>
            </a:r>
            <a:r>
              <a:rPr sz="2100" b="1" spc="225" dirty="0">
                <a:latin typeface="Courier New"/>
                <a:cs typeface="Courier New"/>
              </a:rPr>
              <a:t>ГРН</a:t>
            </a:r>
            <a:r>
              <a:rPr sz="2100" b="1" spc="225" dirty="0">
                <a:latin typeface="Tahoma"/>
                <a:cs typeface="Tahoma"/>
              </a:rPr>
              <a:t>,</a:t>
            </a:r>
            <a:r>
              <a:rPr sz="2100" b="1" spc="385" dirty="0">
                <a:latin typeface="Tahoma"/>
                <a:cs typeface="Tahoma"/>
              </a:rPr>
              <a:t> </a:t>
            </a:r>
            <a:r>
              <a:rPr sz="2100" b="1" spc="135" dirty="0">
                <a:latin typeface="Courier New"/>
                <a:cs typeface="Courier New"/>
              </a:rPr>
              <a:t>У</a:t>
            </a:r>
            <a:r>
              <a:rPr sz="2100" b="1" spc="-254" dirty="0">
                <a:latin typeface="Courier New"/>
                <a:cs typeface="Courier New"/>
              </a:rPr>
              <a:t> </a:t>
            </a:r>
            <a:r>
              <a:rPr sz="2100" b="1" spc="490" dirty="0">
                <a:latin typeface="Courier New"/>
                <a:cs typeface="Courier New"/>
              </a:rPr>
              <a:t>ТОМУ</a:t>
            </a:r>
            <a:r>
              <a:rPr sz="2100" b="1" spc="-254" dirty="0">
                <a:latin typeface="Courier New"/>
                <a:cs typeface="Courier New"/>
              </a:rPr>
              <a:t> </a:t>
            </a:r>
            <a:r>
              <a:rPr sz="2100" b="1" spc="310" dirty="0">
                <a:latin typeface="Courier New"/>
                <a:cs typeface="Courier New"/>
              </a:rPr>
              <a:t>ЧИСЛІ </a:t>
            </a:r>
            <a:r>
              <a:rPr sz="2100" b="1" spc="430" dirty="0">
                <a:latin typeface="Courier New"/>
                <a:cs typeface="Courier New"/>
              </a:rPr>
              <a:t>ОПЛАТА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270" dirty="0">
                <a:latin typeface="Courier New"/>
                <a:cs typeface="Courier New"/>
              </a:rPr>
              <a:t>ЗА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434" dirty="0">
                <a:latin typeface="Courier New"/>
                <a:cs typeface="Courier New"/>
              </a:rPr>
              <a:t>РОБОТИ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420" dirty="0">
                <a:latin typeface="Courier New"/>
                <a:cs typeface="Courier New"/>
              </a:rPr>
              <a:t>ВИКОНАНІ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135" dirty="0">
                <a:latin typeface="Courier New"/>
                <a:cs typeface="Courier New"/>
              </a:rPr>
              <a:t>У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160" dirty="0">
                <a:latin typeface="Tahoma"/>
                <a:cs typeface="Tahoma"/>
              </a:rPr>
              <a:t>2022</a:t>
            </a:r>
            <a:r>
              <a:rPr sz="2100" b="1" spc="390" dirty="0">
                <a:latin typeface="Tahoma"/>
                <a:cs typeface="Tahoma"/>
              </a:rPr>
              <a:t> </a:t>
            </a:r>
            <a:r>
              <a:rPr sz="2100" b="1" spc="290" dirty="0">
                <a:latin typeface="Courier New"/>
                <a:cs typeface="Courier New"/>
              </a:rPr>
              <a:t>РОЦІ</a:t>
            </a:r>
            <a:r>
              <a:rPr sz="2100" b="1" spc="-250" dirty="0">
                <a:latin typeface="Courier New"/>
                <a:cs typeface="Courier New"/>
              </a:rPr>
              <a:t> </a:t>
            </a:r>
            <a:r>
              <a:rPr sz="2100" b="1" spc="-484" dirty="0">
                <a:latin typeface="Tahoma"/>
                <a:cs typeface="Tahoma"/>
              </a:rPr>
              <a:t>–</a:t>
            </a:r>
            <a:r>
              <a:rPr sz="2100" b="1" spc="395" dirty="0">
                <a:latin typeface="Tahoma"/>
                <a:cs typeface="Tahoma"/>
              </a:rPr>
              <a:t> </a:t>
            </a:r>
            <a:r>
              <a:rPr sz="2100" b="1" spc="60" dirty="0">
                <a:latin typeface="Tahoma"/>
                <a:cs typeface="Tahoma"/>
              </a:rPr>
              <a:t>1093</a:t>
            </a:r>
            <a:r>
              <a:rPr sz="2100" b="1" spc="-365" dirty="0">
                <a:latin typeface="Tahoma"/>
                <a:cs typeface="Tahoma"/>
              </a:rPr>
              <a:t> </a:t>
            </a:r>
            <a:r>
              <a:rPr sz="2100" b="1" spc="-165" dirty="0">
                <a:latin typeface="Tahoma"/>
                <a:cs typeface="Tahoma"/>
              </a:rPr>
              <a:t>,</a:t>
            </a:r>
            <a:r>
              <a:rPr sz="2100" b="1" spc="-360" dirty="0">
                <a:latin typeface="Tahoma"/>
                <a:cs typeface="Tahoma"/>
              </a:rPr>
              <a:t> </a:t>
            </a:r>
            <a:r>
              <a:rPr sz="2100" b="1" spc="110" dirty="0">
                <a:latin typeface="Tahoma"/>
                <a:cs typeface="Tahoma"/>
              </a:rPr>
              <a:t>456 </a:t>
            </a:r>
            <a:r>
              <a:rPr sz="2100" b="1" spc="270" dirty="0">
                <a:latin typeface="Courier New"/>
                <a:cs typeface="Courier New"/>
              </a:rPr>
              <a:t>ТИС</a:t>
            </a:r>
            <a:r>
              <a:rPr sz="2100" b="1" spc="270" dirty="0">
                <a:latin typeface="Tahoma"/>
                <a:cs typeface="Tahoma"/>
              </a:rPr>
              <a:t>.</a:t>
            </a:r>
            <a:r>
              <a:rPr sz="2100" b="1" spc="385" dirty="0">
                <a:latin typeface="Tahoma"/>
                <a:cs typeface="Tahoma"/>
              </a:rPr>
              <a:t> </a:t>
            </a:r>
            <a:r>
              <a:rPr sz="2100" b="1" spc="180" dirty="0">
                <a:latin typeface="Courier New"/>
                <a:cs typeface="Courier New"/>
              </a:rPr>
              <a:t>ГРН</a:t>
            </a:r>
            <a:r>
              <a:rPr sz="2100" b="1" spc="180" dirty="0">
                <a:latin typeface="Tahoma"/>
                <a:cs typeface="Tahoma"/>
              </a:rPr>
              <a:t>:</a:t>
            </a:r>
            <a:endParaRPr sz="2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8008" y="0"/>
            <a:ext cx="17630140" cy="10287000"/>
            <a:chOff x="658008" y="0"/>
            <a:chExt cx="1763014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8008" y="1959665"/>
              <a:ext cx="12077960" cy="76526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57999" y="11"/>
              <a:ext cx="12075160" cy="10287000"/>
            </a:xfrm>
            <a:custGeom>
              <a:avLst/>
              <a:gdLst/>
              <a:ahLst/>
              <a:cxnLst/>
              <a:rect l="l" t="t" r="r" b="b"/>
              <a:pathLst>
                <a:path w="12075160" h="10287000">
                  <a:moveTo>
                    <a:pt x="12074589" y="5616638"/>
                  </a:moveTo>
                  <a:lnTo>
                    <a:pt x="5504993" y="5616638"/>
                  </a:lnTo>
                  <a:lnTo>
                    <a:pt x="5504993" y="0"/>
                  </a:lnTo>
                  <a:lnTo>
                    <a:pt x="5084724" y="0"/>
                  </a:lnTo>
                  <a:lnTo>
                    <a:pt x="5084724" y="5616638"/>
                  </a:lnTo>
                  <a:lnTo>
                    <a:pt x="0" y="5616638"/>
                  </a:lnTo>
                  <a:lnTo>
                    <a:pt x="0" y="6036907"/>
                  </a:lnTo>
                  <a:lnTo>
                    <a:pt x="5084724" y="6036907"/>
                  </a:lnTo>
                  <a:lnTo>
                    <a:pt x="5084724" y="10286987"/>
                  </a:lnTo>
                  <a:lnTo>
                    <a:pt x="5504993" y="10286987"/>
                  </a:lnTo>
                  <a:lnTo>
                    <a:pt x="5504993" y="6036907"/>
                  </a:lnTo>
                  <a:lnTo>
                    <a:pt x="12074589" y="6036907"/>
                  </a:lnTo>
                  <a:lnTo>
                    <a:pt x="12074589" y="56166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731835" y="0"/>
              <a:ext cx="5556250" cy="10281920"/>
            </a:xfrm>
            <a:custGeom>
              <a:avLst/>
              <a:gdLst/>
              <a:ahLst/>
              <a:cxnLst/>
              <a:rect l="l" t="t" r="r" b="b"/>
              <a:pathLst>
                <a:path w="5556250" h="10281920">
                  <a:moveTo>
                    <a:pt x="0" y="10281331"/>
                  </a:moveTo>
                  <a:lnTo>
                    <a:pt x="0" y="0"/>
                  </a:lnTo>
                  <a:lnTo>
                    <a:pt x="5556164" y="0"/>
                  </a:lnTo>
                  <a:lnTo>
                    <a:pt x="5556164" y="10281331"/>
                  </a:lnTo>
                  <a:lnTo>
                    <a:pt x="0" y="10281331"/>
                  </a:lnTo>
                  <a:close/>
                </a:path>
              </a:pathLst>
            </a:custGeom>
            <a:solidFill>
              <a:srgbClr val="A08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356076" y="761020"/>
              <a:ext cx="4335780" cy="8765540"/>
            </a:xfrm>
            <a:custGeom>
              <a:avLst/>
              <a:gdLst/>
              <a:ahLst/>
              <a:cxnLst/>
              <a:rect l="l" t="t" r="r" b="b"/>
              <a:pathLst>
                <a:path w="4335780" h="8765540">
                  <a:moveTo>
                    <a:pt x="0" y="0"/>
                  </a:moveTo>
                  <a:lnTo>
                    <a:pt x="4335274" y="0"/>
                  </a:lnTo>
                  <a:lnTo>
                    <a:pt x="4335274" y="8764959"/>
                  </a:lnTo>
                  <a:lnTo>
                    <a:pt x="0" y="8764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72217" y="3633066"/>
              <a:ext cx="95250" cy="952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72217" y="6500091"/>
              <a:ext cx="95250" cy="9524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97148" y="358203"/>
            <a:ext cx="1621155" cy="1306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400" spc="465" dirty="0">
                <a:solidFill>
                  <a:srgbClr val="000000"/>
                </a:solidFill>
                <a:latin typeface="Cambria"/>
                <a:cs typeface="Cambria"/>
              </a:rPr>
              <a:t>ДО</a:t>
            </a:r>
            <a:endParaRPr sz="840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64337" y="358203"/>
            <a:ext cx="3559175" cy="1306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400" b="1" spc="455" dirty="0">
                <a:latin typeface="Cambria"/>
                <a:cs typeface="Cambria"/>
              </a:rPr>
              <a:t>ПІСЛЯ</a:t>
            </a:r>
            <a:endParaRPr sz="840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356076" y="761020"/>
            <a:ext cx="4335780" cy="8765540"/>
          </a:xfrm>
          <a:prstGeom prst="rect">
            <a:avLst/>
          </a:prstGeom>
        </p:spPr>
        <p:txBody>
          <a:bodyPr vert="horz" wrap="square" lIns="0" tIns="208279" rIns="0" bIns="0" rtlCol="0">
            <a:spAutoFit/>
          </a:bodyPr>
          <a:lstStyle/>
          <a:p>
            <a:pPr marL="549275" marR="1579245" indent="107950">
              <a:lnSpc>
                <a:spcPct val="112000"/>
              </a:lnSpc>
              <a:spcBef>
                <a:spcPts val="1639"/>
              </a:spcBef>
            </a:pPr>
            <a:r>
              <a:rPr sz="2400" b="1" spc="595" dirty="0">
                <a:latin typeface="Courier New"/>
                <a:cs typeface="Courier New"/>
              </a:rPr>
              <a:t>ВИКОНАНО </a:t>
            </a:r>
            <a:r>
              <a:rPr sz="2400" b="1" spc="505" dirty="0">
                <a:latin typeface="Courier New"/>
                <a:cs typeface="Courier New"/>
              </a:rPr>
              <a:t>РОБОТИ</a:t>
            </a:r>
            <a:r>
              <a:rPr sz="2400" b="1" spc="-290" dirty="0">
                <a:latin typeface="Courier New"/>
                <a:cs typeface="Courier New"/>
              </a:rPr>
              <a:t> </a:t>
            </a:r>
            <a:r>
              <a:rPr sz="2400" b="1" spc="65" dirty="0">
                <a:latin typeface="Courier New"/>
                <a:cs typeface="Courier New"/>
              </a:rPr>
              <a:t>З</a:t>
            </a:r>
            <a:endParaRPr sz="2400">
              <a:latin typeface="Courier New"/>
              <a:cs typeface="Courier New"/>
            </a:endParaRPr>
          </a:p>
          <a:p>
            <a:pPr marL="549275" marR="1416685">
              <a:lnSpc>
                <a:spcPct val="112000"/>
              </a:lnSpc>
            </a:pPr>
            <a:r>
              <a:rPr sz="2400" b="1" spc="555" dirty="0">
                <a:latin typeface="Courier New"/>
                <a:cs typeface="Courier New"/>
              </a:rPr>
              <a:t>ПОТОЧНОГО </a:t>
            </a:r>
            <a:r>
              <a:rPr sz="2400" b="1" spc="500" dirty="0">
                <a:latin typeface="Courier New"/>
                <a:cs typeface="Courier New"/>
              </a:rPr>
              <a:t>РЕМОНТУ</a:t>
            </a:r>
            <a:r>
              <a:rPr sz="2400" b="1" spc="-285" dirty="0">
                <a:latin typeface="Courier New"/>
                <a:cs typeface="Courier New"/>
              </a:rPr>
              <a:t> </a:t>
            </a:r>
            <a:r>
              <a:rPr sz="2400" b="1" spc="425" dirty="0">
                <a:latin typeface="Courier New"/>
                <a:cs typeface="Courier New"/>
              </a:rPr>
              <a:t>НА</a:t>
            </a:r>
            <a:endParaRPr sz="2400">
              <a:latin typeface="Courier New"/>
              <a:cs typeface="Courier New"/>
            </a:endParaRPr>
          </a:p>
          <a:p>
            <a:pPr marL="549275">
              <a:lnSpc>
                <a:spcPct val="100000"/>
              </a:lnSpc>
              <a:spcBef>
                <a:spcPts val="345"/>
              </a:spcBef>
            </a:pPr>
            <a:r>
              <a:rPr sz="2400" b="1" spc="430" dirty="0">
                <a:latin typeface="Courier New"/>
                <a:cs typeface="Courier New"/>
              </a:rPr>
              <a:t>ЗАГАЛЬНУ</a:t>
            </a:r>
            <a:r>
              <a:rPr sz="2400" b="1" spc="-270" dirty="0">
                <a:latin typeface="Courier New"/>
                <a:cs typeface="Courier New"/>
              </a:rPr>
              <a:t> </a:t>
            </a:r>
            <a:r>
              <a:rPr sz="2400" b="1" spc="500" dirty="0">
                <a:latin typeface="Courier New"/>
                <a:cs typeface="Courier New"/>
              </a:rPr>
              <a:t>СУМУ</a:t>
            </a:r>
            <a:endParaRPr sz="2400">
              <a:latin typeface="Courier New"/>
              <a:cs typeface="Courier New"/>
            </a:endParaRPr>
          </a:p>
          <a:p>
            <a:pPr marL="549275">
              <a:lnSpc>
                <a:spcPct val="100000"/>
              </a:lnSpc>
              <a:spcBef>
                <a:spcPts val="345"/>
              </a:spcBef>
              <a:tabLst>
                <a:tab pos="1896745" algn="l"/>
                <a:tab pos="2851785" algn="l"/>
              </a:tabLst>
            </a:pPr>
            <a:r>
              <a:rPr sz="2400" b="1" spc="160" dirty="0">
                <a:latin typeface="Tahoma"/>
                <a:cs typeface="Tahoma"/>
              </a:rPr>
              <a:t>3505</a:t>
            </a:r>
            <a:r>
              <a:rPr sz="2400" b="1" spc="-405" dirty="0">
                <a:latin typeface="Tahoma"/>
                <a:cs typeface="Tahoma"/>
              </a:rPr>
              <a:t> </a:t>
            </a:r>
            <a:r>
              <a:rPr sz="2400" b="1" spc="-180" dirty="0">
                <a:latin typeface="Tahoma"/>
                <a:cs typeface="Tahoma"/>
              </a:rPr>
              <a:t>,</a:t>
            </a:r>
            <a:r>
              <a:rPr sz="2400" b="1" spc="-405" dirty="0">
                <a:latin typeface="Tahoma"/>
                <a:cs typeface="Tahoma"/>
              </a:rPr>
              <a:t> </a:t>
            </a:r>
            <a:r>
              <a:rPr sz="2400" b="1" spc="-50" dirty="0">
                <a:latin typeface="Tahoma"/>
                <a:cs typeface="Tahoma"/>
              </a:rPr>
              <a:t>9</a:t>
            </a:r>
            <a:r>
              <a:rPr sz="2400" b="1" dirty="0">
                <a:latin typeface="Tahoma"/>
                <a:cs typeface="Tahoma"/>
              </a:rPr>
              <a:t>	</a:t>
            </a:r>
            <a:r>
              <a:rPr sz="2400" b="1" spc="295" dirty="0">
                <a:latin typeface="Courier New"/>
                <a:cs typeface="Courier New"/>
              </a:rPr>
              <a:t>ТИС</a:t>
            </a:r>
            <a:r>
              <a:rPr sz="2400" b="1" spc="295" dirty="0">
                <a:latin typeface="Tahoma"/>
                <a:cs typeface="Tahoma"/>
              </a:rPr>
              <a:t>.</a:t>
            </a:r>
            <a:r>
              <a:rPr sz="2400" b="1" dirty="0">
                <a:latin typeface="Tahoma"/>
                <a:cs typeface="Tahoma"/>
              </a:rPr>
              <a:t>	</a:t>
            </a:r>
            <a:r>
              <a:rPr sz="2400" b="1" spc="215" dirty="0">
                <a:latin typeface="Courier New"/>
                <a:cs typeface="Courier New"/>
              </a:rPr>
              <a:t>ГРН</a:t>
            </a:r>
            <a:r>
              <a:rPr sz="2400" b="1" spc="215" dirty="0">
                <a:latin typeface="Tahoma"/>
                <a:cs typeface="Tahoma"/>
              </a:rPr>
              <a:t>:</a:t>
            </a:r>
            <a:endParaRPr sz="2400">
              <a:latin typeface="Tahoma"/>
              <a:cs typeface="Tahoma"/>
            </a:endParaRPr>
          </a:p>
          <a:p>
            <a:pPr marL="1070610" marR="1753235">
              <a:lnSpc>
                <a:spcPct val="112000"/>
              </a:lnSpc>
            </a:pPr>
            <a:r>
              <a:rPr sz="2400" b="1" spc="500" dirty="0">
                <a:latin typeface="Courier New"/>
                <a:cs typeface="Courier New"/>
              </a:rPr>
              <a:t>РЕМОНТ </a:t>
            </a:r>
            <a:r>
              <a:rPr sz="2400" b="1" spc="509" dirty="0">
                <a:latin typeface="Courier New"/>
                <a:cs typeface="Courier New"/>
              </a:rPr>
              <a:t>ФАСАДУ</a:t>
            </a:r>
            <a:endParaRPr sz="2400">
              <a:latin typeface="Courier New"/>
              <a:cs typeface="Courier New"/>
            </a:endParaRPr>
          </a:p>
          <a:p>
            <a:pPr marL="1070610" marR="1016000">
              <a:lnSpc>
                <a:spcPct val="112000"/>
              </a:lnSpc>
              <a:tabLst>
                <a:tab pos="1771650" algn="l"/>
              </a:tabLst>
            </a:pPr>
            <a:r>
              <a:rPr sz="2400" b="1" spc="305" dirty="0">
                <a:latin typeface="Courier New"/>
                <a:cs typeface="Courier New"/>
              </a:rPr>
              <a:t>БІБЛІОТЕКИ </a:t>
            </a:r>
            <a:r>
              <a:rPr sz="2400" b="1" spc="220" dirty="0">
                <a:latin typeface="Courier New"/>
                <a:cs typeface="Courier New"/>
              </a:rPr>
              <a:t>ІМ</a:t>
            </a:r>
            <a:r>
              <a:rPr sz="2400" b="1" spc="220" dirty="0">
                <a:latin typeface="Tahoma"/>
                <a:cs typeface="Tahoma"/>
              </a:rPr>
              <a:t>.</a:t>
            </a:r>
            <a:r>
              <a:rPr sz="2400" b="1" dirty="0">
                <a:latin typeface="Tahoma"/>
                <a:cs typeface="Tahoma"/>
              </a:rPr>
              <a:t>	</a:t>
            </a:r>
            <a:r>
              <a:rPr sz="2400" b="1" spc="600" dirty="0">
                <a:latin typeface="Courier New"/>
                <a:cs typeface="Courier New"/>
              </a:rPr>
              <a:t>Ю</a:t>
            </a:r>
            <a:r>
              <a:rPr sz="2400" b="1" spc="600" dirty="0">
                <a:latin typeface="Tahoma"/>
                <a:cs typeface="Tahoma"/>
              </a:rPr>
              <a:t>.</a:t>
            </a:r>
            <a:endParaRPr sz="2400">
              <a:latin typeface="Tahoma"/>
              <a:cs typeface="Tahoma"/>
            </a:endParaRPr>
          </a:p>
          <a:p>
            <a:pPr marL="1070610">
              <a:lnSpc>
                <a:spcPct val="100000"/>
              </a:lnSpc>
              <a:spcBef>
                <a:spcPts val="345"/>
              </a:spcBef>
            </a:pPr>
            <a:r>
              <a:rPr sz="2400" b="1" spc="484" dirty="0">
                <a:latin typeface="Courier New"/>
                <a:cs typeface="Courier New"/>
              </a:rPr>
              <a:t>ЗБАНАЦЬКОГО</a:t>
            </a:r>
            <a:endParaRPr sz="2400">
              <a:latin typeface="Courier New"/>
              <a:cs typeface="Courier New"/>
            </a:endParaRPr>
          </a:p>
          <a:p>
            <a:pPr marL="1070610">
              <a:lnSpc>
                <a:spcPct val="100000"/>
              </a:lnSpc>
              <a:spcBef>
                <a:spcPts val="345"/>
              </a:spcBef>
              <a:tabLst>
                <a:tab pos="1339850" algn="l"/>
                <a:tab pos="2502535" algn="l"/>
              </a:tabLst>
            </a:pPr>
            <a:r>
              <a:rPr sz="2400" b="1" spc="-600" dirty="0">
                <a:latin typeface="Tahoma"/>
                <a:cs typeface="Tahoma"/>
              </a:rPr>
              <a:t>–</a:t>
            </a:r>
            <a:r>
              <a:rPr sz="2400" b="1" dirty="0">
                <a:latin typeface="Tahoma"/>
                <a:cs typeface="Tahoma"/>
              </a:rPr>
              <a:t>	</a:t>
            </a:r>
            <a:r>
              <a:rPr sz="2400" b="1" spc="190" dirty="0">
                <a:latin typeface="Tahoma"/>
                <a:cs typeface="Tahoma"/>
              </a:rPr>
              <a:t>969</a:t>
            </a:r>
            <a:r>
              <a:rPr sz="2400" b="1" spc="-415" dirty="0">
                <a:latin typeface="Tahoma"/>
                <a:cs typeface="Tahoma"/>
              </a:rPr>
              <a:t> </a:t>
            </a:r>
            <a:r>
              <a:rPr sz="2400" b="1" spc="-180" dirty="0">
                <a:latin typeface="Tahoma"/>
                <a:cs typeface="Tahoma"/>
              </a:rPr>
              <a:t>,</a:t>
            </a:r>
            <a:r>
              <a:rPr sz="2400" b="1" spc="-409" dirty="0">
                <a:latin typeface="Tahoma"/>
                <a:cs typeface="Tahoma"/>
              </a:rPr>
              <a:t> </a:t>
            </a:r>
            <a:r>
              <a:rPr sz="2400" b="1" spc="114" dirty="0">
                <a:latin typeface="Tahoma"/>
                <a:cs typeface="Tahoma"/>
              </a:rPr>
              <a:t>0</a:t>
            </a:r>
            <a:r>
              <a:rPr sz="2400" b="1" dirty="0">
                <a:latin typeface="Tahoma"/>
                <a:cs typeface="Tahoma"/>
              </a:rPr>
              <a:t>	</a:t>
            </a:r>
            <a:r>
              <a:rPr sz="2400" b="1" spc="295" dirty="0">
                <a:latin typeface="Courier New"/>
                <a:cs typeface="Courier New"/>
              </a:rPr>
              <a:t>ТИС</a:t>
            </a:r>
            <a:r>
              <a:rPr sz="2400" b="1" spc="295" dirty="0">
                <a:latin typeface="Tahoma"/>
                <a:cs typeface="Tahoma"/>
              </a:rPr>
              <a:t>.</a:t>
            </a:r>
            <a:endParaRPr sz="2400">
              <a:latin typeface="Tahoma"/>
              <a:cs typeface="Tahoma"/>
            </a:endParaRPr>
          </a:p>
          <a:p>
            <a:pPr marL="1070610">
              <a:lnSpc>
                <a:spcPct val="100000"/>
              </a:lnSpc>
              <a:spcBef>
                <a:spcPts val="345"/>
              </a:spcBef>
            </a:pPr>
            <a:r>
              <a:rPr sz="2400" b="1" spc="215" dirty="0">
                <a:latin typeface="Courier New"/>
                <a:cs typeface="Courier New"/>
              </a:rPr>
              <a:t>ГРН</a:t>
            </a:r>
            <a:r>
              <a:rPr sz="2400" b="1" spc="215" dirty="0">
                <a:latin typeface="Tahoma"/>
                <a:cs typeface="Tahoma"/>
              </a:rPr>
              <a:t>;</a:t>
            </a:r>
            <a:endParaRPr sz="2400">
              <a:latin typeface="Tahoma"/>
              <a:cs typeface="Tahoma"/>
            </a:endParaRPr>
          </a:p>
          <a:p>
            <a:pPr marL="1070610" marR="506095">
              <a:lnSpc>
                <a:spcPct val="112000"/>
              </a:lnSpc>
            </a:pPr>
            <a:r>
              <a:rPr sz="2400" b="1" spc="450" dirty="0">
                <a:latin typeface="Courier New"/>
                <a:cs typeface="Courier New"/>
              </a:rPr>
              <a:t>ЗАМІНА</a:t>
            </a:r>
            <a:r>
              <a:rPr sz="2400" b="1" spc="-305" dirty="0">
                <a:latin typeface="Courier New"/>
                <a:cs typeface="Courier New"/>
              </a:rPr>
              <a:t> </a:t>
            </a:r>
            <a:r>
              <a:rPr sz="2400" b="1" spc="350" dirty="0">
                <a:latin typeface="Courier New"/>
                <a:cs typeface="Courier New"/>
              </a:rPr>
              <a:t>ВІКОН </a:t>
            </a:r>
            <a:r>
              <a:rPr sz="2400" b="1" spc="170" dirty="0">
                <a:latin typeface="Courier New"/>
                <a:cs typeface="Courier New"/>
              </a:rPr>
              <a:t>В</a:t>
            </a:r>
            <a:r>
              <a:rPr sz="2400" b="1" spc="-305" dirty="0">
                <a:latin typeface="Courier New"/>
                <a:cs typeface="Courier New"/>
              </a:rPr>
              <a:t> </a:t>
            </a:r>
            <a:r>
              <a:rPr sz="2400" b="1" spc="229" dirty="0">
                <a:latin typeface="Courier New"/>
                <a:cs typeface="Courier New"/>
              </a:rPr>
              <a:t>БІБЛІОТЕЦІ </a:t>
            </a:r>
            <a:r>
              <a:rPr sz="2400" b="1" spc="220" dirty="0">
                <a:latin typeface="Courier New"/>
                <a:cs typeface="Courier New"/>
              </a:rPr>
              <a:t>ІМ</a:t>
            </a:r>
            <a:r>
              <a:rPr sz="2400" b="1" spc="220" dirty="0">
                <a:latin typeface="Tahoma"/>
                <a:cs typeface="Tahoma"/>
              </a:rPr>
              <a:t>.</a:t>
            </a:r>
            <a:endParaRPr sz="2400">
              <a:latin typeface="Tahoma"/>
              <a:cs typeface="Tahoma"/>
            </a:endParaRPr>
          </a:p>
          <a:p>
            <a:pPr marL="1070610" marR="962660">
              <a:lnSpc>
                <a:spcPct val="112000"/>
              </a:lnSpc>
            </a:pPr>
            <a:r>
              <a:rPr sz="2400" b="1" spc="625" dirty="0">
                <a:latin typeface="Courier New"/>
                <a:cs typeface="Courier New"/>
              </a:rPr>
              <a:t>ДЖАМБУЛА </a:t>
            </a:r>
            <a:r>
              <a:rPr sz="2400" b="1" spc="540" dirty="0">
                <a:latin typeface="Courier New"/>
                <a:cs typeface="Courier New"/>
              </a:rPr>
              <a:t>ДЖАБАЄВА</a:t>
            </a:r>
            <a:r>
              <a:rPr sz="2400" b="1" spc="-290" dirty="0">
                <a:latin typeface="Courier New"/>
                <a:cs typeface="Courier New"/>
              </a:rPr>
              <a:t> </a:t>
            </a:r>
            <a:r>
              <a:rPr sz="2400" b="1" spc="-600" dirty="0">
                <a:latin typeface="Tahoma"/>
                <a:cs typeface="Tahoma"/>
              </a:rPr>
              <a:t>–</a:t>
            </a:r>
            <a:endParaRPr sz="2400">
              <a:latin typeface="Tahoma"/>
              <a:cs typeface="Tahoma"/>
            </a:endParaRPr>
          </a:p>
          <a:p>
            <a:pPr marL="1070610">
              <a:lnSpc>
                <a:spcPct val="100000"/>
              </a:lnSpc>
              <a:spcBef>
                <a:spcPts val="345"/>
              </a:spcBef>
              <a:tabLst>
                <a:tab pos="1958975" algn="l"/>
                <a:tab pos="2914015" algn="l"/>
              </a:tabLst>
            </a:pPr>
            <a:r>
              <a:rPr sz="2400" b="1" spc="50" dirty="0">
                <a:latin typeface="Tahoma"/>
                <a:cs typeface="Tahoma"/>
              </a:rPr>
              <a:t>27</a:t>
            </a:r>
            <a:r>
              <a:rPr sz="2400" b="1" spc="-415" dirty="0">
                <a:latin typeface="Tahoma"/>
                <a:cs typeface="Tahoma"/>
              </a:rPr>
              <a:t> </a:t>
            </a:r>
            <a:r>
              <a:rPr sz="2400" b="1" spc="-180" dirty="0">
                <a:latin typeface="Tahoma"/>
                <a:cs typeface="Tahoma"/>
              </a:rPr>
              <a:t>,</a:t>
            </a:r>
            <a:r>
              <a:rPr sz="2400" b="1" spc="-409" dirty="0">
                <a:latin typeface="Tahoma"/>
                <a:cs typeface="Tahoma"/>
              </a:rPr>
              <a:t> </a:t>
            </a:r>
            <a:r>
              <a:rPr sz="2400" b="1" spc="-50" dirty="0">
                <a:latin typeface="Tahoma"/>
                <a:cs typeface="Tahoma"/>
              </a:rPr>
              <a:t>9</a:t>
            </a:r>
            <a:r>
              <a:rPr sz="2400" b="1" dirty="0">
                <a:latin typeface="Tahoma"/>
                <a:cs typeface="Tahoma"/>
              </a:rPr>
              <a:t>	</a:t>
            </a:r>
            <a:r>
              <a:rPr sz="2400" b="1" spc="295" dirty="0">
                <a:latin typeface="Courier New"/>
                <a:cs typeface="Courier New"/>
              </a:rPr>
              <a:t>ТИС</a:t>
            </a:r>
            <a:r>
              <a:rPr sz="2400" b="1" spc="295" dirty="0">
                <a:latin typeface="Tahoma"/>
                <a:cs typeface="Tahoma"/>
              </a:rPr>
              <a:t>.</a:t>
            </a:r>
            <a:r>
              <a:rPr sz="2400" b="1" dirty="0">
                <a:latin typeface="Tahoma"/>
                <a:cs typeface="Tahoma"/>
              </a:rPr>
              <a:t>	</a:t>
            </a:r>
            <a:r>
              <a:rPr sz="2400" b="1" spc="215" dirty="0">
                <a:latin typeface="Courier New"/>
                <a:cs typeface="Courier New"/>
              </a:rPr>
              <a:t>ГРН</a:t>
            </a:r>
            <a:r>
              <a:rPr sz="2400" b="1" spc="215" dirty="0">
                <a:latin typeface="Tahoma"/>
                <a:cs typeface="Tahoma"/>
              </a:rPr>
              <a:t>;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0"/>
            <a:ext cx="4714874" cy="62579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84299" y="4397174"/>
            <a:ext cx="4190999" cy="55625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71632" y="454"/>
            <a:ext cx="533400" cy="6256655"/>
          </a:xfrm>
          <a:custGeom>
            <a:avLst/>
            <a:gdLst/>
            <a:ahLst/>
            <a:cxnLst/>
            <a:rect l="l" t="t" r="r" b="b"/>
            <a:pathLst>
              <a:path w="533400" h="6256655">
                <a:moveTo>
                  <a:pt x="532807" y="0"/>
                </a:moveTo>
                <a:lnTo>
                  <a:pt x="532807" y="6256325"/>
                </a:lnTo>
                <a:lnTo>
                  <a:pt x="0" y="6256325"/>
                </a:lnTo>
                <a:lnTo>
                  <a:pt x="0" y="0"/>
                </a:lnTo>
                <a:lnTo>
                  <a:pt x="532807" y="0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706212" y="4396048"/>
            <a:ext cx="582295" cy="5566410"/>
          </a:xfrm>
          <a:custGeom>
            <a:avLst/>
            <a:gdLst/>
            <a:ahLst/>
            <a:cxnLst/>
            <a:rect l="l" t="t" r="r" b="b"/>
            <a:pathLst>
              <a:path w="582294" h="5566409">
                <a:moveTo>
                  <a:pt x="581805" y="0"/>
                </a:moveTo>
                <a:lnTo>
                  <a:pt x="581805" y="5565791"/>
                </a:lnTo>
                <a:lnTo>
                  <a:pt x="0" y="5565791"/>
                </a:lnTo>
                <a:lnTo>
                  <a:pt x="0" y="0"/>
                </a:lnTo>
                <a:lnTo>
                  <a:pt x="581805" y="0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7412" y="7454638"/>
            <a:ext cx="9739630" cy="14255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3399"/>
              </a:lnSpc>
              <a:spcBef>
                <a:spcPts val="95"/>
              </a:spcBef>
              <a:tabLst>
                <a:tab pos="2664460" algn="l"/>
                <a:tab pos="2967355" algn="l"/>
                <a:tab pos="4173220" algn="l"/>
                <a:tab pos="5247005" algn="l"/>
              </a:tabLst>
            </a:pPr>
            <a:r>
              <a:rPr sz="2700" b="1" spc="545" dirty="0">
                <a:latin typeface="Courier New"/>
                <a:cs typeface="Courier New"/>
              </a:rPr>
              <a:t>СТАНОВЛЕННЯ</a:t>
            </a:r>
            <a:r>
              <a:rPr sz="2700" b="1" spc="-340" dirty="0">
                <a:latin typeface="Courier New"/>
                <a:cs typeface="Courier New"/>
              </a:rPr>
              <a:t> </a:t>
            </a:r>
            <a:r>
              <a:rPr sz="2700" b="1" spc="484" dirty="0">
                <a:latin typeface="Courier New"/>
                <a:cs typeface="Courier New"/>
              </a:rPr>
              <a:t>ВХІДНИХ</a:t>
            </a:r>
            <a:r>
              <a:rPr sz="2700" b="1" spc="-325" dirty="0">
                <a:latin typeface="Courier New"/>
                <a:cs typeface="Courier New"/>
              </a:rPr>
              <a:t> </a:t>
            </a:r>
            <a:r>
              <a:rPr sz="2700" b="1" spc="445" dirty="0">
                <a:latin typeface="Courier New"/>
                <a:cs typeface="Courier New"/>
              </a:rPr>
              <a:t>ДВЕРЕЙ</a:t>
            </a:r>
            <a:r>
              <a:rPr sz="2700" b="1" spc="-330" dirty="0">
                <a:latin typeface="Courier New"/>
                <a:cs typeface="Courier New"/>
              </a:rPr>
              <a:t> </a:t>
            </a:r>
            <a:r>
              <a:rPr sz="2700" b="1" spc="250" dirty="0">
                <a:latin typeface="Courier New"/>
                <a:cs typeface="Courier New"/>
              </a:rPr>
              <a:t>ТА</a:t>
            </a:r>
            <a:r>
              <a:rPr sz="2700" b="1" spc="-325" dirty="0">
                <a:latin typeface="Courier New"/>
                <a:cs typeface="Courier New"/>
              </a:rPr>
              <a:t> </a:t>
            </a:r>
            <a:r>
              <a:rPr sz="2700" b="1" spc="555" dirty="0">
                <a:latin typeface="Courier New"/>
                <a:cs typeface="Courier New"/>
              </a:rPr>
              <a:t>РЕМОНТ </a:t>
            </a:r>
            <a:r>
              <a:rPr sz="2700" b="1" spc="425" dirty="0">
                <a:latin typeface="Courier New"/>
                <a:cs typeface="Courier New"/>
              </a:rPr>
              <a:t>САНВУЗЛІВ</a:t>
            </a:r>
            <a:r>
              <a:rPr sz="2700" b="1" spc="-315" dirty="0">
                <a:latin typeface="Courier New"/>
                <a:cs typeface="Courier New"/>
              </a:rPr>
              <a:t> </a:t>
            </a:r>
            <a:r>
              <a:rPr sz="2700" b="1" spc="160" dirty="0">
                <a:latin typeface="Courier New"/>
                <a:cs typeface="Courier New"/>
              </a:rPr>
              <a:t>У</a:t>
            </a:r>
            <a:r>
              <a:rPr sz="2700" b="1" spc="-310" dirty="0">
                <a:latin typeface="Courier New"/>
                <a:cs typeface="Courier New"/>
              </a:rPr>
              <a:t> </a:t>
            </a:r>
            <a:r>
              <a:rPr sz="2700" b="1" spc="375" dirty="0">
                <a:latin typeface="Courier New"/>
                <a:cs typeface="Courier New"/>
              </a:rPr>
              <a:t>КИЇВСЬКІЙ</a:t>
            </a:r>
            <a:r>
              <a:rPr sz="2700" b="1" spc="-310" dirty="0">
                <a:latin typeface="Courier New"/>
                <a:cs typeface="Courier New"/>
              </a:rPr>
              <a:t> </a:t>
            </a:r>
            <a:r>
              <a:rPr sz="2700" b="1" spc="490" dirty="0">
                <a:latin typeface="Courier New"/>
                <a:cs typeface="Courier New"/>
              </a:rPr>
              <a:t>ДИТЯЧІЙ</a:t>
            </a:r>
            <a:r>
              <a:rPr sz="2700" b="1" spc="-315" dirty="0">
                <a:latin typeface="Courier New"/>
                <a:cs typeface="Courier New"/>
              </a:rPr>
              <a:t> </a:t>
            </a:r>
            <a:r>
              <a:rPr sz="2700" b="1" spc="600" dirty="0">
                <a:latin typeface="Courier New"/>
                <a:cs typeface="Courier New"/>
              </a:rPr>
              <a:t>МУЗИЧНІЙ </a:t>
            </a:r>
            <a:r>
              <a:rPr sz="2700" b="1" spc="620" dirty="0">
                <a:latin typeface="Courier New"/>
                <a:cs typeface="Courier New"/>
              </a:rPr>
              <a:t>ШКОЛІ</a:t>
            </a:r>
            <a:r>
              <a:rPr sz="2700" b="1" spc="-335" dirty="0">
                <a:latin typeface="Courier New"/>
                <a:cs typeface="Courier New"/>
              </a:rPr>
              <a:t> </a:t>
            </a:r>
            <a:r>
              <a:rPr sz="2700" b="1" spc="1150" dirty="0">
                <a:latin typeface="Courier New"/>
                <a:cs typeface="Courier New"/>
              </a:rPr>
              <a:t>№</a:t>
            </a:r>
            <a:r>
              <a:rPr sz="2700" b="1" spc="-330" dirty="0">
                <a:latin typeface="Courier New"/>
                <a:cs typeface="Courier New"/>
              </a:rPr>
              <a:t> </a:t>
            </a:r>
            <a:r>
              <a:rPr sz="2700" b="1" spc="-290" dirty="0">
                <a:latin typeface="Tahoma"/>
                <a:cs typeface="Tahoma"/>
              </a:rPr>
              <a:t>31</a:t>
            </a:r>
            <a:r>
              <a:rPr sz="2700" b="1" dirty="0">
                <a:latin typeface="Tahoma"/>
                <a:cs typeface="Tahoma"/>
              </a:rPr>
              <a:t>	</a:t>
            </a:r>
            <a:r>
              <a:rPr sz="2700" b="1" spc="-675" dirty="0">
                <a:latin typeface="Tahoma"/>
                <a:cs typeface="Tahoma"/>
              </a:rPr>
              <a:t>–</a:t>
            </a:r>
            <a:r>
              <a:rPr sz="2700" b="1" dirty="0">
                <a:latin typeface="Tahoma"/>
                <a:cs typeface="Tahoma"/>
              </a:rPr>
              <a:t>	353</a:t>
            </a:r>
            <a:r>
              <a:rPr sz="2700" b="1" spc="-430" dirty="0">
                <a:latin typeface="Tahoma"/>
                <a:cs typeface="Tahoma"/>
              </a:rPr>
              <a:t> </a:t>
            </a:r>
            <a:r>
              <a:rPr sz="2700" b="1" spc="-210" dirty="0">
                <a:latin typeface="Tahoma"/>
                <a:cs typeface="Tahoma"/>
              </a:rPr>
              <a:t>,</a:t>
            </a:r>
            <a:r>
              <a:rPr sz="2700" b="1" spc="-425" dirty="0">
                <a:latin typeface="Tahoma"/>
                <a:cs typeface="Tahoma"/>
              </a:rPr>
              <a:t> </a:t>
            </a:r>
            <a:r>
              <a:rPr sz="2700" b="1" spc="-50" dirty="0">
                <a:latin typeface="Tahoma"/>
                <a:cs typeface="Tahoma"/>
              </a:rPr>
              <a:t>7</a:t>
            </a:r>
            <a:r>
              <a:rPr sz="2700" b="1" dirty="0">
                <a:latin typeface="Tahoma"/>
                <a:cs typeface="Tahoma"/>
              </a:rPr>
              <a:t>	</a:t>
            </a:r>
            <a:r>
              <a:rPr sz="2700" b="1" spc="330" dirty="0">
                <a:latin typeface="Courier New"/>
                <a:cs typeface="Courier New"/>
              </a:rPr>
              <a:t>ТИС</a:t>
            </a:r>
            <a:r>
              <a:rPr sz="2700" b="1" spc="330" dirty="0">
                <a:latin typeface="Tahoma"/>
                <a:cs typeface="Tahoma"/>
              </a:rPr>
              <a:t>.</a:t>
            </a:r>
            <a:r>
              <a:rPr sz="2700" b="1" dirty="0">
                <a:latin typeface="Tahoma"/>
                <a:cs typeface="Tahoma"/>
              </a:rPr>
              <a:t>	</a:t>
            </a:r>
            <a:r>
              <a:rPr sz="2700" b="1" spc="320" dirty="0">
                <a:latin typeface="Courier New"/>
                <a:cs typeface="Courier New"/>
              </a:rPr>
              <a:t>ГРН</a:t>
            </a:r>
            <a:endParaRPr sz="2700">
              <a:latin typeface="Courier New"/>
              <a:cs typeface="Courier Ne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7001209"/>
            <a:ext cx="12411075" cy="2486025"/>
          </a:xfrm>
          <a:custGeom>
            <a:avLst/>
            <a:gdLst/>
            <a:ahLst/>
            <a:cxnLst/>
            <a:rect l="l" t="t" r="r" b="b"/>
            <a:pathLst>
              <a:path w="12411075" h="2486025">
                <a:moveTo>
                  <a:pt x="12411074" y="2486024"/>
                </a:moveTo>
                <a:lnTo>
                  <a:pt x="0" y="2486024"/>
                </a:lnTo>
                <a:lnTo>
                  <a:pt x="0" y="0"/>
                </a:lnTo>
                <a:lnTo>
                  <a:pt x="12411074" y="0"/>
                </a:lnTo>
                <a:lnTo>
                  <a:pt x="12411074" y="2486024"/>
                </a:lnTo>
                <a:close/>
              </a:path>
            </a:pathLst>
          </a:custGeom>
          <a:solidFill>
            <a:srgbClr val="3F3C2E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5227567" y="0"/>
            <a:ext cx="13060680" cy="3124200"/>
            <a:chOff x="5227567" y="0"/>
            <a:chExt cx="13060680" cy="3124200"/>
          </a:xfrm>
        </p:grpSpPr>
        <p:sp>
          <p:nvSpPr>
            <p:cNvPr id="9" name="object 9"/>
            <p:cNvSpPr/>
            <p:nvPr/>
          </p:nvSpPr>
          <p:spPr>
            <a:xfrm>
              <a:off x="5227567" y="740021"/>
              <a:ext cx="13060680" cy="1333500"/>
            </a:xfrm>
            <a:custGeom>
              <a:avLst/>
              <a:gdLst/>
              <a:ahLst/>
              <a:cxnLst/>
              <a:rect l="l" t="t" r="r" b="b"/>
              <a:pathLst>
                <a:path w="13060680" h="1333500">
                  <a:moveTo>
                    <a:pt x="0" y="0"/>
                  </a:moveTo>
                  <a:lnTo>
                    <a:pt x="13060430" y="0"/>
                  </a:lnTo>
                  <a:lnTo>
                    <a:pt x="13060430" y="1333061"/>
                  </a:lnTo>
                  <a:lnTo>
                    <a:pt x="0" y="13330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3C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167206" y="0"/>
              <a:ext cx="2428874" cy="31241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1632" y="456"/>
            <a:ext cx="533400" cy="6256655"/>
          </a:xfrm>
          <a:custGeom>
            <a:avLst/>
            <a:gdLst/>
            <a:ahLst/>
            <a:cxnLst/>
            <a:rect l="l" t="t" r="r" b="b"/>
            <a:pathLst>
              <a:path w="533400" h="6256655">
                <a:moveTo>
                  <a:pt x="532807" y="0"/>
                </a:moveTo>
                <a:lnTo>
                  <a:pt x="532807" y="6256325"/>
                </a:lnTo>
                <a:lnTo>
                  <a:pt x="0" y="6256325"/>
                </a:lnTo>
                <a:lnTo>
                  <a:pt x="0" y="0"/>
                </a:lnTo>
                <a:lnTo>
                  <a:pt x="532807" y="0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706212" y="4396048"/>
            <a:ext cx="582295" cy="5566410"/>
          </a:xfrm>
          <a:custGeom>
            <a:avLst/>
            <a:gdLst/>
            <a:ahLst/>
            <a:cxnLst/>
            <a:rect l="l" t="t" r="r" b="b"/>
            <a:pathLst>
              <a:path w="582294" h="5566409">
                <a:moveTo>
                  <a:pt x="581805" y="0"/>
                </a:moveTo>
                <a:lnTo>
                  <a:pt x="581805" y="5565791"/>
                </a:lnTo>
                <a:lnTo>
                  <a:pt x="0" y="5565791"/>
                </a:lnTo>
                <a:lnTo>
                  <a:pt x="0" y="0"/>
                </a:lnTo>
                <a:lnTo>
                  <a:pt x="581805" y="0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17501" y="7454638"/>
            <a:ext cx="10219690" cy="189230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sz="2700" b="1" spc="500" dirty="0">
                <a:latin typeface="Courier New"/>
                <a:cs typeface="Courier New"/>
              </a:rPr>
              <a:t>ЗАМІНА</a:t>
            </a:r>
            <a:r>
              <a:rPr sz="2700" b="1" spc="-340" dirty="0">
                <a:latin typeface="Courier New"/>
                <a:cs typeface="Courier New"/>
              </a:rPr>
              <a:t> </a:t>
            </a:r>
            <a:r>
              <a:rPr sz="2700" b="1" spc="409" dirty="0">
                <a:latin typeface="Courier New"/>
                <a:cs typeface="Courier New"/>
              </a:rPr>
              <a:t>ВІКОН</a:t>
            </a:r>
            <a:r>
              <a:rPr sz="2700" b="1" spc="-325" dirty="0">
                <a:latin typeface="Courier New"/>
                <a:cs typeface="Courier New"/>
              </a:rPr>
              <a:t> </a:t>
            </a:r>
            <a:r>
              <a:rPr sz="2700" b="1" spc="250" dirty="0">
                <a:latin typeface="Courier New"/>
                <a:cs typeface="Courier New"/>
              </a:rPr>
              <a:t>ТА</a:t>
            </a:r>
            <a:r>
              <a:rPr sz="2700" b="1" spc="-330" dirty="0">
                <a:latin typeface="Courier New"/>
                <a:cs typeface="Courier New"/>
              </a:rPr>
              <a:t> </a:t>
            </a:r>
            <a:r>
              <a:rPr sz="2700" b="1" spc="445" dirty="0">
                <a:latin typeface="Courier New"/>
                <a:cs typeface="Courier New"/>
              </a:rPr>
              <a:t>ДВЕРЕЙ</a:t>
            </a:r>
            <a:r>
              <a:rPr sz="2700" b="1" spc="-325" dirty="0">
                <a:latin typeface="Courier New"/>
                <a:cs typeface="Courier New"/>
              </a:rPr>
              <a:t> </a:t>
            </a:r>
            <a:r>
              <a:rPr sz="2700" b="1" spc="160" dirty="0">
                <a:latin typeface="Courier New"/>
                <a:cs typeface="Courier New"/>
              </a:rPr>
              <a:t>У</a:t>
            </a:r>
            <a:r>
              <a:rPr sz="2700" b="1" spc="-325" dirty="0">
                <a:latin typeface="Courier New"/>
                <a:cs typeface="Courier New"/>
              </a:rPr>
              <a:t> </a:t>
            </a:r>
            <a:r>
              <a:rPr sz="2700" b="1" spc="365" dirty="0">
                <a:latin typeface="Courier New"/>
                <a:cs typeface="Courier New"/>
              </a:rPr>
              <a:t>КИЇВСЬКІЙ</a:t>
            </a:r>
            <a:endParaRPr sz="270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434"/>
              </a:spcBef>
              <a:tabLst>
                <a:tab pos="7216140" algn="l"/>
                <a:tab pos="7519034" algn="l"/>
                <a:tab pos="8797925" algn="l"/>
              </a:tabLst>
            </a:pPr>
            <a:r>
              <a:rPr sz="2700" b="1" spc="490" dirty="0">
                <a:latin typeface="Courier New"/>
                <a:cs typeface="Courier New"/>
              </a:rPr>
              <a:t>ДИТЯЧІЙ</a:t>
            </a:r>
            <a:r>
              <a:rPr sz="2700" b="1" spc="-330" dirty="0">
                <a:latin typeface="Courier New"/>
                <a:cs typeface="Courier New"/>
              </a:rPr>
              <a:t> </a:t>
            </a:r>
            <a:r>
              <a:rPr sz="2700" b="1" spc="610" dirty="0">
                <a:latin typeface="Courier New"/>
                <a:cs typeface="Courier New"/>
              </a:rPr>
              <a:t>МУЗИЧНІЙ</a:t>
            </a:r>
            <a:r>
              <a:rPr sz="2700" b="1" spc="-325" dirty="0">
                <a:latin typeface="Courier New"/>
                <a:cs typeface="Courier New"/>
              </a:rPr>
              <a:t> </a:t>
            </a:r>
            <a:r>
              <a:rPr sz="2700" b="1" spc="620" dirty="0">
                <a:latin typeface="Courier New"/>
                <a:cs typeface="Courier New"/>
              </a:rPr>
              <a:t>ШКОЛІ</a:t>
            </a:r>
            <a:r>
              <a:rPr sz="2700" b="1" spc="-325" dirty="0">
                <a:latin typeface="Courier New"/>
                <a:cs typeface="Courier New"/>
              </a:rPr>
              <a:t> </a:t>
            </a:r>
            <a:r>
              <a:rPr sz="2700" b="1" spc="1150" dirty="0">
                <a:latin typeface="Courier New"/>
                <a:cs typeface="Courier New"/>
              </a:rPr>
              <a:t>№</a:t>
            </a:r>
            <a:r>
              <a:rPr sz="2700" b="1" spc="-325" dirty="0">
                <a:latin typeface="Courier New"/>
                <a:cs typeface="Courier New"/>
              </a:rPr>
              <a:t> </a:t>
            </a:r>
            <a:r>
              <a:rPr sz="2700" b="1" spc="-25" dirty="0">
                <a:latin typeface="Tahoma"/>
                <a:cs typeface="Tahoma"/>
              </a:rPr>
              <a:t>35</a:t>
            </a:r>
            <a:r>
              <a:rPr sz="2700" b="1" dirty="0">
                <a:latin typeface="Tahoma"/>
                <a:cs typeface="Tahoma"/>
              </a:rPr>
              <a:t>	</a:t>
            </a:r>
            <a:r>
              <a:rPr sz="2700" b="1" spc="-675" dirty="0">
                <a:latin typeface="Tahoma"/>
                <a:cs typeface="Tahoma"/>
              </a:rPr>
              <a:t>–</a:t>
            </a:r>
            <a:r>
              <a:rPr sz="2700" b="1" dirty="0">
                <a:latin typeface="Tahoma"/>
                <a:cs typeface="Tahoma"/>
              </a:rPr>
              <a:t>	</a:t>
            </a:r>
            <a:r>
              <a:rPr sz="2700" b="1" spc="180" dirty="0">
                <a:latin typeface="Tahoma"/>
                <a:cs typeface="Tahoma"/>
              </a:rPr>
              <a:t>284</a:t>
            </a:r>
            <a:r>
              <a:rPr sz="2700" b="1" spc="-465" dirty="0">
                <a:latin typeface="Tahoma"/>
                <a:cs typeface="Tahoma"/>
              </a:rPr>
              <a:t> </a:t>
            </a:r>
            <a:r>
              <a:rPr sz="2700" b="1" spc="-210" dirty="0">
                <a:latin typeface="Tahoma"/>
                <a:cs typeface="Tahoma"/>
              </a:rPr>
              <a:t>,</a:t>
            </a:r>
            <a:r>
              <a:rPr sz="2700" b="1" spc="-465" dirty="0">
                <a:latin typeface="Tahoma"/>
                <a:cs typeface="Tahoma"/>
              </a:rPr>
              <a:t> </a:t>
            </a:r>
            <a:r>
              <a:rPr sz="2700" b="1" spc="-50" dirty="0">
                <a:latin typeface="Tahoma"/>
                <a:cs typeface="Tahoma"/>
              </a:rPr>
              <a:t>8</a:t>
            </a:r>
            <a:r>
              <a:rPr sz="2700" b="1" dirty="0">
                <a:latin typeface="Tahoma"/>
                <a:cs typeface="Tahoma"/>
              </a:rPr>
              <a:t>	</a:t>
            </a:r>
            <a:r>
              <a:rPr sz="2700" b="1" spc="330" dirty="0">
                <a:latin typeface="Courier New"/>
                <a:cs typeface="Courier New"/>
              </a:rPr>
              <a:t>ТИС</a:t>
            </a:r>
            <a:r>
              <a:rPr sz="2700" b="1" spc="330" dirty="0">
                <a:latin typeface="Tahoma"/>
                <a:cs typeface="Tahoma"/>
              </a:rPr>
              <a:t>.</a:t>
            </a:r>
            <a:endParaRPr sz="2700">
              <a:latin typeface="Tahoma"/>
              <a:cs typeface="Tahoma"/>
            </a:endParaRPr>
          </a:p>
          <a:p>
            <a:pPr marL="12700" marR="5080" indent="391160">
              <a:lnSpc>
                <a:spcPct val="113399"/>
              </a:lnSpc>
              <a:tabLst>
                <a:tab pos="1447165" algn="l"/>
                <a:tab pos="6470650" algn="l"/>
                <a:tab pos="6773545" algn="l"/>
                <a:tab pos="8251190" algn="l"/>
                <a:tab pos="9324340" algn="l"/>
              </a:tabLst>
            </a:pPr>
            <a:r>
              <a:rPr sz="2700" b="1" spc="270" dirty="0">
                <a:latin typeface="Courier New"/>
                <a:cs typeface="Courier New"/>
              </a:rPr>
              <a:t>ГРН</a:t>
            </a:r>
            <a:r>
              <a:rPr sz="2700" b="1" spc="270" dirty="0">
                <a:latin typeface="Tahoma"/>
                <a:cs typeface="Tahoma"/>
              </a:rPr>
              <a:t>,</a:t>
            </a:r>
            <a:r>
              <a:rPr sz="2700" b="1" dirty="0">
                <a:latin typeface="Tahoma"/>
                <a:cs typeface="Tahoma"/>
              </a:rPr>
              <a:t>	</a:t>
            </a:r>
            <a:r>
              <a:rPr sz="2700" b="1" spc="565" dirty="0">
                <a:latin typeface="Courier New"/>
                <a:cs typeface="Courier New"/>
              </a:rPr>
              <a:t>РЕМОНТ</a:t>
            </a:r>
            <a:r>
              <a:rPr sz="2700" b="1" spc="-335" dirty="0">
                <a:latin typeface="Courier New"/>
                <a:cs typeface="Courier New"/>
              </a:rPr>
              <a:t> </a:t>
            </a:r>
            <a:r>
              <a:rPr sz="2700" b="1" spc="355" dirty="0">
                <a:latin typeface="Courier New"/>
                <a:cs typeface="Courier New"/>
              </a:rPr>
              <a:t>ПОКРІВЛІ</a:t>
            </a:r>
            <a:r>
              <a:rPr sz="2700" b="1" spc="-330" dirty="0">
                <a:latin typeface="Courier New"/>
                <a:cs typeface="Courier New"/>
              </a:rPr>
              <a:t> </a:t>
            </a:r>
            <a:r>
              <a:rPr sz="2700" b="1" spc="370" dirty="0">
                <a:latin typeface="Courier New"/>
                <a:cs typeface="Courier New"/>
              </a:rPr>
              <a:t>КИЇВСЬКОЇ</a:t>
            </a:r>
            <a:r>
              <a:rPr sz="2700" b="1" spc="-335" dirty="0">
                <a:latin typeface="Courier New"/>
                <a:cs typeface="Courier New"/>
              </a:rPr>
              <a:t> </a:t>
            </a:r>
            <a:r>
              <a:rPr sz="2700" b="1" spc="470" dirty="0">
                <a:latin typeface="Courier New"/>
                <a:cs typeface="Courier New"/>
              </a:rPr>
              <a:t>ДИТЯЧОЇ </a:t>
            </a:r>
            <a:r>
              <a:rPr sz="2700" b="1" spc="455" dirty="0">
                <a:latin typeface="Courier New"/>
                <a:cs typeface="Courier New"/>
              </a:rPr>
              <a:t>ХОРЕОГРАФІЧНОЇ</a:t>
            </a:r>
            <a:r>
              <a:rPr sz="2700" b="1" spc="-325" dirty="0">
                <a:latin typeface="Courier New"/>
                <a:cs typeface="Courier New"/>
              </a:rPr>
              <a:t> </a:t>
            </a:r>
            <a:r>
              <a:rPr sz="2700" b="1" spc="860" dirty="0">
                <a:latin typeface="Courier New"/>
                <a:cs typeface="Courier New"/>
              </a:rPr>
              <a:t>ШКОЛИ</a:t>
            </a:r>
            <a:r>
              <a:rPr sz="2700" b="1" spc="-320" dirty="0">
                <a:latin typeface="Courier New"/>
                <a:cs typeface="Courier New"/>
              </a:rPr>
              <a:t> </a:t>
            </a:r>
            <a:r>
              <a:rPr sz="2700" b="1" spc="1150" dirty="0">
                <a:latin typeface="Courier New"/>
                <a:cs typeface="Courier New"/>
              </a:rPr>
              <a:t>№</a:t>
            </a:r>
            <a:r>
              <a:rPr sz="2700" b="1" spc="-325" dirty="0">
                <a:latin typeface="Courier New"/>
                <a:cs typeface="Courier New"/>
              </a:rPr>
              <a:t> </a:t>
            </a:r>
            <a:r>
              <a:rPr sz="2700" b="1" spc="-675" dirty="0">
                <a:latin typeface="Tahoma"/>
                <a:cs typeface="Tahoma"/>
              </a:rPr>
              <a:t>1</a:t>
            </a:r>
            <a:r>
              <a:rPr sz="2700" b="1" dirty="0">
                <a:latin typeface="Tahoma"/>
                <a:cs typeface="Tahoma"/>
              </a:rPr>
              <a:t>	</a:t>
            </a:r>
            <a:r>
              <a:rPr sz="2700" b="1" spc="-675" dirty="0">
                <a:latin typeface="Tahoma"/>
                <a:cs typeface="Tahoma"/>
              </a:rPr>
              <a:t>–</a:t>
            </a:r>
            <a:r>
              <a:rPr sz="2700" b="1" dirty="0">
                <a:latin typeface="Tahoma"/>
                <a:cs typeface="Tahoma"/>
              </a:rPr>
              <a:t>	</a:t>
            </a:r>
            <a:r>
              <a:rPr sz="2700" b="1" spc="95" dirty="0">
                <a:latin typeface="Tahoma"/>
                <a:cs typeface="Tahoma"/>
              </a:rPr>
              <a:t>1047</a:t>
            </a:r>
            <a:r>
              <a:rPr sz="2700" b="1" spc="-465" dirty="0">
                <a:latin typeface="Tahoma"/>
                <a:cs typeface="Tahoma"/>
              </a:rPr>
              <a:t> </a:t>
            </a:r>
            <a:r>
              <a:rPr sz="2700" b="1" spc="-210" dirty="0">
                <a:latin typeface="Tahoma"/>
                <a:cs typeface="Tahoma"/>
              </a:rPr>
              <a:t>,</a:t>
            </a:r>
            <a:r>
              <a:rPr sz="2700" b="1" spc="-465" dirty="0">
                <a:latin typeface="Tahoma"/>
                <a:cs typeface="Tahoma"/>
              </a:rPr>
              <a:t> </a:t>
            </a:r>
            <a:r>
              <a:rPr sz="2700" b="1" spc="-50" dirty="0">
                <a:latin typeface="Tahoma"/>
                <a:cs typeface="Tahoma"/>
              </a:rPr>
              <a:t>9</a:t>
            </a:r>
            <a:r>
              <a:rPr sz="2700" b="1" dirty="0">
                <a:latin typeface="Tahoma"/>
                <a:cs typeface="Tahoma"/>
              </a:rPr>
              <a:t>	</a:t>
            </a:r>
            <a:r>
              <a:rPr sz="2700" b="1" spc="330" dirty="0">
                <a:latin typeface="Courier New"/>
                <a:cs typeface="Courier New"/>
              </a:rPr>
              <a:t>ТИС</a:t>
            </a:r>
            <a:r>
              <a:rPr sz="2700" b="1" spc="330" dirty="0">
                <a:latin typeface="Tahoma"/>
                <a:cs typeface="Tahoma"/>
              </a:rPr>
              <a:t>.</a:t>
            </a:r>
            <a:r>
              <a:rPr sz="2700" b="1" dirty="0">
                <a:latin typeface="Tahoma"/>
                <a:cs typeface="Tahoma"/>
              </a:rPr>
              <a:t>	</a:t>
            </a:r>
            <a:r>
              <a:rPr sz="2700" b="1" spc="270" dirty="0">
                <a:latin typeface="Courier New"/>
                <a:cs typeface="Courier New"/>
              </a:rPr>
              <a:t>ГРН</a:t>
            </a:r>
            <a:r>
              <a:rPr sz="2700" b="1" spc="270" dirty="0">
                <a:latin typeface="Tahoma"/>
                <a:cs typeface="Tahoma"/>
              </a:rPr>
              <a:t>.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7179516"/>
            <a:ext cx="11914505" cy="2400300"/>
          </a:xfrm>
          <a:custGeom>
            <a:avLst/>
            <a:gdLst/>
            <a:ahLst/>
            <a:cxnLst/>
            <a:rect l="l" t="t" r="r" b="b"/>
            <a:pathLst>
              <a:path w="11914505" h="2400300">
                <a:moveTo>
                  <a:pt x="11914463" y="0"/>
                </a:moveTo>
                <a:lnTo>
                  <a:pt x="11914463" y="2400299"/>
                </a:lnTo>
                <a:lnTo>
                  <a:pt x="0" y="2400299"/>
                </a:lnTo>
                <a:lnTo>
                  <a:pt x="0" y="0"/>
                </a:lnTo>
                <a:lnTo>
                  <a:pt x="11914463" y="0"/>
                </a:lnTo>
                <a:close/>
              </a:path>
            </a:pathLst>
          </a:custGeom>
          <a:solidFill>
            <a:srgbClr val="3F3C2E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028700" y="0"/>
            <a:ext cx="17259300" cy="9959975"/>
            <a:chOff x="1028700" y="0"/>
            <a:chExt cx="17259300" cy="9959975"/>
          </a:xfrm>
        </p:grpSpPr>
        <p:sp>
          <p:nvSpPr>
            <p:cNvPr id="7" name="object 7"/>
            <p:cNvSpPr/>
            <p:nvPr/>
          </p:nvSpPr>
          <p:spPr>
            <a:xfrm>
              <a:off x="5227567" y="740023"/>
              <a:ext cx="13060680" cy="1333500"/>
            </a:xfrm>
            <a:custGeom>
              <a:avLst/>
              <a:gdLst/>
              <a:ahLst/>
              <a:cxnLst/>
              <a:rect l="l" t="t" r="r" b="b"/>
              <a:pathLst>
                <a:path w="13060680" h="1333500">
                  <a:moveTo>
                    <a:pt x="0" y="0"/>
                  </a:moveTo>
                  <a:lnTo>
                    <a:pt x="13060430" y="0"/>
                  </a:lnTo>
                  <a:lnTo>
                    <a:pt x="13060430" y="1333061"/>
                  </a:lnTo>
                  <a:lnTo>
                    <a:pt x="0" y="13330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3C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67206" y="0"/>
              <a:ext cx="2428874" cy="31241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" y="0"/>
              <a:ext cx="4676774" cy="62102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66006" y="4397174"/>
              <a:ext cx="4190999" cy="55625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40022"/>
            <a:ext cx="18288000" cy="1204595"/>
          </a:xfrm>
          <a:custGeom>
            <a:avLst/>
            <a:gdLst/>
            <a:ahLst/>
            <a:cxnLst/>
            <a:rect l="l" t="t" r="r" b="b"/>
            <a:pathLst>
              <a:path w="18288000" h="1204595">
                <a:moveTo>
                  <a:pt x="18287998" y="1204116"/>
                </a:moveTo>
                <a:lnTo>
                  <a:pt x="0" y="1204116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204116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46516" y="8904144"/>
            <a:ext cx="3356610" cy="1383030"/>
          </a:xfrm>
          <a:custGeom>
            <a:avLst/>
            <a:gdLst/>
            <a:ahLst/>
            <a:cxnLst/>
            <a:rect l="l" t="t" r="r" b="b"/>
            <a:pathLst>
              <a:path w="3356609" h="1383029">
                <a:moveTo>
                  <a:pt x="0" y="1382853"/>
                </a:moveTo>
                <a:lnTo>
                  <a:pt x="3356333" y="1382853"/>
                </a:lnTo>
                <a:lnTo>
                  <a:pt x="3356333" y="0"/>
                </a:lnTo>
                <a:lnTo>
                  <a:pt x="0" y="0"/>
                </a:lnTo>
                <a:lnTo>
                  <a:pt x="0" y="1382853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16757" y="0"/>
            <a:ext cx="16070580" cy="8961755"/>
            <a:chOff x="416757" y="0"/>
            <a:chExt cx="16070580" cy="8961755"/>
          </a:xfrm>
        </p:grpSpPr>
        <p:sp>
          <p:nvSpPr>
            <p:cNvPr id="5" name="object 5"/>
            <p:cNvSpPr/>
            <p:nvPr/>
          </p:nvSpPr>
          <p:spPr>
            <a:xfrm>
              <a:off x="3546517" y="0"/>
              <a:ext cx="3356610" cy="2820670"/>
            </a:xfrm>
            <a:custGeom>
              <a:avLst/>
              <a:gdLst/>
              <a:ahLst/>
              <a:cxnLst/>
              <a:rect l="l" t="t" r="r" b="b"/>
              <a:pathLst>
                <a:path w="3356609" h="2820670">
                  <a:moveTo>
                    <a:pt x="0" y="2820435"/>
                  </a:moveTo>
                  <a:lnTo>
                    <a:pt x="3356333" y="2820435"/>
                  </a:lnTo>
                  <a:lnTo>
                    <a:pt x="3356333" y="0"/>
                  </a:lnTo>
                  <a:lnTo>
                    <a:pt x="0" y="0"/>
                  </a:lnTo>
                  <a:lnTo>
                    <a:pt x="0" y="2820435"/>
                  </a:lnTo>
                  <a:close/>
                </a:path>
              </a:pathLst>
            </a:custGeom>
            <a:solidFill>
              <a:srgbClr val="3F3C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3907" y="2820435"/>
              <a:ext cx="9182100" cy="6083935"/>
            </a:xfrm>
            <a:custGeom>
              <a:avLst/>
              <a:gdLst/>
              <a:ahLst/>
              <a:cxnLst/>
              <a:rect l="l" t="t" r="r" b="b"/>
              <a:pathLst>
                <a:path w="9182100" h="6083934">
                  <a:moveTo>
                    <a:pt x="9182086" y="6083646"/>
                  </a:moveTo>
                  <a:lnTo>
                    <a:pt x="0" y="6083646"/>
                  </a:lnTo>
                  <a:lnTo>
                    <a:pt x="0" y="0"/>
                  </a:lnTo>
                </a:path>
              </a:pathLst>
            </a:custGeom>
            <a:ln w="114299">
              <a:solidFill>
                <a:srgbClr val="3F3C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71565" y="113749"/>
              <a:ext cx="1904999" cy="245744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698713" y="3216919"/>
              <a:ext cx="3921760" cy="153670"/>
            </a:xfrm>
            <a:custGeom>
              <a:avLst/>
              <a:gdLst/>
              <a:ahLst/>
              <a:cxnLst/>
              <a:rect l="l" t="t" r="r" b="b"/>
              <a:pathLst>
                <a:path w="3921759" h="153670">
                  <a:moveTo>
                    <a:pt x="3921346" y="153355"/>
                  </a:moveTo>
                  <a:lnTo>
                    <a:pt x="0" y="153355"/>
                  </a:lnTo>
                  <a:lnTo>
                    <a:pt x="0" y="0"/>
                  </a:lnTo>
                  <a:lnTo>
                    <a:pt x="3921346" y="0"/>
                  </a:lnTo>
                  <a:lnTo>
                    <a:pt x="3921346" y="1533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19958" y="3057146"/>
              <a:ext cx="4867274" cy="56102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314" y="4296417"/>
              <a:ext cx="114300" cy="1142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314" y="4925067"/>
              <a:ext cx="114300" cy="1142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314" y="5553717"/>
              <a:ext cx="114300" cy="1142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314" y="6182367"/>
              <a:ext cx="114300" cy="1142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314" y="7439667"/>
              <a:ext cx="114300" cy="11429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757964" y="3194724"/>
            <a:ext cx="8308975" cy="480695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 marR="1187450" indent="82550" algn="just">
              <a:lnSpc>
                <a:spcPts val="2480"/>
              </a:lnSpc>
              <a:spcBef>
                <a:spcPts val="615"/>
              </a:spcBef>
            </a:pPr>
            <a:r>
              <a:rPr sz="2500" b="1" spc="155" dirty="0">
                <a:latin typeface="Cambria"/>
                <a:cs typeface="Cambria"/>
              </a:rPr>
              <a:t>Закладами</a:t>
            </a:r>
            <a:r>
              <a:rPr sz="2500" b="1" spc="125" dirty="0">
                <a:latin typeface="Cambria"/>
                <a:cs typeface="Cambria"/>
              </a:rPr>
              <a:t> </a:t>
            </a:r>
            <a:r>
              <a:rPr sz="2500" b="1" spc="120" dirty="0">
                <a:latin typeface="Cambria"/>
                <a:cs typeface="Cambria"/>
              </a:rPr>
              <a:t>централізованої</a:t>
            </a:r>
            <a:r>
              <a:rPr sz="2500" b="1" spc="125" dirty="0">
                <a:latin typeface="Cambria"/>
                <a:cs typeface="Cambria"/>
              </a:rPr>
              <a:t> </a:t>
            </a:r>
            <a:r>
              <a:rPr sz="2500" b="1" spc="100" dirty="0">
                <a:latin typeface="Cambria"/>
                <a:cs typeface="Cambria"/>
              </a:rPr>
              <a:t>бібліотечної </a:t>
            </a:r>
            <a:r>
              <a:rPr sz="2500" b="1" spc="160" dirty="0">
                <a:latin typeface="Cambria"/>
                <a:cs typeface="Cambria"/>
              </a:rPr>
              <a:t>системи</a:t>
            </a:r>
            <a:r>
              <a:rPr sz="2500" b="1" spc="70" dirty="0">
                <a:latin typeface="Cambria"/>
                <a:cs typeface="Cambria"/>
              </a:rPr>
              <a:t> </a:t>
            </a:r>
            <a:r>
              <a:rPr sz="2500" b="1" spc="110" dirty="0">
                <a:latin typeface="Cambria"/>
                <a:cs typeface="Cambria"/>
              </a:rPr>
              <a:t>проведено</a:t>
            </a:r>
            <a:r>
              <a:rPr sz="2500" b="1" spc="75" dirty="0">
                <a:latin typeface="Cambria"/>
                <a:cs typeface="Cambria"/>
              </a:rPr>
              <a:t> </a:t>
            </a:r>
            <a:r>
              <a:rPr sz="2500" b="1" spc="-30" dirty="0">
                <a:latin typeface="Cambria"/>
                <a:cs typeface="Cambria"/>
              </a:rPr>
              <a:t>925</a:t>
            </a:r>
            <a:r>
              <a:rPr sz="2500" b="1" spc="75" dirty="0">
                <a:latin typeface="Cambria"/>
                <a:cs typeface="Cambria"/>
              </a:rPr>
              <a:t> </a:t>
            </a:r>
            <a:r>
              <a:rPr sz="2500" b="1" spc="155" dirty="0">
                <a:latin typeface="Cambria"/>
                <a:cs typeface="Cambria"/>
              </a:rPr>
              <a:t>творчих</a:t>
            </a:r>
            <a:r>
              <a:rPr sz="2500" b="1" spc="70" dirty="0">
                <a:latin typeface="Cambria"/>
                <a:cs typeface="Cambria"/>
              </a:rPr>
              <a:t> </a:t>
            </a:r>
            <a:r>
              <a:rPr sz="2500" b="1" spc="130" dirty="0">
                <a:latin typeface="Cambria"/>
                <a:cs typeface="Cambria"/>
              </a:rPr>
              <a:t>акцій,</a:t>
            </a:r>
            <a:r>
              <a:rPr sz="2500" b="1" spc="75" dirty="0">
                <a:latin typeface="Cambria"/>
                <a:cs typeface="Cambria"/>
              </a:rPr>
              <a:t> </a:t>
            </a:r>
            <a:r>
              <a:rPr sz="2500" b="1" spc="65" dirty="0">
                <a:latin typeface="Cambria"/>
                <a:cs typeface="Cambria"/>
              </a:rPr>
              <a:t>які </a:t>
            </a:r>
            <a:r>
              <a:rPr sz="2500" b="1" spc="105" dirty="0">
                <a:latin typeface="Cambria"/>
                <a:cs typeface="Cambria"/>
              </a:rPr>
              <a:t>відвідали</a:t>
            </a:r>
            <a:r>
              <a:rPr sz="2500" b="1" spc="25" dirty="0">
                <a:latin typeface="Cambria"/>
                <a:cs typeface="Cambria"/>
              </a:rPr>
              <a:t> </a:t>
            </a:r>
            <a:r>
              <a:rPr sz="2500" b="1" dirty="0">
                <a:latin typeface="Cambria"/>
                <a:cs typeface="Cambria"/>
              </a:rPr>
              <a:t>14</a:t>
            </a:r>
            <a:r>
              <a:rPr sz="2500" b="1" spc="30" dirty="0">
                <a:latin typeface="Cambria"/>
                <a:cs typeface="Cambria"/>
              </a:rPr>
              <a:t> </a:t>
            </a:r>
            <a:r>
              <a:rPr sz="2500" b="1" spc="-25" dirty="0">
                <a:latin typeface="Cambria"/>
                <a:cs typeface="Cambria"/>
              </a:rPr>
              <a:t>556</a:t>
            </a:r>
            <a:r>
              <a:rPr sz="2500" b="1" spc="30" dirty="0">
                <a:latin typeface="Cambria"/>
                <a:cs typeface="Cambria"/>
              </a:rPr>
              <a:t> </a:t>
            </a:r>
            <a:r>
              <a:rPr sz="2500" b="1" spc="130" dirty="0">
                <a:latin typeface="Cambria"/>
                <a:cs typeface="Cambria"/>
              </a:rPr>
              <a:t>користувачів,</a:t>
            </a:r>
            <a:r>
              <a:rPr sz="2500" b="1" spc="30" dirty="0">
                <a:latin typeface="Cambria"/>
                <a:cs typeface="Cambria"/>
              </a:rPr>
              <a:t> </a:t>
            </a:r>
            <a:r>
              <a:rPr sz="2500" b="1" spc="100" dirty="0">
                <a:latin typeface="Cambria"/>
                <a:cs typeface="Cambria"/>
              </a:rPr>
              <a:t>із</a:t>
            </a:r>
            <a:r>
              <a:rPr sz="2500" b="1" spc="30" dirty="0">
                <a:latin typeface="Cambria"/>
                <a:cs typeface="Cambria"/>
              </a:rPr>
              <a:t> </a:t>
            </a:r>
            <a:r>
              <a:rPr sz="2500" b="1" spc="140" dirty="0">
                <a:latin typeface="Cambria"/>
                <a:cs typeface="Cambria"/>
              </a:rPr>
              <a:t>них:</a:t>
            </a:r>
            <a:endParaRPr sz="2500">
              <a:latin typeface="Cambria"/>
              <a:cs typeface="Cambria"/>
            </a:endParaRPr>
          </a:p>
          <a:p>
            <a:pPr marL="799465">
              <a:lnSpc>
                <a:spcPts val="2205"/>
              </a:lnSpc>
            </a:pPr>
            <a:r>
              <a:rPr sz="2500" spc="120" dirty="0">
                <a:latin typeface="Calibri"/>
                <a:cs typeface="Calibri"/>
              </a:rPr>
              <a:t>591</a:t>
            </a:r>
            <a:r>
              <a:rPr sz="2500" spc="85" dirty="0">
                <a:latin typeface="Calibri"/>
                <a:cs typeface="Calibri"/>
              </a:rPr>
              <a:t> </a:t>
            </a:r>
            <a:r>
              <a:rPr sz="2500" spc="260" dirty="0">
                <a:latin typeface="Calibri"/>
                <a:cs typeface="Calibri"/>
              </a:rPr>
              <a:t>акція</a:t>
            </a:r>
            <a:r>
              <a:rPr sz="2500" spc="9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–</a:t>
            </a:r>
            <a:r>
              <a:rPr sz="2500" spc="85" dirty="0">
                <a:latin typeface="Calibri"/>
                <a:cs typeface="Calibri"/>
              </a:rPr>
              <a:t> </a:t>
            </a:r>
            <a:r>
              <a:rPr sz="2500" spc="285" dirty="0">
                <a:latin typeface="Calibri"/>
                <a:cs typeface="Calibri"/>
              </a:rPr>
              <a:t>в</a:t>
            </a:r>
            <a:r>
              <a:rPr sz="2500" spc="90" dirty="0">
                <a:latin typeface="Calibri"/>
                <a:cs typeface="Calibri"/>
              </a:rPr>
              <a:t> </a:t>
            </a:r>
            <a:r>
              <a:rPr sz="2500" spc="220" dirty="0">
                <a:latin typeface="Calibri"/>
                <a:cs typeface="Calibri"/>
              </a:rPr>
              <a:t>бібліотеках</a:t>
            </a:r>
            <a:r>
              <a:rPr sz="2500" spc="85" dirty="0">
                <a:latin typeface="Calibri"/>
                <a:cs typeface="Calibri"/>
              </a:rPr>
              <a:t> </a:t>
            </a:r>
            <a:r>
              <a:rPr sz="2500" spc="175" dirty="0">
                <a:latin typeface="Calibri"/>
                <a:cs typeface="Calibri"/>
              </a:rPr>
              <a:t>для</a:t>
            </a:r>
            <a:r>
              <a:rPr sz="2500" spc="90" dirty="0">
                <a:latin typeface="Calibri"/>
                <a:cs typeface="Calibri"/>
              </a:rPr>
              <a:t> </a:t>
            </a:r>
            <a:r>
              <a:rPr sz="2500" spc="200" dirty="0">
                <a:latin typeface="Calibri"/>
                <a:cs typeface="Calibri"/>
              </a:rPr>
              <a:t>дорослих</a:t>
            </a:r>
            <a:r>
              <a:rPr sz="2500" spc="85" dirty="0">
                <a:latin typeface="Calibri"/>
                <a:cs typeface="Calibri"/>
              </a:rPr>
              <a:t> </a:t>
            </a:r>
            <a:r>
              <a:rPr sz="2500" spc="114" dirty="0">
                <a:latin typeface="Calibri"/>
                <a:cs typeface="Calibri"/>
              </a:rPr>
              <a:t>(10</a:t>
            </a:r>
            <a:r>
              <a:rPr sz="2500" spc="90" dirty="0">
                <a:latin typeface="Calibri"/>
                <a:cs typeface="Calibri"/>
              </a:rPr>
              <a:t> </a:t>
            </a:r>
            <a:r>
              <a:rPr sz="2500" spc="95" dirty="0">
                <a:latin typeface="Calibri"/>
                <a:cs typeface="Calibri"/>
              </a:rPr>
              <a:t>084</a:t>
            </a:r>
            <a:endParaRPr sz="2500">
              <a:latin typeface="Calibri"/>
              <a:cs typeface="Calibri"/>
            </a:endParaRPr>
          </a:p>
          <a:p>
            <a:pPr marL="551815">
              <a:lnSpc>
                <a:spcPts val="2475"/>
              </a:lnSpc>
            </a:pPr>
            <a:r>
              <a:rPr sz="2500" spc="190" dirty="0">
                <a:latin typeface="Calibri"/>
                <a:cs typeface="Calibri"/>
              </a:rPr>
              <a:t>відвідувачі);</a:t>
            </a:r>
            <a:endParaRPr sz="2500">
              <a:latin typeface="Calibri"/>
              <a:cs typeface="Calibri"/>
            </a:endParaRPr>
          </a:p>
          <a:p>
            <a:pPr marL="551815" marR="1170940" indent="247015">
              <a:lnSpc>
                <a:spcPts val="2480"/>
              </a:lnSpc>
              <a:spcBef>
                <a:spcPts val="254"/>
              </a:spcBef>
            </a:pPr>
            <a:r>
              <a:rPr sz="2500" spc="120" dirty="0">
                <a:latin typeface="Calibri"/>
                <a:cs typeface="Calibri"/>
              </a:rPr>
              <a:t>334</a:t>
            </a:r>
            <a:r>
              <a:rPr sz="2500" spc="85" dirty="0">
                <a:latin typeface="Calibri"/>
                <a:cs typeface="Calibri"/>
              </a:rPr>
              <a:t> </a:t>
            </a:r>
            <a:r>
              <a:rPr sz="2500" spc="265" dirty="0">
                <a:latin typeface="Calibri"/>
                <a:cs typeface="Calibri"/>
              </a:rPr>
              <a:t>акції</a:t>
            </a:r>
            <a:r>
              <a:rPr sz="2500" spc="8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–</a:t>
            </a:r>
            <a:r>
              <a:rPr sz="2500" spc="85" dirty="0">
                <a:latin typeface="Calibri"/>
                <a:cs typeface="Calibri"/>
              </a:rPr>
              <a:t> </a:t>
            </a:r>
            <a:r>
              <a:rPr sz="2500" spc="285" dirty="0">
                <a:latin typeface="Calibri"/>
                <a:cs typeface="Calibri"/>
              </a:rPr>
              <a:t>в</a:t>
            </a:r>
            <a:r>
              <a:rPr sz="2500" spc="90" dirty="0">
                <a:latin typeface="Calibri"/>
                <a:cs typeface="Calibri"/>
              </a:rPr>
              <a:t> </a:t>
            </a:r>
            <a:r>
              <a:rPr sz="2500" spc="220" dirty="0">
                <a:latin typeface="Calibri"/>
                <a:cs typeface="Calibri"/>
              </a:rPr>
              <a:t>бібліотеках</a:t>
            </a:r>
            <a:r>
              <a:rPr sz="2500" spc="85" dirty="0">
                <a:latin typeface="Calibri"/>
                <a:cs typeface="Calibri"/>
              </a:rPr>
              <a:t> </a:t>
            </a:r>
            <a:r>
              <a:rPr sz="2500" spc="175" dirty="0">
                <a:latin typeface="Calibri"/>
                <a:cs typeface="Calibri"/>
              </a:rPr>
              <a:t>для</a:t>
            </a:r>
            <a:r>
              <a:rPr sz="2500" spc="85" dirty="0">
                <a:latin typeface="Calibri"/>
                <a:cs typeface="Calibri"/>
              </a:rPr>
              <a:t> </a:t>
            </a:r>
            <a:r>
              <a:rPr sz="2500" spc="220" dirty="0">
                <a:latin typeface="Calibri"/>
                <a:cs typeface="Calibri"/>
              </a:rPr>
              <a:t>дітей</a:t>
            </a:r>
            <a:r>
              <a:rPr sz="2500" spc="90" dirty="0">
                <a:latin typeface="Calibri"/>
                <a:cs typeface="Calibri"/>
              </a:rPr>
              <a:t> </a:t>
            </a:r>
            <a:r>
              <a:rPr sz="2500" spc="95" dirty="0">
                <a:latin typeface="Calibri"/>
                <a:cs typeface="Calibri"/>
              </a:rPr>
              <a:t>(4472 </a:t>
            </a:r>
            <a:r>
              <a:rPr sz="2500" spc="190" dirty="0">
                <a:latin typeface="Calibri"/>
                <a:cs typeface="Calibri"/>
              </a:rPr>
              <a:t>відвідувачі);</a:t>
            </a:r>
            <a:endParaRPr sz="2500">
              <a:latin typeface="Calibri"/>
              <a:cs typeface="Calibri"/>
            </a:endParaRPr>
          </a:p>
          <a:p>
            <a:pPr marL="799465">
              <a:lnSpc>
                <a:spcPts val="2210"/>
              </a:lnSpc>
            </a:pPr>
            <a:r>
              <a:rPr sz="2500" spc="120" dirty="0">
                <a:latin typeface="Calibri"/>
                <a:cs typeface="Calibri"/>
              </a:rPr>
              <a:t>738</a:t>
            </a:r>
            <a:r>
              <a:rPr sz="2500" spc="90" dirty="0">
                <a:latin typeface="Calibri"/>
                <a:cs typeface="Calibri"/>
              </a:rPr>
              <a:t> </a:t>
            </a:r>
            <a:r>
              <a:rPr sz="2500" spc="295" dirty="0">
                <a:latin typeface="Calibri"/>
                <a:cs typeface="Calibri"/>
              </a:rPr>
              <a:t>акцій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275" dirty="0">
                <a:latin typeface="Calibri"/>
                <a:cs typeface="Calibri"/>
              </a:rPr>
              <a:t>влаштовано</a:t>
            </a:r>
            <a:r>
              <a:rPr sz="2500" spc="90" dirty="0">
                <a:latin typeface="Calibri"/>
                <a:cs typeface="Calibri"/>
              </a:rPr>
              <a:t> </a:t>
            </a:r>
            <a:r>
              <a:rPr sz="2500" spc="285" dirty="0">
                <a:latin typeface="Calibri"/>
                <a:cs typeface="Calibri"/>
              </a:rPr>
              <a:t>в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285" dirty="0">
                <a:latin typeface="Calibri"/>
                <a:cs typeface="Calibri"/>
              </a:rPr>
              <a:t>приміщеннях</a:t>
            </a:r>
            <a:endParaRPr sz="2500">
              <a:latin typeface="Calibri"/>
              <a:cs typeface="Calibri"/>
            </a:endParaRPr>
          </a:p>
          <a:p>
            <a:pPr marL="551815">
              <a:lnSpc>
                <a:spcPts val="2475"/>
              </a:lnSpc>
            </a:pPr>
            <a:r>
              <a:rPr sz="2500" spc="204" dirty="0">
                <a:latin typeface="Calibri"/>
                <a:cs typeface="Calibri"/>
              </a:rPr>
              <a:t>бібліотек</a:t>
            </a:r>
            <a:r>
              <a:rPr sz="2500" spc="105" dirty="0">
                <a:latin typeface="Calibri"/>
                <a:cs typeface="Calibri"/>
              </a:rPr>
              <a:t> </a:t>
            </a:r>
            <a:r>
              <a:rPr sz="2500" spc="175" dirty="0">
                <a:latin typeface="Calibri"/>
                <a:cs typeface="Calibri"/>
              </a:rPr>
              <a:t>(відвідало</a:t>
            </a:r>
            <a:r>
              <a:rPr sz="2500" spc="110" dirty="0">
                <a:latin typeface="Calibri"/>
                <a:cs typeface="Calibri"/>
              </a:rPr>
              <a:t> </a:t>
            </a:r>
            <a:r>
              <a:rPr sz="2500" spc="120" dirty="0">
                <a:latin typeface="Calibri"/>
                <a:cs typeface="Calibri"/>
              </a:rPr>
              <a:t>9849</a:t>
            </a:r>
            <a:r>
              <a:rPr sz="2500" spc="110" dirty="0">
                <a:latin typeface="Calibri"/>
                <a:cs typeface="Calibri"/>
              </a:rPr>
              <a:t> </a:t>
            </a:r>
            <a:r>
              <a:rPr sz="2500" spc="105" dirty="0">
                <a:latin typeface="Calibri"/>
                <a:cs typeface="Calibri"/>
              </a:rPr>
              <a:t>осіб);</a:t>
            </a:r>
            <a:endParaRPr sz="2500">
              <a:latin typeface="Calibri"/>
              <a:cs typeface="Calibri"/>
            </a:endParaRPr>
          </a:p>
          <a:p>
            <a:pPr marL="551815" marR="5080" indent="247015">
              <a:lnSpc>
                <a:spcPts val="2480"/>
              </a:lnSpc>
              <a:spcBef>
                <a:spcPts val="250"/>
              </a:spcBef>
            </a:pPr>
            <a:r>
              <a:rPr sz="2500" spc="120" dirty="0">
                <a:latin typeface="Calibri"/>
                <a:cs typeface="Calibri"/>
              </a:rPr>
              <a:t>187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300" dirty="0">
                <a:latin typeface="Calibri"/>
                <a:cs typeface="Calibri"/>
              </a:rPr>
              <a:t>творчих</a:t>
            </a:r>
            <a:r>
              <a:rPr sz="2500" spc="100" dirty="0">
                <a:latin typeface="Calibri"/>
                <a:cs typeface="Calibri"/>
              </a:rPr>
              <a:t> </a:t>
            </a:r>
            <a:r>
              <a:rPr sz="2500" spc="295" dirty="0">
                <a:latin typeface="Calibri"/>
                <a:cs typeface="Calibri"/>
              </a:rPr>
              <a:t>акцій</a:t>
            </a:r>
            <a:r>
              <a:rPr sz="2500" spc="100" dirty="0">
                <a:latin typeface="Calibri"/>
                <a:cs typeface="Calibri"/>
              </a:rPr>
              <a:t> </a:t>
            </a:r>
            <a:r>
              <a:rPr sz="2500" spc="215" dirty="0">
                <a:latin typeface="Calibri"/>
                <a:cs typeface="Calibri"/>
              </a:rPr>
              <a:t>організовано</a:t>
            </a:r>
            <a:r>
              <a:rPr sz="2500" spc="100" dirty="0">
                <a:latin typeface="Calibri"/>
                <a:cs typeface="Calibri"/>
              </a:rPr>
              <a:t> </a:t>
            </a:r>
            <a:r>
              <a:rPr sz="2500" spc="175" dirty="0">
                <a:latin typeface="Calibri"/>
                <a:cs typeface="Calibri"/>
              </a:rPr>
              <a:t>за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260" dirty="0">
                <a:latin typeface="Calibri"/>
                <a:cs typeface="Calibri"/>
              </a:rPr>
              <a:t>межами </a:t>
            </a:r>
            <a:r>
              <a:rPr sz="2500" spc="204" dirty="0">
                <a:latin typeface="Calibri"/>
                <a:cs typeface="Calibri"/>
              </a:rPr>
              <a:t>бібліотек</a:t>
            </a:r>
            <a:r>
              <a:rPr sz="2500" spc="9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–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175" dirty="0">
                <a:latin typeface="Calibri"/>
                <a:cs typeface="Calibri"/>
              </a:rPr>
              <a:t>для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120" dirty="0">
                <a:latin typeface="Calibri"/>
                <a:cs typeface="Calibri"/>
              </a:rPr>
              <a:t>4707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260" dirty="0">
                <a:latin typeface="Calibri"/>
                <a:cs typeface="Calibri"/>
              </a:rPr>
              <a:t>учасників,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155" dirty="0">
                <a:latin typeface="Calibri"/>
                <a:cs typeface="Calibri"/>
              </a:rPr>
              <a:t>з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355" dirty="0">
                <a:latin typeface="Calibri"/>
                <a:cs typeface="Calibri"/>
              </a:rPr>
              <a:t>них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120" dirty="0">
                <a:latin typeface="Calibri"/>
                <a:cs typeface="Calibri"/>
              </a:rPr>
              <a:t>69</a:t>
            </a:r>
            <a:r>
              <a:rPr sz="2500" spc="90" dirty="0">
                <a:latin typeface="Calibri"/>
                <a:cs typeface="Calibri"/>
              </a:rPr>
              <a:t> </a:t>
            </a:r>
            <a:r>
              <a:rPr sz="2500" spc="229" dirty="0">
                <a:latin typeface="Calibri"/>
                <a:cs typeface="Calibri"/>
              </a:rPr>
              <a:t>онлайн- </a:t>
            </a:r>
            <a:r>
              <a:rPr sz="2500" spc="190" dirty="0">
                <a:latin typeface="Calibri"/>
                <a:cs typeface="Calibri"/>
              </a:rPr>
              <a:t>заходів</a:t>
            </a:r>
            <a:r>
              <a:rPr sz="2500" spc="105" dirty="0">
                <a:latin typeface="Calibri"/>
                <a:cs typeface="Calibri"/>
              </a:rPr>
              <a:t> </a:t>
            </a:r>
            <a:r>
              <a:rPr sz="2500" spc="260" dirty="0">
                <a:latin typeface="Calibri"/>
                <a:cs typeface="Calibri"/>
              </a:rPr>
              <a:t>(прямих</a:t>
            </a:r>
            <a:r>
              <a:rPr sz="2500" spc="105" dirty="0">
                <a:latin typeface="Calibri"/>
                <a:cs typeface="Calibri"/>
              </a:rPr>
              <a:t> </a:t>
            </a:r>
            <a:r>
              <a:rPr sz="2500" spc="250" dirty="0">
                <a:latin typeface="Calibri"/>
                <a:cs typeface="Calibri"/>
              </a:rPr>
              <a:t>включень),</a:t>
            </a:r>
            <a:r>
              <a:rPr sz="2500" spc="105" dirty="0">
                <a:latin typeface="Calibri"/>
                <a:cs typeface="Calibri"/>
              </a:rPr>
              <a:t> </a:t>
            </a:r>
            <a:r>
              <a:rPr sz="2500" spc="295" dirty="0">
                <a:latin typeface="Calibri"/>
                <a:cs typeface="Calibri"/>
              </a:rPr>
              <a:t>учасниками</a:t>
            </a:r>
            <a:r>
              <a:rPr sz="2500" spc="105" dirty="0">
                <a:latin typeface="Calibri"/>
                <a:cs typeface="Calibri"/>
              </a:rPr>
              <a:t> </a:t>
            </a:r>
            <a:r>
              <a:rPr sz="2500" spc="295" dirty="0">
                <a:latin typeface="Calibri"/>
                <a:cs typeface="Calibri"/>
              </a:rPr>
              <a:t>яких </a:t>
            </a:r>
            <a:r>
              <a:rPr sz="2500" spc="280" dirty="0">
                <a:latin typeface="Calibri"/>
                <a:cs typeface="Calibri"/>
              </a:rPr>
              <a:t>стали</a:t>
            </a:r>
            <a:r>
              <a:rPr sz="2500" spc="100" dirty="0">
                <a:latin typeface="Calibri"/>
                <a:cs typeface="Calibri"/>
              </a:rPr>
              <a:t> </a:t>
            </a:r>
            <a:r>
              <a:rPr sz="2500" spc="120" dirty="0">
                <a:latin typeface="Calibri"/>
                <a:cs typeface="Calibri"/>
              </a:rPr>
              <a:t>2146</a:t>
            </a:r>
            <a:r>
              <a:rPr sz="2500" spc="105" dirty="0">
                <a:latin typeface="Calibri"/>
                <a:cs typeface="Calibri"/>
              </a:rPr>
              <a:t> </a:t>
            </a:r>
            <a:r>
              <a:rPr sz="2500" spc="290" dirty="0">
                <a:latin typeface="Calibri"/>
                <a:cs typeface="Calibri"/>
              </a:rPr>
              <a:t>віртуальних</a:t>
            </a:r>
            <a:r>
              <a:rPr sz="2500" spc="100" dirty="0">
                <a:latin typeface="Calibri"/>
                <a:cs typeface="Calibri"/>
              </a:rPr>
              <a:t> </a:t>
            </a:r>
            <a:r>
              <a:rPr sz="2500" spc="240" dirty="0">
                <a:latin typeface="Calibri"/>
                <a:cs typeface="Calibri"/>
              </a:rPr>
              <a:t>користувачів;</a:t>
            </a:r>
            <a:endParaRPr sz="2500">
              <a:latin typeface="Calibri"/>
              <a:cs typeface="Calibri"/>
            </a:endParaRPr>
          </a:p>
          <a:p>
            <a:pPr marL="799465">
              <a:lnSpc>
                <a:spcPts val="2200"/>
              </a:lnSpc>
            </a:pPr>
            <a:r>
              <a:rPr sz="2500" spc="155" dirty="0">
                <a:latin typeface="Calibri"/>
                <a:cs typeface="Calibri"/>
              </a:rPr>
              <a:t>з</a:t>
            </a:r>
            <a:r>
              <a:rPr sz="2500" spc="100" dirty="0">
                <a:latin typeface="Calibri"/>
                <a:cs typeface="Calibri"/>
              </a:rPr>
              <a:t> </a:t>
            </a:r>
            <a:r>
              <a:rPr sz="2500" spc="200" dirty="0">
                <a:latin typeface="Calibri"/>
                <a:cs typeface="Calibri"/>
              </a:rPr>
              <a:t>особистісного</a:t>
            </a:r>
            <a:r>
              <a:rPr sz="2500" spc="105" dirty="0">
                <a:latin typeface="Calibri"/>
                <a:cs typeface="Calibri"/>
              </a:rPr>
              <a:t> </a:t>
            </a:r>
            <a:r>
              <a:rPr sz="2500" spc="265" dirty="0">
                <a:latin typeface="Calibri"/>
                <a:cs typeface="Calibri"/>
              </a:rPr>
              <a:t>розвитку</a:t>
            </a:r>
            <a:r>
              <a:rPr sz="2500" spc="105" dirty="0">
                <a:latin typeface="Calibri"/>
                <a:cs typeface="Calibri"/>
              </a:rPr>
              <a:t> </a:t>
            </a:r>
            <a:r>
              <a:rPr sz="2500" spc="260" dirty="0">
                <a:latin typeface="Calibri"/>
                <a:cs typeface="Calibri"/>
              </a:rPr>
              <a:t>користувачів</a:t>
            </a:r>
            <a:endParaRPr sz="2500">
              <a:latin typeface="Calibri"/>
              <a:cs typeface="Calibri"/>
            </a:endParaRPr>
          </a:p>
          <a:p>
            <a:pPr marL="551815">
              <a:lnSpc>
                <a:spcPts val="2740"/>
              </a:lnSpc>
            </a:pPr>
            <a:r>
              <a:rPr sz="2500" spc="180" dirty="0">
                <a:latin typeface="Calibri"/>
                <a:cs typeface="Calibri"/>
              </a:rPr>
              <a:t>проведено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120" dirty="0">
                <a:latin typeface="Calibri"/>
                <a:cs typeface="Calibri"/>
              </a:rPr>
              <a:t>604</a:t>
            </a:r>
            <a:r>
              <a:rPr sz="2500" spc="100" dirty="0">
                <a:latin typeface="Calibri"/>
                <a:cs typeface="Calibri"/>
              </a:rPr>
              <a:t> </a:t>
            </a:r>
            <a:r>
              <a:rPr sz="2500" spc="265" dirty="0">
                <a:latin typeface="Calibri"/>
                <a:cs typeface="Calibri"/>
              </a:rPr>
              <a:t>акції</a:t>
            </a:r>
            <a:r>
              <a:rPr sz="2500" spc="100" dirty="0">
                <a:latin typeface="Calibri"/>
                <a:cs typeface="Calibri"/>
              </a:rPr>
              <a:t> </a:t>
            </a:r>
            <a:r>
              <a:rPr sz="2500" spc="114" dirty="0">
                <a:latin typeface="Calibri"/>
                <a:cs typeface="Calibri"/>
              </a:rPr>
              <a:t>(8235</a:t>
            </a:r>
            <a:r>
              <a:rPr sz="2500" spc="95" dirty="0">
                <a:latin typeface="Calibri"/>
                <a:cs typeface="Calibri"/>
              </a:rPr>
              <a:t> </a:t>
            </a:r>
            <a:r>
              <a:rPr sz="2500" spc="190" dirty="0">
                <a:latin typeface="Calibri"/>
                <a:cs typeface="Calibri"/>
              </a:rPr>
              <a:t>відвідувачів).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6589" cy="350605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8288000" cy="3508375"/>
          </a:xfrm>
          <a:custGeom>
            <a:avLst/>
            <a:gdLst/>
            <a:ahLst/>
            <a:cxnLst/>
            <a:rect l="l" t="t" r="r" b="b"/>
            <a:pathLst>
              <a:path w="18288000" h="3508375">
                <a:moveTo>
                  <a:pt x="0" y="3508023"/>
                </a:moveTo>
                <a:lnTo>
                  <a:pt x="18287999" y="3508023"/>
                </a:lnTo>
                <a:lnTo>
                  <a:pt x="18287999" y="0"/>
                </a:lnTo>
                <a:lnTo>
                  <a:pt x="0" y="0"/>
                </a:lnTo>
                <a:lnTo>
                  <a:pt x="0" y="3508023"/>
                </a:lnTo>
                <a:close/>
              </a:path>
            </a:pathLst>
          </a:custGeom>
          <a:solidFill>
            <a:srgbClr val="A08B7E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710702"/>
            <a:ext cx="18288000" cy="6576695"/>
          </a:xfrm>
          <a:custGeom>
            <a:avLst/>
            <a:gdLst/>
            <a:ahLst/>
            <a:cxnLst/>
            <a:rect l="l" t="t" r="r" b="b"/>
            <a:pathLst>
              <a:path w="18288000" h="6576695">
                <a:moveTo>
                  <a:pt x="0" y="6576297"/>
                </a:moveTo>
                <a:lnTo>
                  <a:pt x="18287999" y="6576297"/>
                </a:lnTo>
                <a:lnTo>
                  <a:pt x="18287999" y="0"/>
                </a:lnTo>
                <a:lnTo>
                  <a:pt x="0" y="0"/>
                </a:lnTo>
                <a:lnTo>
                  <a:pt x="0" y="6576297"/>
                </a:lnTo>
                <a:close/>
              </a:path>
            </a:pathLst>
          </a:custGeom>
          <a:solidFill>
            <a:srgbClr val="A08B7E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19276" y="816537"/>
            <a:ext cx="13195300" cy="1293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300" spc="795" dirty="0"/>
              <a:t>ДЕРЖАВНЕ</a:t>
            </a:r>
            <a:r>
              <a:rPr sz="8300" spc="-3679" dirty="0"/>
              <a:t> </a:t>
            </a:r>
            <a:r>
              <a:rPr sz="8300" spc="580" dirty="0"/>
              <a:t>УПРАВЛІННЯ</a:t>
            </a:r>
            <a:endParaRPr sz="8300"/>
          </a:p>
        </p:txBody>
      </p:sp>
      <p:grpSp>
        <p:nvGrpSpPr>
          <p:cNvPr id="6" name="object 6"/>
          <p:cNvGrpSpPr/>
          <p:nvPr/>
        </p:nvGrpSpPr>
        <p:grpSpPr>
          <a:xfrm>
            <a:off x="0" y="2221143"/>
            <a:ext cx="18288000" cy="2209800"/>
            <a:chOff x="0" y="2221143"/>
            <a:chExt cx="18288000" cy="2209800"/>
          </a:xfrm>
        </p:grpSpPr>
        <p:sp>
          <p:nvSpPr>
            <p:cNvPr id="7" name="object 7"/>
            <p:cNvSpPr/>
            <p:nvPr/>
          </p:nvSpPr>
          <p:spPr>
            <a:xfrm>
              <a:off x="0" y="3508023"/>
              <a:ext cx="18288000" cy="203200"/>
            </a:xfrm>
            <a:custGeom>
              <a:avLst/>
              <a:gdLst/>
              <a:ahLst/>
              <a:cxnLst/>
              <a:rect l="l" t="t" r="r" b="b"/>
              <a:pathLst>
                <a:path w="18288000" h="203200">
                  <a:moveTo>
                    <a:pt x="0" y="0"/>
                  </a:moveTo>
                  <a:lnTo>
                    <a:pt x="18287998" y="0"/>
                  </a:lnTo>
                  <a:lnTo>
                    <a:pt x="18287998" y="202678"/>
                  </a:lnTo>
                  <a:lnTo>
                    <a:pt x="0" y="2026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3C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09656" y="2221143"/>
              <a:ext cx="1714499" cy="2209799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2069158" y="5856298"/>
            <a:ext cx="13950315" cy="4431030"/>
          </a:xfrm>
          <a:custGeom>
            <a:avLst/>
            <a:gdLst/>
            <a:ahLst/>
            <a:cxnLst/>
            <a:rect l="l" t="t" r="r" b="b"/>
            <a:pathLst>
              <a:path w="13950315" h="4431030">
                <a:moveTo>
                  <a:pt x="13949787" y="4430701"/>
                </a:moveTo>
                <a:lnTo>
                  <a:pt x="0" y="4430701"/>
                </a:lnTo>
                <a:lnTo>
                  <a:pt x="0" y="0"/>
                </a:lnTo>
                <a:lnTo>
                  <a:pt x="13949787" y="0"/>
                </a:lnTo>
                <a:lnTo>
                  <a:pt x="13949787" y="44307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621822" y="5976516"/>
            <a:ext cx="12842875" cy="414020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  <a:tabLst>
                <a:tab pos="557530" algn="l"/>
                <a:tab pos="2698750" algn="l"/>
                <a:tab pos="3880485" algn="l"/>
                <a:tab pos="5458460" algn="l"/>
                <a:tab pos="7739380" algn="l"/>
                <a:tab pos="9464040" algn="l"/>
                <a:tab pos="11804015" algn="l"/>
                <a:tab pos="12097385" algn="l"/>
              </a:tabLst>
            </a:pPr>
            <a:r>
              <a:rPr sz="2000" spc="95" dirty="0">
                <a:latin typeface="Lucida Sans Unicode"/>
                <a:cs typeface="Lucida Sans Unicode"/>
              </a:rPr>
              <a:t>ПО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25" dirty="0">
                <a:latin typeface="Lucida Sans Unicode"/>
                <a:cs typeface="Lucida Sans Unicode"/>
              </a:rPr>
              <a:t>ЗАГАЛЬНОМУ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195" dirty="0">
                <a:latin typeface="Lucida Sans Unicode"/>
                <a:cs typeface="Lucida Sans Unicode"/>
              </a:rPr>
              <a:t>ФОНДУ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00" dirty="0">
                <a:latin typeface="Lucida Sans Unicode"/>
                <a:cs typeface="Lucida Sans Unicode"/>
              </a:rPr>
              <a:t>БЮДЖЕТУ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20" dirty="0">
                <a:latin typeface="Lucida Sans Unicode"/>
                <a:cs typeface="Lucida Sans Unicode"/>
              </a:rPr>
              <a:t>ЗАТВЕРДЖЕНО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20" dirty="0">
                <a:latin typeface="Lucida Sans Unicode"/>
                <a:cs typeface="Lucida Sans Unicode"/>
              </a:rPr>
              <a:t>БЮДЖЕТНІ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45" dirty="0">
                <a:latin typeface="Lucida Sans Unicode"/>
                <a:cs typeface="Lucida Sans Unicode"/>
              </a:rPr>
              <a:t>ПРИЗНАЧЕННЯ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95" dirty="0">
                <a:latin typeface="Lucida Sans Unicode"/>
                <a:cs typeface="Lucida Sans Unicode"/>
              </a:rPr>
              <a:t>В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165" dirty="0">
                <a:latin typeface="Lucida Sans Unicode"/>
                <a:cs typeface="Lucida Sans Unicode"/>
              </a:rPr>
              <a:t>СУМІ</a:t>
            </a:r>
            <a:endParaRPr sz="2000">
              <a:latin typeface="Lucida Sans Unicode"/>
              <a:cs typeface="Lucida Sans Unicode"/>
            </a:endParaRPr>
          </a:p>
          <a:p>
            <a:pPr marL="2324735" marR="794385" indent="-1426210">
              <a:lnSpc>
                <a:spcPct val="112500"/>
              </a:lnSpc>
              <a:tabLst>
                <a:tab pos="4450080" algn="l"/>
                <a:tab pos="6170295" algn="l"/>
                <a:tab pos="7078345" algn="l"/>
                <a:tab pos="8592185" algn="l"/>
                <a:tab pos="11703685" algn="l"/>
              </a:tabLst>
            </a:pPr>
            <a:r>
              <a:rPr sz="2000" b="1" dirty="0">
                <a:latin typeface="Tahoma"/>
                <a:cs typeface="Tahoma"/>
              </a:rPr>
              <a:t>107</a:t>
            </a:r>
            <a:r>
              <a:rPr sz="2000" b="1" spc="380" dirty="0">
                <a:latin typeface="Tahoma"/>
                <a:cs typeface="Tahoma"/>
              </a:rPr>
              <a:t> </a:t>
            </a:r>
            <a:r>
              <a:rPr sz="2000" b="1" spc="105" dirty="0">
                <a:latin typeface="Tahoma"/>
                <a:cs typeface="Tahoma"/>
              </a:rPr>
              <a:t>857</a:t>
            </a:r>
            <a:r>
              <a:rPr sz="2000" b="1" spc="-335" dirty="0">
                <a:latin typeface="Tahoma"/>
                <a:cs typeface="Tahoma"/>
              </a:rPr>
              <a:t> </a:t>
            </a:r>
            <a:r>
              <a:rPr sz="2000" b="1" spc="-150" dirty="0">
                <a:latin typeface="Tahoma"/>
                <a:cs typeface="Tahoma"/>
              </a:rPr>
              <a:t>,</a:t>
            </a:r>
            <a:r>
              <a:rPr sz="2000" b="1" spc="-340" dirty="0">
                <a:latin typeface="Tahoma"/>
                <a:cs typeface="Tahoma"/>
              </a:rPr>
              <a:t> </a:t>
            </a:r>
            <a:r>
              <a:rPr sz="2000" b="1" dirty="0">
                <a:latin typeface="Tahoma"/>
                <a:cs typeface="Tahoma"/>
              </a:rPr>
              <a:t>9</a:t>
            </a:r>
            <a:r>
              <a:rPr sz="2000" b="1" spc="385" dirty="0">
                <a:latin typeface="Tahoma"/>
                <a:cs typeface="Tahoma"/>
              </a:rPr>
              <a:t> </a:t>
            </a:r>
            <a:r>
              <a:rPr sz="2000" b="1" spc="265" dirty="0">
                <a:latin typeface="Courier New"/>
                <a:cs typeface="Courier New"/>
              </a:rPr>
              <a:t>ТИС</a:t>
            </a:r>
            <a:r>
              <a:rPr sz="2000" b="1" spc="265" dirty="0">
                <a:latin typeface="Tahoma"/>
                <a:cs typeface="Tahoma"/>
              </a:rPr>
              <a:t>.</a:t>
            </a:r>
            <a:r>
              <a:rPr sz="2000" b="1" spc="385" dirty="0">
                <a:latin typeface="Tahoma"/>
                <a:cs typeface="Tahoma"/>
              </a:rPr>
              <a:t> </a:t>
            </a:r>
            <a:r>
              <a:rPr sz="2000" b="1" spc="265" dirty="0">
                <a:latin typeface="Courier New"/>
                <a:cs typeface="Courier New"/>
              </a:rPr>
              <a:t>ГРН</a:t>
            </a:r>
            <a:r>
              <a:rPr sz="2000" b="1" spc="-175" dirty="0">
                <a:latin typeface="Courier New"/>
                <a:cs typeface="Courier New"/>
              </a:rPr>
              <a:t> </a:t>
            </a:r>
            <a:r>
              <a:rPr sz="2000" spc="50" dirty="0">
                <a:latin typeface="Lucida Sans Unicode"/>
                <a:cs typeface="Lucida Sans Unicode"/>
              </a:rPr>
              <a:t>НА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25" dirty="0">
                <a:latin typeface="Lucida Sans Unicode"/>
                <a:cs typeface="Lucida Sans Unicode"/>
              </a:rPr>
              <a:t>ОРГАНІЗАЦІЙНЕ</a:t>
            </a:r>
            <a:r>
              <a:rPr sz="2000" spc="225" dirty="0">
                <a:latin typeface="Tahoma"/>
                <a:cs typeface="Tahoma"/>
              </a:rPr>
              <a:t>,</a:t>
            </a:r>
            <a:r>
              <a:rPr sz="2000" dirty="0">
                <a:latin typeface="Tahoma"/>
                <a:cs typeface="Tahoma"/>
              </a:rPr>
              <a:t>	</a:t>
            </a:r>
            <a:r>
              <a:rPr sz="2000" spc="265" dirty="0">
                <a:latin typeface="Lucida Sans Unicode"/>
                <a:cs typeface="Lucida Sans Unicode"/>
              </a:rPr>
              <a:t>ІНФОРМАЦІЙНО</a:t>
            </a:r>
            <a:r>
              <a:rPr sz="2000" spc="265" dirty="0">
                <a:latin typeface="Tahoma"/>
                <a:cs typeface="Tahoma"/>
              </a:rPr>
              <a:t>-</a:t>
            </a:r>
            <a:r>
              <a:rPr sz="2000" spc="-335" dirty="0">
                <a:latin typeface="Tahoma"/>
                <a:cs typeface="Tahoma"/>
              </a:rPr>
              <a:t> </a:t>
            </a:r>
            <a:r>
              <a:rPr sz="2000" spc="204" dirty="0">
                <a:latin typeface="Lucida Sans Unicode"/>
                <a:cs typeface="Lucida Sans Unicode"/>
              </a:rPr>
              <a:t>АНАЛІТИЧНЕ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-25" dirty="0">
                <a:latin typeface="Lucida Sans Unicode"/>
                <a:cs typeface="Lucida Sans Unicode"/>
              </a:rPr>
              <a:t>ТА </a:t>
            </a:r>
            <a:r>
              <a:rPr sz="2000" spc="235" dirty="0">
                <a:latin typeface="Lucida Sans Unicode"/>
                <a:cs typeface="Lucida Sans Unicode"/>
              </a:rPr>
              <a:t>МАТЕРІАЛЬНО</a:t>
            </a:r>
            <a:r>
              <a:rPr sz="2000" spc="235" dirty="0">
                <a:latin typeface="Tahoma"/>
                <a:cs typeface="Tahoma"/>
              </a:rPr>
              <a:t>-</a:t>
            </a:r>
            <a:r>
              <a:rPr sz="2000" spc="-385" dirty="0">
                <a:latin typeface="Tahoma"/>
                <a:cs typeface="Tahoma"/>
              </a:rPr>
              <a:t> </a:t>
            </a:r>
            <a:r>
              <a:rPr sz="2000" spc="210" dirty="0">
                <a:latin typeface="Lucida Sans Unicode"/>
                <a:cs typeface="Lucida Sans Unicode"/>
              </a:rPr>
              <a:t>ТЕХНІЧНЕ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45" dirty="0">
                <a:latin typeface="Lucida Sans Unicode"/>
                <a:cs typeface="Lucida Sans Unicode"/>
              </a:rPr>
              <a:t>ЗАБЕЗПЕЧЕННЯ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04" dirty="0">
                <a:latin typeface="Lucida Sans Unicode"/>
                <a:cs typeface="Lucida Sans Unicode"/>
              </a:rPr>
              <a:t>ДІЯЛЬНОСТІ</a:t>
            </a:r>
            <a:endParaRPr sz="20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3000"/>
              </a:spcBef>
              <a:tabLst>
                <a:tab pos="1988820" algn="l"/>
                <a:tab pos="3764915" algn="l"/>
                <a:tab pos="5824855" algn="l"/>
                <a:tab pos="7908925" algn="l"/>
                <a:tab pos="9090660" algn="l"/>
                <a:tab pos="10668000" algn="l"/>
              </a:tabLst>
            </a:pPr>
            <a:r>
              <a:rPr sz="2000" spc="229" dirty="0">
                <a:latin typeface="Lucida Sans Unicode"/>
                <a:cs typeface="Lucida Sans Unicode"/>
              </a:rPr>
              <a:t>ВИКОНАННЯ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04" dirty="0">
                <a:latin typeface="Lucida Sans Unicode"/>
                <a:cs typeface="Lucida Sans Unicode"/>
              </a:rPr>
              <a:t>ПЛАНОВИХ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45" dirty="0">
                <a:latin typeface="Lucida Sans Unicode"/>
                <a:cs typeface="Lucida Sans Unicode"/>
              </a:rPr>
              <a:t>ПОКАЗНИКІВ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25" dirty="0">
                <a:latin typeface="Lucida Sans Unicode"/>
                <a:cs typeface="Lucida Sans Unicode"/>
              </a:rPr>
              <a:t>ЗАГАЛЬНОГО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185" dirty="0">
                <a:latin typeface="Lucida Sans Unicode"/>
                <a:cs typeface="Lucida Sans Unicode"/>
              </a:rPr>
              <a:t>ФОНДУ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00" dirty="0">
                <a:latin typeface="Lucida Sans Unicode"/>
                <a:cs typeface="Lucida Sans Unicode"/>
              </a:rPr>
              <a:t>БЮДЖЕТУ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185" dirty="0">
                <a:latin typeface="Lucida Sans Unicode"/>
                <a:cs typeface="Lucida Sans Unicode"/>
              </a:rPr>
              <a:t>СТАНОВИТЬ</a:t>
            </a:r>
            <a:endParaRPr sz="20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  <a:tabLst>
                <a:tab pos="1589405" algn="l"/>
                <a:tab pos="4047490" algn="l"/>
                <a:tab pos="6106795" algn="l"/>
                <a:tab pos="6617970" algn="l"/>
                <a:tab pos="7453630" algn="l"/>
              </a:tabLst>
            </a:pPr>
            <a:r>
              <a:rPr sz="2000" b="1" spc="120" dirty="0">
                <a:latin typeface="Tahoma"/>
                <a:cs typeface="Tahoma"/>
              </a:rPr>
              <a:t>98</a:t>
            </a:r>
            <a:r>
              <a:rPr sz="2000" b="1" spc="-345" dirty="0">
                <a:latin typeface="Tahoma"/>
                <a:cs typeface="Tahoma"/>
              </a:rPr>
              <a:t> </a:t>
            </a:r>
            <a:r>
              <a:rPr sz="2000" b="1" spc="-150" dirty="0">
                <a:latin typeface="Tahoma"/>
                <a:cs typeface="Tahoma"/>
              </a:rPr>
              <a:t>,</a:t>
            </a:r>
            <a:r>
              <a:rPr sz="2000" b="1" spc="-345" dirty="0">
                <a:latin typeface="Tahoma"/>
                <a:cs typeface="Tahoma"/>
              </a:rPr>
              <a:t> </a:t>
            </a:r>
            <a:r>
              <a:rPr sz="2000" b="1" spc="-20" dirty="0">
                <a:latin typeface="Tahoma"/>
                <a:cs typeface="Tahoma"/>
              </a:rPr>
              <a:t>6</a:t>
            </a:r>
            <a:r>
              <a:rPr sz="2000" b="1" spc="-340" dirty="0">
                <a:latin typeface="Tahoma"/>
                <a:cs typeface="Tahoma"/>
              </a:rPr>
              <a:t> </a:t>
            </a:r>
            <a:r>
              <a:rPr sz="2000" b="1" spc="-360" dirty="0">
                <a:latin typeface="Tahoma"/>
                <a:cs typeface="Tahoma"/>
              </a:rPr>
              <a:t>%</a:t>
            </a:r>
            <a:r>
              <a:rPr sz="2000" b="1" spc="370" dirty="0">
                <a:latin typeface="Tahoma"/>
                <a:cs typeface="Tahoma"/>
              </a:rPr>
              <a:t> </a:t>
            </a:r>
            <a:r>
              <a:rPr sz="2000" spc="30" dirty="0">
                <a:latin typeface="Lucida Sans Unicode"/>
                <a:cs typeface="Lucida Sans Unicode"/>
              </a:rPr>
              <a:t>ДО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15" dirty="0">
                <a:latin typeface="Lucida Sans Unicode"/>
                <a:cs typeface="Lucida Sans Unicode"/>
              </a:rPr>
              <a:t>ЗАТВЕРДЖЕНИХ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45" dirty="0">
                <a:latin typeface="Lucida Sans Unicode"/>
                <a:cs typeface="Lucida Sans Unicode"/>
              </a:rPr>
              <a:t>ПОКАЗНИКІВ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50" dirty="0">
                <a:latin typeface="Lucida Sans Unicode"/>
                <a:cs typeface="Lucida Sans Unicode"/>
              </a:rPr>
              <a:t>НА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75" dirty="0">
                <a:latin typeface="Tahoma"/>
                <a:cs typeface="Tahoma"/>
              </a:rPr>
              <a:t>2023</a:t>
            </a:r>
            <a:r>
              <a:rPr sz="2000" dirty="0">
                <a:latin typeface="Tahoma"/>
                <a:cs typeface="Tahoma"/>
              </a:rPr>
              <a:t>	</a:t>
            </a:r>
            <a:r>
              <a:rPr sz="2000" spc="180" dirty="0">
                <a:latin typeface="Lucida Sans Unicode"/>
                <a:cs typeface="Lucida Sans Unicode"/>
              </a:rPr>
              <a:t>РІК</a:t>
            </a:r>
            <a:r>
              <a:rPr sz="2000" spc="180" dirty="0">
                <a:latin typeface="Tahoma"/>
                <a:cs typeface="Tahoma"/>
              </a:rPr>
              <a:t>.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85"/>
              </a:spcBef>
            </a:pPr>
            <a:endParaRPr sz="2000">
              <a:latin typeface="Tahoma"/>
              <a:cs typeface="Tahoma"/>
            </a:endParaRPr>
          </a:p>
          <a:p>
            <a:pPr marL="1311275" marR="479425" indent="-824230">
              <a:lnSpc>
                <a:spcPct val="112500"/>
              </a:lnSpc>
              <a:tabLst>
                <a:tab pos="1553845" algn="l"/>
                <a:tab pos="3152140" algn="l"/>
                <a:tab pos="3549650" algn="l"/>
                <a:tab pos="5236210" algn="l"/>
                <a:tab pos="5384800" algn="l"/>
                <a:tab pos="6276340" algn="l"/>
                <a:tab pos="6417945" algn="l"/>
                <a:tab pos="7995284" algn="l"/>
                <a:tab pos="8373745" algn="l"/>
                <a:tab pos="8884920" algn="l"/>
                <a:tab pos="9159875" algn="l"/>
                <a:tab pos="9905365" algn="l"/>
                <a:tab pos="10128885" algn="l"/>
                <a:tab pos="10183495" algn="l"/>
                <a:tab pos="10904855" algn="l"/>
              </a:tabLst>
            </a:pPr>
            <a:r>
              <a:rPr sz="2000" spc="190" dirty="0">
                <a:latin typeface="Lucida Sans Unicode"/>
                <a:cs typeface="Lucida Sans Unicode"/>
              </a:rPr>
              <a:t>ОБСЯГ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15" dirty="0">
                <a:latin typeface="Lucida Sans Unicode"/>
                <a:cs typeface="Lucida Sans Unicode"/>
              </a:rPr>
              <a:t>ВИДАТКІВ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25" dirty="0">
                <a:latin typeface="Lucida Sans Unicode"/>
                <a:cs typeface="Lucida Sans Unicode"/>
              </a:rPr>
              <a:t>ЗАГАЛЬНОГО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195" dirty="0">
                <a:latin typeface="Lucida Sans Unicode"/>
                <a:cs typeface="Lucida Sans Unicode"/>
              </a:rPr>
              <a:t>ФОНДУ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00" dirty="0">
                <a:latin typeface="Lucida Sans Unicode"/>
                <a:cs typeface="Lucida Sans Unicode"/>
              </a:rPr>
              <a:t>БЮДЖЕТУ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50" dirty="0">
                <a:latin typeface="Lucida Sans Unicode"/>
                <a:cs typeface="Lucida Sans Unicode"/>
              </a:rPr>
              <a:t>ПОРІВНЯНО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55" dirty="0">
                <a:latin typeface="Lucida Sans Unicode"/>
                <a:cs typeface="Lucida Sans Unicode"/>
              </a:rPr>
              <a:t>З</a:t>
            </a:r>
            <a:r>
              <a:rPr sz="2000" dirty="0">
                <a:latin typeface="Lucida Sans Unicode"/>
                <a:cs typeface="Lucida Sans Unicode"/>
              </a:rPr>
              <a:t>		</a:t>
            </a:r>
            <a:r>
              <a:rPr sz="2000" spc="240" dirty="0">
                <a:latin typeface="Lucida Sans Unicode"/>
                <a:cs typeface="Lucida Sans Unicode"/>
              </a:rPr>
              <a:t>ВІДПОВІДНИМ </a:t>
            </a:r>
            <a:r>
              <a:rPr sz="2000" spc="229" dirty="0">
                <a:latin typeface="Lucida Sans Unicode"/>
                <a:cs typeface="Lucida Sans Unicode"/>
              </a:rPr>
              <a:t>ПОКАЗНИКОМ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25" dirty="0">
                <a:latin typeface="Lucida Sans Unicode"/>
                <a:cs typeface="Lucida Sans Unicode"/>
              </a:rPr>
              <a:t>МИНУЛОГО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190" dirty="0">
                <a:latin typeface="Lucida Sans Unicode"/>
                <a:cs typeface="Lucida Sans Unicode"/>
              </a:rPr>
              <a:t>РОКУ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80" dirty="0">
                <a:latin typeface="Lucida Sans Unicode"/>
                <a:cs typeface="Lucida Sans Unicode"/>
              </a:rPr>
              <a:t>ЗБІЛЬШИВСЯ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50" dirty="0">
                <a:latin typeface="Lucida Sans Unicode"/>
                <a:cs typeface="Lucida Sans Unicode"/>
              </a:rPr>
              <a:t>НА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15" dirty="0">
                <a:latin typeface="Tahoma"/>
                <a:cs typeface="Tahoma"/>
              </a:rPr>
              <a:t>5</a:t>
            </a:r>
            <a:r>
              <a:rPr sz="2000" dirty="0">
                <a:latin typeface="Tahoma"/>
                <a:cs typeface="Tahoma"/>
              </a:rPr>
              <a:t>	</a:t>
            </a:r>
            <a:r>
              <a:rPr sz="2000" spc="415" dirty="0">
                <a:latin typeface="Tahoma"/>
                <a:cs typeface="Tahoma"/>
              </a:rPr>
              <a:t>080</a:t>
            </a:r>
            <a:r>
              <a:rPr sz="2000" spc="-380" dirty="0">
                <a:latin typeface="Tahoma"/>
                <a:cs typeface="Tahoma"/>
              </a:rPr>
              <a:t> </a:t>
            </a:r>
            <a:r>
              <a:rPr sz="2000" spc="-180" dirty="0">
                <a:latin typeface="Tahoma"/>
                <a:cs typeface="Tahoma"/>
              </a:rPr>
              <a:t>,</a:t>
            </a:r>
            <a:r>
              <a:rPr sz="2000" spc="-380" dirty="0">
                <a:latin typeface="Tahoma"/>
                <a:cs typeface="Tahoma"/>
              </a:rPr>
              <a:t> </a:t>
            </a:r>
            <a:r>
              <a:rPr sz="2000" spc="35" dirty="0">
                <a:latin typeface="Tahoma"/>
                <a:cs typeface="Tahoma"/>
              </a:rPr>
              <a:t>2</a:t>
            </a:r>
            <a:r>
              <a:rPr sz="2000" dirty="0">
                <a:latin typeface="Tahoma"/>
                <a:cs typeface="Tahoma"/>
              </a:rPr>
              <a:t>	</a:t>
            </a:r>
            <a:r>
              <a:rPr sz="2000" spc="65" dirty="0">
                <a:latin typeface="Lucida Sans Unicode"/>
                <a:cs typeface="Lucida Sans Unicode"/>
              </a:rPr>
              <a:t>ТИС</a:t>
            </a:r>
            <a:r>
              <a:rPr sz="2000" spc="65" dirty="0">
                <a:latin typeface="Tahoma"/>
                <a:cs typeface="Tahoma"/>
              </a:rPr>
              <a:t>.</a:t>
            </a:r>
            <a:r>
              <a:rPr sz="2000" dirty="0">
                <a:latin typeface="Tahoma"/>
                <a:cs typeface="Tahoma"/>
              </a:rPr>
              <a:t>	</a:t>
            </a:r>
            <a:r>
              <a:rPr sz="2000" spc="160" dirty="0">
                <a:latin typeface="Lucida Sans Unicode"/>
                <a:cs typeface="Lucida Sans Unicode"/>
              </a:rPr>
              <a:t>ГРН</a:t>
            </a:r>
            <a:r>
              <a:rPr sz="2000" spc="160" dirty="0">
                <a:latin typeface="Tahoma"/>
                <a:cs typeface="Tahoma"/>
              </a:rPr>
              <a:t>.</a:t>
            </a:r>
            <a:endParaRPr sz="2000">
              <a:latin typeface="Tahoma"/>
              <a:cs typeface="Tahoma"/>
            </a:endParaRPr>
          </a:p>
          <a:p>
            <a:pPr marL="118110" marR="110489" indent="139700">
              <a:lnSpc>
                <a:spcPct val="112500"/>
              </a:lnSpc>
              <a:tabLst>
                <a:tab pos="802640" algn="l"/>
                <a:tab pos="977900" algn="l"/>
                <a:tab pos="3325495" algn="l"/>
                <a:tab pos="3688715" algn="l"/>
                <a:tab pos="4507230" algn="l"/>
                <a:tab pos="4906010" algn="l"/>
                <a:tab pos="6084570" algn="l"/>
                <a:tab pos="6417310" algn="l"/>
                <a:tab pos="6889750" algn="l"/>
                <a:tab pos="8329295" algn="l"/>
                <a:tab pos="8353425" algn="l"/>
                <a:tab pos="9558020" algn="l"/>
                <a:tab pos="10078085" algn="l"/>
                <a:tab pos="11635740" algn="l"/>
                <a:tab pos="12418060" algn="l"/>
              </a:tabLst>
            </a:pPr>
            <a:r>
              <a:rPr sz="2000" spc="95" dirty="0">
                <a:latin typeface="Lucida Sans Unicode"/>
                <a:cs typeface="Lucida Sans Unicode"/>
              </a:rPr>
              <a:t>ПО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15" dirty="0">
                <a:latin typeface="Lucida Sans Unicode"/>
                <a:cs typeface="Lucida Sans Unicode"/>
              </a:rPr>
              <a:t>СПЕЦІАЛЬНОМУ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195" dirty="0">
                <a:latin typeface="Lucida Sans Unicode"/>
                <a:cs typeface="Lucida Sans Unicode"/>
              </a:rPr>
              <a:t>ФОНДУ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00" dirty="0">
                <a:latin typeface="Lucida Sans Unicode"/>
                <a:cs typeface="Lucida Sans Unicode"/>
              </a:rPr>
              <a:t>БЮДЖЕТУ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20" dirty="0">
                <a:latin typeface="Lucida Sans Unicode"/>
                <a:cs typeface="Lucida Sans Unicode"/>
              </a:rPr>
              <a:t>ПЕРЕДБАЧЕНО</a:t>
            </a:r>
            <a:r>
              <a:rPr sz="2000" dirty="0">
                <a:latin typeface="Lucida Sans Unicode"/>
                <a:cs typeface="Lucida Sans Unicode"/>
              </a:rPr>
              <a:t>		</a:t>
            </a:r>
            <a:r>
              <a:rPr sz="2000" spc="220" dirty="0">
                <a:latin typeface="Lucida Sans Unicode"/>
                <a:cs typeface="Lucida Sans Unicode"/>
              </a:rPr>
              <a:t>БЮДЖЕТНІ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45" dirty="0">
                <a:latin typeface="Lucida Sans Unicode"/>
                <a:cs typeface="Lucida Sans Unicode"/>
              </a:rPr>
              <a:t>ПРИЗНАЧЕННЯ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95" dirty="0">
                <a:latin typeface="Lucida Sans Unicode"/>
                <a:cs typeface="Lucida Sans Unicode"/>
              </a:rPr>
              <a:t>В </a:t>
            </a:r>
            <a:r>
              <a:rPr sz="2000" spc="165" dirty="0">
                <a:latin typeface="Lucida Sans Unicode"/>
                <a:cs typeface="Lucida Sans Unicode"/>
              </a:rPr>
              <a:t>СУМІ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b="1" dirty="0">
                <a:latin typeface="Tahoma"/>
                <a:cs typeface="Tahoma"/>
              </a:rPr>
              <a:t>6</a:t>
            </a:r>
            <a:r>
              <a:rPr sz="2000" b="1" spc="365" dirty="0">
                <a:latin typeface="Tahoma"/>
                <a:cs typeface="Tahoma"/>
              </a:rPr>
              <a:t> </a:t>
            </a:r>
            <a:r>
              <a:rPr sz="2000" b="1" spc="50" dirty="0">
                <a:latin typeface="Tahoma"/>
                <a:cs typeface="Tahoma"/>
              </a:rPr>
              <a:t>336</a:t>
            </a:r>
            <a:r>
              <a:rPr sz="2000" b="1" spc="-340" dirty="0">
                <a:latin typeface="Tahoma"/>
                <a:cs typeface="Tahoma"/>
              </a:rPr>
              <a:t> </a:t>
            </a:r>
            <a:r>
              <a:rPr sz="2000" b="1" spc="-150" dirty="0">
                <a:latin typeface="Tahoma"/>
                <a:cs typeface="Tahoma"/>
              </a:rPr>
              <a:t>,</a:t>
            </a:r>
            <a:r>
              <a:rPr sz="2000" b="1" spc="-345" dirty="0">
                <a:latin typeface="Tahoma"/>
                <a:cs typeface="Tahoma"/>
              </a:rPr>
              <a:t> </a:t>
            </a:r>
            <a:r>
              <a:rPr sz="2000" b="1" spc="-450" dirty="0">
                <a:latin typeface="Tahoma"/>
                <a:cs typeface="Tahoma"/>
              </a:rPr>
              <a:t>1</a:t>
            </a:r>
            <a:r>
              <a:rPr sz="2000" b="1" spc="370" dirty="0">
                <a:latin typeface="Tahoma"/>
                <a:cs typeface="Tahoma"/>
              </a:rPr>
              <a:t> </a:t>
            </a:r>
            <a:r>
              <a:rPr sz="2000" b="1" spc="265" dirty="0">
                <a:latin typeface="Courier New"/>
                <a:cs typeface="Courier New"/>
              </a:rPr>
              <a:t>ТИС</a:t>
            </a:r>
            <a:r>
              <a:rPr sz="2000" b="1" spc="265" dirty="0">
                <a:latin typeface="Tahoma"/>
                <a:cs typeface="Tahoma"/>
              </a:rPr>
              <a:t>.</a:t>
            </a:r>
            <a:r>
              <a:rPr sz="2000" b="1" spc="365" dirty="0">
                <a:latin typeface="Tahoma"/>
                <a:cs typeface="Tahoma"/>
              </a:rPr>
              <a:t> </a:t>
            </a:r>
            <a:r>
              <a:rPr sz="2000" b="1" spc="265" dirty="0">
                <a:latin typeface="Courier New"/>
                <a:cs typeface="Courier New"/>
              </a:rPr>
              <a:t>ГРН</a:t>
            </a:r>
            <a:r>
              <a:rPr sz="2000" b="1" spc="-955" dirty="0">
                <a:latin typeface="Courier New"/>
                <a:cs typeface="Courier New"/>
              </a:rPr>
              <a:t> </a:t>
            </a:r>
            <a:r>
              <a:rPr sz="2000" spc="-50" dirty="0">
                <a:latin typeface="Tahoma"/>
                <a:cs typeface="Tahoma"/>
              </a:rPr>
              <a:t>,</a:t>
            </a:r>
            <a:r>
              <a:rPr sz="2000" dirty="0">
                <a:latin typeface="Tahoma"/>
                <a:cs typeface="Tahoma"/>
              </a:rPr>
              <a:t>	</a:t>
            </a:r>
            <a:r>
              <a:rPr sz="2000" spc="204" dirty="0">
                <a:latin typeface="Lucida Sans Unicode"/>
                <a:cs typeface="Lucida Sans Unicode"/>
              </a:rPr>
              <a:t>КАСОВІ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185" dirty="0">
                <a:latin typeface="Lucida Sans Unicode"/>
                <a:cs typeface="Lucida Sans Unicode"/>
              </a:rPr>
              <a:t>ВИДАТКИ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100" dirty="0">
                <a:latin typeface="Lucida Sans Unicode"/>
                <a:cs typeface="Lucida Sans Unicode"/>
              </a:rPr>
              <a:t>ЗА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40" dirty="0">
                <a:latin typeface="Lucida Sans Unicode"/>
                <a:cs typeface="Lucida Sans Unicode"/>
              </a:rPr>
              <a:t>ЗВІТНИЙ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204" dirty="0">
                <a:latin typeface="Lucida Sans Unicode"/>
                <a:cs typeface="Lucida Sans Unicode"/>
              </a:rPr>
              <a:t>ПЕРІОД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spc="190" dirty="0">
                <a:latin typeface="Lucida Sans Unicode"/>
                <a:cs typeface="Lucida Sans Unicode"/>
              </a:rPr>
              <a:t>СТАНОВЛЯТЬ</a:t>
            </a:r>
            <a:r>
              <a:rPr sz="2000" dirty="0">
                <a:latin typeface="Lucida Sans Unicode"/>
                <a:cs typeface="Lucida Sans Unicode"/>
              </a:rPr>
              <a:t>	</a:t>
            </a:r>
            <a:r>
              <a:rPr sz="2000" b="1" dirty="0">
                <a:latin typeface="Tahoma"/>
                <a:cs typeface="Tahoma"/>
              </a:rPr>
              <a:t>4</a:t>
            </a:r>
            <a:r>
              <a:rPr sz="2000" b="1" spc="370" dirty="0">
                <a:latin typeface="Tahoma"/>
                <a:cs typeface="Tahoma"/>
              </a:rPr>
              <a:t> </a:t>
            </a:r>
            <a:r>
              <a:rPr sz="2000" b="1" spc="130" dirty="0">
                <a:latin typeface="Tahoma"/>
                <a:cs typeface="Tahoma"/>
              </a:rPr>
              <a:t>958</a:t>
            </a:r>
            <a:r>
              <a:rPr sz="2000" b="1" spc="-340" dirty="0">
                <a:latin typeface="Tahoma"/>
                <a:cs typeface="Tahoma"/>
              </a:rPr>
              <a:t> </a:t>
            </a:r>
            <a:r>
              <a:rPr sz="2000" b="1" spc="-150" dirty="0">
                <a:latin typeface="Tahoma"/>
                <a:cs typeface="Tahoma"/>
              </a:rPr>
              <a:t>,</a:t>
            </a:r>
            <a:r>
              <a:rPr sz="2000" b="1" spc="-345" dirty="0">
                <a:latin typeface="Tahoma"/>
                <a:cs typeface="Tahoma"/>
              </a:rPr>
              <a:t> </a:t>
            </a:r>
            <a:r>
              <a:rPr sz="2000" b="1" spc="-165" dirty="0">
                <a:latin typeface="Tahoma"/>
                <a:cs typeface="Tahoma"/>
              </a:rPr>
              <a:t>3</a:t>
            </a:r>
            <a:endParaRPr sz="2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2000" b="1" spc="265" dirty="0">
                <a:latin typeface="Courier New"/>
                <a:cs typeface="Courier New"/>
              </a:rPr>
              <a:t>ТИС</a:t>
            </a:r>
            <a:r>
              <a:rPr sz="2000" b="1" spc="265" dirty="0">
                <a:latin typeface="Tahoma"/>
                <a:cs typeface="Tahoma"/>
              </a:rPr>
              <a:t>.</a:t>
            </a:r>
            <a:r>
              <a:rPr sz="2000" b="1" spc="370" dirty="0">
                <a:latin typeface="Tahoma"/>
                <a:cs typeface="Tahoma"/>
              </a:rPr>
              <a:t> </a:t>
            </a:r>
            <a:r>
              <a:rPr sz="2000" b="1" spc="204" dirty="0">
                <a:latin typeface="Courier New"/>
                <a:cs typeface="Courier New"/>
              </a:rPr>
              <a:t>ГРН</a:t>
            </a:r>
            <a:r>
              <a:rPr sz="2000" b="1" spc="204" dirty="0">
                <a:latin typeface="Tahoma"/>
                <a:cs typeface="Tahoma"/>
              </a:rPr>
              <a:t>.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6999"/>
                  </a:lnTo>
                  <a:lnTo>
                    <a:pt x="0" y="10286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8B7E">
                <a:alpha val="3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540763"/>
              <a:ext cx="12141200" cy="1346835"/>
            </a:xfrm>
            <a:custGeom>
              <a:avLst/>
              <a:gdLst/>
              <a:ahLst/>
              <a:cxnLst/>
              <a:rect l="l" t="t" r="r" b="b"/>
              <a:pathLst>
                <a:path w="12141200" h="1346834">
                  <a:moveTo>
                    <a:pt x="12140602" y="1346617"/>
                  </a:moveTo>
                  <a:lnTo>
                    <a:pt x="0" y="1346617"/>
                  </a:lnTo>
                  <a:lnTo>
                    <a:pt x="0" y="0"/>
                  </a:lnTo>
                  <a:lnTo>
                    <a:pt x="12140602" y="0"/>
                  </a:lnTo>
                  <a:lnTo>
                    <a:pt x="12140602" y="1346617"/>
                  </a:lnTo>
                  <a:close/>
                </a:path>
              </a:pathLst>
            </a:custGeom>
            <a:solidFill>
              <a:srgbClr val="3F3C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1961" y="6506468"/>
            <a:ext cx="11669395" cy="1306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400" spc="540" dirty="0">
                <a:latin typeface="Cambria"/>
                <a:cs typeface="Cambria"/>
              </a:rPr>
              <a:t>ДЯКУЄМО</a:t>
            </a:r>
            <a:r>
              <a:rPr sz="8400" spc="345" dirty="0">
                <a:latin typeface="Cambria"/>
                <a:cs typeface="Cambria"/>
              </a:rPr>
              <a:t> </a:t>
            </a:r>
            <a:r>
              <a:rPr sz="8400" spc="720" dirty="0">
                <a:latin typeface="Cambria"/>
                <a:cs typeface="Cambria"/>
              </a:rPr>
              <a:t>ЗА</a:t>
            </a:r>
            <a:r>
              <a:rPr sz="8400" spc="350" dirty="0">
                <a:latin typeface="Cambria"/>
                <a:cs typeface="Cambria"/>
              </a:rPr>
              <a:t> </a:t>
            </a:r>
            <a:r>
              <a:rPr sz="8400" spc="480" dirty="0">
                <a:latin typeface="Cambria"/>
                <a:cs typeface="Cambria"/>
              </a:rPr>
              <a:t>УВАГУ!</a:t>
            </a:r>
            <a:endParaRPr sz="8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7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10286999"/>
                  </a:moveTo>
                  <a:lnTo>
                    <a:pt x="0" y="0"/>
                  </a:lnTo>
                  <a:lnTo>
                    <a:pt x="18288000" y="0"/>
                  </a:lnTo>
                  <a:lnTo>
                    <a:pt x="18288000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3F3C2E">
                <a:alpha val="43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159732" y="1401767"/>
            <a:ext cx="10126980" cy="1297305"/>
          </a:xfrm>
          <a:prstGeom prst="rect">
            <a:avLst/>
          </a:prstGeom>
          <a:solidFill>
            <a:srgbClr val="A08B7E"/>
          </a:solidFill>
        </p:spPr>
        <p:txBody>
          <a:bodyPr vert="horz" wrap="square" lIns="0" tIns="14541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145"/>
              </a:spcBef>
            </a:pPr>
            <a:r>
              <a:rPr sz="1700" b="1" spc="370" dirty="0">
                <a:latin typeface="Courier New"/>
                <a:cs typeface="Courier New"/>
              </a:rPr>
              <a:t>ВИДАТКИ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420" dirty="0">
                <a:latin typeface="Courier New"/>
                <a:cs typeface="Courier New"/>
              </a:rPr>
              <a:t>БЮДЖЕТУ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240" dirty="0">
                <a:latin typeface="Courier New"/>
                <a:cs typeface="Courier New"/>
              </a:rPr>
              <a:t>МІСТА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345" dirty="0">
                <a:latin typeface="Courier New"/>
                <a:cs typeface="Courier New"/>
              </a:rPr>
              <a:t>КИЄВА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220" dirty="0">
                <a:latin typeface="Courier New"/>
                <a:cs typeface="Courier New"/>
              </a:rPr>
              <a:t>ЗА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110" dirty="0">
                <a:latin typeface="Tahoma"/>
                <a:cs typeface="Tahoma"/>
              </a:rPr>
              <a:t>2023</a:t>
            </a:r>
            <a:r>
              <a:rPr sz="1700" b="1" spc="325" dirty="0">
                <a:latin typeface="Tahoma"/>
                <a:cs typeface="Tahoma"/>
              </a:rPr>
              <a:t> </a:t>
            </a:r>
            <a:r>
              <a:rPr sz="1700" b="1" spc="75" dirty="0">
                <a:latin typeface="Courier New"/>
                <a:cs typeface="Courier New"/>
              </a:rPr>
              <a:t>РІК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290" dirty="0">
                <a:latin typeface="Courier New"/>
                <a:cs typeface="Courier New"/>
              </a:rPr>
              <a:t>НА</a:t>
            </a:r>
            <a:endParaRPr sz="1700">
              <a:latin typeface="Courier New"/>
              <a:cs typeface="Courier New"/>
            </a:endParaRPr>
          </a:p>
          <a:p>
            <a:pPr marL="530860" marR="521970" algn="ctr">
              <a:lnSpc>
                <a:spcPct val="113999"/>
              </a:lnSpc>
            </a:pPr>
            <a:r>
              <a:rPr sz="1700" b="1" spc="370" dirty="0">
                <a:latin typeface="Courier New"/>
                <a:cs typeface="Courier New"/>
              </a:rPr>
              <a:t>ФУНКЦІОНУВАННЯ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-360" dirty="0">
                <a:latin typeface="Courier New"/>
                <a:cs typeface="Courier New"/>
              </a:rPr>
              <a:t>І</a:t>
            </a:r>
            <a:r>
              <a:rPr sz="1700" b="1" spc="-190" dirty="0">
                <a:latin typeface="Courier New"/>
                <a:cs typeface="Courier New"/>
              </a:rPr>
              <a:t> </a:t>
            </a:r>
            <a:r>
              <a:rPr sz="1700" b="1" spc="350" dirty="0">
                <a:latin typeface="Courier New"/>
                <a:cs typeface="Courier New"/>
              </a:rPr>
              <a:t>РОЗВИТОК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275" dirty="0">
                <a:latin typeface="Courier New"/>
                <a:cs typeface="Courier New"/>
              </a:rPr>
              <a:t>ЗАКЛАДІВ</a:t>
            </a:r>
            <a:r>
              <a:rPr sz="1700" b="1" spc="-190" dirty="0">
                <a:latin typeface="Courier New"/>
                <a:cs typeface="Courier New"/>
              </a:rPr>
              <a:t> </a:t>
            </a:r>
            <a:r>
              <a:rPr sz="1700" b="1" spc="250" dirty="0">
                <a:latin typeface="Courier New"/>
                <a:cs typeface="Courier New"/>
              </a:rPr>
              <a:t>ОСВІТИ</a:t>
            </a:r>
            <a:r>
              <a:rPr sz="1700" b="1" spc="-190" dirty="0">
                <a:latin typeface="Courier New"/>
                <a:cs typeface="Courier New"/>
              </a:rPr>
              <a:t> </a:t>
            </a:r>
            <a:r>
              <a:rPr sz="1700" b="1" spc="390" dirty="0">
                <a:latin typeface="Courier New"/>
                <a:cs typeface="Courier New"/>
              </a:rPr>
              <a:t>ПО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365" dirty="0">
                <a:latin typeface="Courier New"/>
                <a:cs typeface="Courier New"/>
              </a:rPr>
              <a:t>ЗАГАЛЬНОМУ </a:t>
            </a:r>
            <a:r>
              <a:rPr sz="1700" b="1" spc="450" dirty="0">
                <a:latin typeface="Courier New"/>
                <a:cs typeface="Courier New"/>
              </a:rPr>
              <a:t>ФОНДУ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310" dirty="0">
                <a:latin typeface="Courier New"/>
                <a:cs typeface="Courier New"/>
              </a:rPr>
              <a:t>СТАНОВЛЯТЬ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-395" dirty="0">
                <a:latin typeface="Tahoma"/>
                <a:cs typeface="Tahoma"/>
              </a:rPr>
              <a:t>1</a:t>
            </a:r>
            <a:r>
              <a:rPr sz="1700" b="1" spc="320" dirty="0">
                <a:latin typeface="Tahoma"/>
                <a:cs typeface="Tahoma"/>
              </a:rPr>
              <a:t> </a:t>
            </a:r>
            <a:r>
              <a:rPr sz="1700" b="1" spc="130" dirty="0">
                <a:latin typeface="Tahoma"/>
                <a:cs typeface="Tahoma"/>
              </a:rPr>
              <a:t>448</a:t>
            </a:r>
            <a:r>
              <a:rPr sz="1700" b="1" spc="320" dirty="0">
                <a:latin typeface="Tahoma"/>
                <a:cs typeface="Tahoma"/>
              </a:rPr>
              <a:t> </a:t>
            </a:r>
            <a:r>
              <a:rPr sz="1700" b="1" spc="60" dirty="0">
                <a:latin typeface="Tahoma"/>
                <a:cs typeface="Tahoma"/>
              </a:rPr>
              <a:t>653</a:t>
            </a:r>
            <a:r>
              <a:rPr sz="1700" b="1" spc="-290" dirty="0">
                <a:latin typeface="Tahoma"/>
                <a:cs typeface="Tahoma"/>
              </a:rPr>
              <a:t> </a:t>
            </a:r>
            <a:r>
              <a:rPr sz="1700" b="1" spc="-135" dirty="0">
                <a:latin typeface="Tahoma"/>
                <a:cs typeface="Tahoma"/>
              </a:rPr>
              <a:t>,</a:t>
            </a:r>
            <a:r>
              <a:rPr sz="1700" b="1" spc="-295" dirty="0">
                <a:latin typeface="Tahoma"/>
                <a:cs typeface="Tahoma"/>
              </a:rPr>
              <a:t> </a:t>
            </a:r>
            <a:r>
              <a:rPr sz="1700" b="1" dirty="0">
                <a:latin typeface="Tahoma"/>
                <a:cs typeface="Tahoma"/>
              </a:rPr>
              <a:t>4</a:t>
            </a:r>
            <a:r>
              <a:rPr sz="1700" b="1" spc="325" dirty="0">
                <a:latin typeface="Tahoma"/>
                <a:cs typeface="Tahoma"/>
              </a:rPr>
              <a:t> </a:t>
            </a:r>
            <a:r>
              <a:rPr sz="1700" b="1" spc="220" dirty="0">
                <a:latin typeface="Courier New"/>
                <a:cs typeface="Courier New"/>
              </a:rPr>
              <a:t>ТИС</a:t>
            </a:r>
            <a:r>
              <a:rPr sz="1700" b="1" spc="220" dirty="0">
                <a:latin typeface="Tahoma"/>
                <a:cs typeface="Tahoma"/>
              </a:rPr>
              <a:t>.</a:t>
            </a:r>
            <a:r>
              <a:rPr sz="1700" b="1" spc="320" dirty="0">
                <a:latin typeface="Tahoma"/>
                <a:cs typeface="Tahoma"/>
              </a:rPr>
              <a:t> </a:t>
            </a:r>
            <a:r>
              <a:rPr sz="1700" b="1" spc="220" dirty="0">
                <a:latin typeface="Courier New"/>
                <a:cs typeface="Courier New"/>
              </a:rPr>
              <a:t>ГРН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-195" dirty="0">
                <a:latin typeface="Tahoma"/>
                <a:cs typeface="Tahoma"/>
              </a:rPr>
              <a:t>(</a:t>
            </a:r>
            <a:r>
              <a:rPr sz="1700" b="1" spc="-290" dirty="0">
                <a:latin typeface="Tahoma"/>
                <a:cs typeface="Tahoma"/>
              </a:rPr>
              <a:t> </a:t>
            </a:r>
            <a:r>
              <a:rPr sz="1700" b="1" spc="315" dirty="0">
                <a:latin typeface="Courier New"/>
                <a:cs typeface="Courier New"/>
              </a:rPr>
              <a:t>НА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-20" dirty="0">
                <a:latin typeface="Tahoma"/>
                <a:cs typeface="Tahoma"/>
              </a:rPr>
              <a:t>6</a:t>
            </a:r>
            <a:r>
              <a:rPr sz="1700" b="1" spc="-295" dirty="0">
                <a:latin typeface="Tahoma"/>
                <a:cs typeface="Tahoma"/>
              </a:rPr>
              <a:t> </a:t>
            </a:r>
            <a:r>
              <a:rPr sz="1700" b="1" spc="-135" dirty="0">
                <a:latin typeface="Tahoma"/>
                <a:cs typeface="Tahoma"/>
              </a:rPr>
              <a:t>,</a:t>
            </a:r>
            <a:r>
              <a:rPr sz="1700" b="1" spc="-290" dirty="0">
                <a:latin typeface="Tahoma"/>
                <a:cs typeface="Tahoma"/>
              </a:rPr>
              <a:t> </a:t>
            </a:r>
            <a:r>
              <a:rPr sz="1700" b="1" spc="-75" dirty="0">
                <a:latin typeface="Tahoma"/>
                <a:cs typeface="Tahoma"/>
              </a:rPr>
              <a:t>2</a:t>
            </a:r>
            <a:r>
              <a:rPr sz="1700" b="1" spc="-290" dirty="0">
                <a:latin typeface="Tahoma"/>
                <a:cs typeface="Tahoma"/>
              </a:rPr>
              <a:t> %</a:t>
            </a:r>
            <a:r>
              <a:rPr sz="1700" b="1" spc="320" dirty="0">
                <a:latin typeface="Tahoma"/>
                <a:cs typeface="Tahoma"/>
              </a:rPr>
              <a:t> </a:t>
            </a:r>
            <a:r>
              <a:rPr sz="1700" b="1" spc="295" dirty="0">
                <a:latin typeface="Courier New"/>
                <a:cs typeface="Courier New"/>
              </a:rPr>
              <a:t>БІЛЬШЕ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300" dirty="0">
                <a:latin typeface="Courier New"/>
                <a:cs typeface="Courier New"/>
              </a:rPr>
              <a:t>НІЖ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50" dirty="0">
                <a:latin typeface="Courier New"/>
                <a:cs typeface="Courier New"/>
              </a:rPr>
              <a:t>У </a:t>
            </a:r>
            <a:r>
              <a:rPr sz="1700" b="1" spc="130" dirty="0">
                <a:latin typeface="Tahoma"/>
                <a:cs typeface="Tahoma"/>
              </a:rPr>
              <a:t>2022</a:t>
            </a:r>
            <a:r>
              <a:rPr sz="1700" b="1" spc="315" dirty="0">
                <a:latin typeface="Tahoma"/>
                <a:cs typeface="Tahoma"/>
              </a:rPr>
              <a:t> </a:t>
            </a:r>
            <a:r>
              <a:rPr sz="1700" b="1" spc="185" dirty="0">
                <a:latin typeface="Courier New"/>
                <a:cs typeface="Courier New"/>
              </a:rPr>
              <a:t>РОЦІ</a:t>
            </a:r>
            <a:r>
              <a:rPr sz="1700" b="1" spc="185" dirty="0">
                <a:latin typeface="Tahoma"/>
                <a:cs typeface="Tahoma"/>
              </a:rPr>
              <a:t>)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3214" y="349205"/>
            <a:ext cx="3402329" cy="1056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750" spc="395" dirty="0">
                <a:latin typeface="Cambria"/>
                <a:cs typeface="Cambria"/>
              </a:rPr>
              <a:t>ОСВІТА</a:t>
            </a:r>
            <a:endParaRPr sz="6750" dirty="0">
              <a:latin typeface="Cambria"/>
              <a:cs typeface="Cambr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58904" y="3138399"/>
            <a:ext cx="12731750" cy="1666875"/>
          </a:xfrm>
          <a:custGeom>
            <a:avLst/>
            <a:gdLst/>
            <a:ahLst/>
            <a:cxnLst/>
            <a:rect l="l" t="t" r="r" b="b"/>
            <a:pathLst>
              <a:path w="12731750" h="1666875">
                <a:moveTo>
                  <a:pt x="12731391" y="1666276"/>
                </a:moveTo>
                <a:lnTo>
                  <a:pt x="0" y="1666276"/>
                </a:lnTo>
                <a:lnTo>
                  <a:pt x="0" y="0"/>
                </a:lnTo>
                <a:lnTo>
                  <a:pt x="12731391" y="0"/>
                </a:lnTo>
                <a:lnTo>
                  <a:pt x="12731391" y="1666276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869149" y="3307203"/>
            <a:ext cx="11932920" cy="120904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76835" algn="ctr">
              <a:lnSpc>
                <a:spcPct val="100000"/>
              </a:lnSpc>
              <a:spcBef>
                <a:spcPts val="385"/>
              </a:spcBef>
            </a:pPr>
            <a:r>
              <a:rPr sz="1700" b="1" spc="350" dirty="0">
                <a:solidFill>
                  <a:srgbClr val="FFFFFF"/>
                </a:solidFill>
                <a:latin typeface="Courier New"/>
                <a:cs typeface="Courier New"/>
              </a:rPr>
              <a:t>ДЛЯ</a:t>
            </a:r>
            <a:r>
              <a:rPr sz="1700" b="1" spc="-204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295" dirty="0">
                <a:solidFill>
                  <a:srgbClr val="FFFFFF"/>
                </a:solidFill>
                <a:latin typeface="Courier New"/>
                <a:cs typeface="Courier New"/>
              </a:rPr>
              <a:t>ЗАБЕЗПЕЧЕННЯ</a:t>
            </a:r>
            <a:r>
              <a:rPr sz="17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390" dirty="0">
                <a:solidFill>
                  <a:srgbClr val="FFFFFF"/>
                </a:solidFill>
                <a:latin typeface="Courier New"/>
                <a:cs typeface="Courier New"/>
              </a:rPr>
              <a:t>ОХОПЛЕННЯ</a:t>
            </a:r>
            <a:r>
              <a:rPr sz="17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409" dirty="0">
                <a:solidFill>
                  <a:srgbClr val="FFFFFF"/>
                </a:solidFill>
                <a:latin typeface="Courier New"/>
                <a:cs typeface="Courier New"/>
              </a:rPr>
              <a:t>ЗАГАЛЬНОЮ</a:t>
            </a:r>
            <a:r>
              <a:rPr sz="17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375" dirty="0">
                <a:solidFill>
                  <a:srgbClr val="FFFFFF"/>
                </a:solidFill>
                <a:latin typeface="Courier New"/>
                <a:cs typeface="Courier New"/>
              </a:rPr>
              <a:t>СЕРЕДНЬОЮ</a:t>
            </a:r>
            <a:r>
              <a:rPr sz="17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355" dirty="0">
                <a:solidFill>
                  <a:srgbClr val="FFFFFF"/>
                </a:solidFill>
                <a:latin typeface="Courier New"/>
                <a:cs typeface="Courier New"/>
              </a:rPr>
              <a:t>ОСВІТОЮ</a:t>
            </a:r>
            <a:r>
              <a:rPr sz="17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155" dirty="0">
                <a:solidFill>
                  <a:srgbClr val="FFFFFF"/>
                </a:solidFill>
                <a:latin typeface="Tahoma"/>
                <a:cs typeface="Tahoma"/>
              </a:rPr>
              <a:t>20794</a:t>
            </a:r>
            <a:r>
              <a:rPr sz="1700" b="1" spc="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204" dirty="0">
                <a:solidFill>
                  <a:srgbClr val="FFFFFF"/>
                </a:solidFill>
                <a:latin typeface="Courier New"/>
                <a:cs typeface="Courier New"/>
              </a:rPr>
              <a:t>ДІТЕЙ</a:t>
            </a:r>
            <a:r>
              <a:rPr sz="1700" b="1" spc="-19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310" dirty="0">
                <a:solidFill>
                  <a:srgbClr val="FFFFFF"/>
                </a:solidFill>
                <a:latin typeface="Courier New"/>
                <a:cs typeface="Courier New"/>
              </a:rPr>
              <a:t>М</a:t>
            </a:r>
            <a:r>
              <a:rPr sz="1700" b="1" spc="31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700" dirty="0">
              <a:latin typeface="Tahoma"/>
              <a:cs typeface="Tahoma"/>
            </a:endParaRPr>
          </a:p>
          <a:p>
            <a:pPr marL="12700" marR="5080" algn="ctr">
              <a:lnSpc>
                <a:spcPct val="114199"/>
              </a:lnSpc>
            </a:pPr>
            <a:r>
              <a:rPr sz="1700" b="1" spc="345" dirty="0">
                <a:solidFill>
                  <a:srgbClr val="FFFFFF"/>
                </a:solidFill>
                <a:latin typeface="Courier New"/>
                <a:cs typeface="Courier New"/>
              </a:rPr>
              <a:t>КИЄВА</a:t>
            </a:r>
            <a:r>
              <a:rPr sz="170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110" dirty="0">
                <a:solidFill>
                  <a:srgbClr val="FFFFFF"/>
                </a:solidFill>
                <a:latin typeface="Courier New"/>
                <a:cs typeface="Courier New"/>
              </a:rPr>
              <a:t>У</a:t>
            </a:r>
            <a:r>
              <a:rPr sz="170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ahoma"/>
                <a:cs typeface="Tahoma"/>
              </a:rPr>
              <a:t>36</a:t>
            </a:r>
            <a:r>
              <a:rPr sz="1700" b="1" spc="3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340" dirty="0">
                <a:solidFill>
                  <a:srgbClr val="FFFFFF"/>
                </a:solidFill>
                <a:latin typeface="Courier New"/>
                <a:cs typeface="Courier New"/>
              </a:rPr>
              <a:t>ЗАКЛАДАХ</a:t>
            </a:r>
            <a:r>
              <a:rPr sz="170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415" dirty="0">
                <a:solidFill>
                  <a:srgbClr val="FFFFFF"/>
                </a:solidFill>
                <a:latin typeface="Courier New"/>
                <a:cs typeface="Courier New"/>
              </a:rPr>
              <a:t>СПРЯМОВАНО</a:t>
            </a:r>
            <a:r>
              <a:rPr sz="170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140" dirty="0">
                <a:solidFill>
                  <a:srgbClr val="FFFFFF"/>
                </a:solidFill>
                <a:latin typeface="Tahoma"/>
                <a:cs typeface="Tahoma"/>
              </a:rPr>
              <a:t>889</a:t>
            </a:r>
            <a:r>
              <a:rPr sz="1700" b="1" spc="3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85" dirty="0">
                <a:solidFill>
                  <a:srgbClr val="FFFFFF"/>
                </a:solidFill>
                <a:latin typeface="Tahoma"/>
                <a:cs typeface="Tahoma"/>
              </a:rPr>
              <a:t>529</a:t>
            </a:r>
            <a:r>
              <a:rPr sz="1700" b="1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-13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700" b="1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r>
              <a:rPr sz="1700" b="1" spc="3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225" dirty="0">
                <a:solidFill>
                  <a:srgbClr val="FFFFFF"/>
                </a:solidFill>
                <a:latin typeface="Courier New"/>
                <a:cs typeface="Courier New"/>
              </a:rPr>
              <a:t>ТИС</a:t>
            </a:r>
            <a:r>
              <a:rPr sz="1700" b="1" spc="22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700" b="1" spc="3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190" dirty="0">
                <a:solidFill>
                  <a:srgbClr val="FFFFFF"/>
                </a:solidFill>
                <a:latin typeface="Courier New"/>
                <a:cs typeface="Courier New"/>
              </a:rPr>
              <a:t>ГРН</a:t>
            </a:r>
            <a:r>
              <a:rPr sz="1700" b="1" spc="19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700" b="1" spc="3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-195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1700" b="1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120" dirty="0">
                <a:solidFill>
                  <a:srgbClr val="FFFFFF"/>
                </a:solidFill>
                <a:latin typeface="Courier New"/>
                <a:cs typeface="Courier New"/>
              </a:rPr>
              <a:t>В</a:t>
            </a:r>
            <a:r>
              <a:rPr sz="170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dirty="0">
                <a:solidFill>
                  <a:srgbClr val="FFFFFF"/>
                </a:solidFill>
                <a:latin typeface="Courier New"/>
                <a:cs typeface="Courier New"/>
              </a:rPr>
              <a:t>Т</a:t>
            </a:r>
            <a:r>
              <a:rPr sz="1700" b="1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700" b="1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145" dirty="0">
                <a:solidFill>
                  <a:srgbClr val="FFFFFF"/>
                </a:solidFill>
                <a:latin typeface="Courier New"/>
                <a:cs typeface="Courier New"/>
              </a:rPr>
              <a:t>Ч</a:t>
            </a:r>
            <a:r>
              <a:rPr sz="1700" b="1" spc="14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700" b="1" spc="3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220" dirty="0">
                <a:solidFill>
                  <a:srgbClr val="FFFFFF"/>
                </a:solidFill>
                <a:latin typeface="Courier New"/>
                <a:cs typeface="Courier New"/>
              </a:rPr>
              <a:t>ЗА</a:t>
            </a:r>
            <a:r>
              <a:rPr sz="170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340" dirty="0">
                <a:solidFill>
                  <a:srgbClr val="FFFFFF"/>
                </a:solidFill>
                <a:latin typeface="Courier New"/>
                <a:cs typeface="Courier New"/>
              </a:rPr>
              <a:t>РАХУНОК</a:t>
            </a:r>
            <a:r>
              <a:rPr sz="170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220" dirty="0">
                <a:solidFill>
                  <a:srgbClr val="FFFFFF"/>
                </a:solidFill>
                <a:latin typeface="Courier New"/>
                <a:cs typeface="Courier New"/>
              </a:rPr>
              <a:t>ОСВІТНЬОЇ </a:t>
            </a:r>
            <a:r>
              <a:rPr sz="1700" b="1" spc="200" dirty="0">
                <a:solidFill>
                  <a:srgbClr val="FFFFFF"/>
                </a:solidFill>
                <a:latin typeface="Courier New"/>
                <a:cs typeface="Courier New"/>
              </a:rPr>
              <a:t>СУБВЕНЦІЇ</a:t>
            </a:r>
            <a:r>
              <a:rPr sz="17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80" dirty="0">
                <a:solidFill>
                  <a:srgbClr val="FFFFFF"/>
                </a:solidFill>
                <a:latin typeface="Courier New"/>
                <a:cs typeface="Courier New"/>
              </a:rPr>
              <a:t>З</a:t>
            </a:r>
            <a:r>
              <a:rPr sz="17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385" dirty="0">
                <a:solidFill>
                  <a:srgbClr val="FFFFFF"/>
                </a:solidFill>
                <a:latin typeface="Courier New"/>
                <a:cs typeface="Courier New"/>
              </a:rPr>
              <a:t>ДЕРЖАВНОГО</a:t>
            </a:r>
            <a:r>
              <a:rPr sz="17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425" dirty="0">
                <a:solidFill>
                  <a:srgbClr val="FFFFFF"/>
                </a:solidFill>
                <a:latin typeface="Courier New"/>
                <a:cs typeface="Courier New"/>
              </a:rPr>
              <a:t>БЮДЖЕТУ</a:t>
            </a:r>
            <a:r>
              <a:rPr sz="17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280" dirty="0">
                <a:solidFill>
                  <a:srgbClr val="FFFFFF"/>
                </a:solidFill>
                <a:latin typeface="Courier New"/>
                <a:cs typeface="Courier New"/>
              </a:rPr>
              <a:t>УКРАЇНИ</a:t>
            </a:r>
            <a:r>
              <a:rPr sz="17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ahoma"/>
                <a:cs typeface="Tahoma"/>
              </a:rPr>
              <a:t>393</a:t>
            </a:r>
            <a:r>
              <a:rPr sz="1700" b="1" spc="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60" dirty="0">
                <a:solidFill>
                  <a:srgbClr val="FFFFFF"/>
                </a:solidFill>
                <a:latin typeface="Tahoma"/>
                <a:cs typeface="Tahoma"/>
              </a:rPr>
              <a:t>453</a:t>
            </a:r>
            <a:r>
              <a:rPr sz="1700" b="1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-13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700" b="1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r>
              <a:rPr sz="1700" b="1" spc="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225" dirty="0">
                <a:solidFill>
                  <a:srgbClr val="FFFFFF"/>
                </a:solidFill>
                <a:latin typeface="Courier New"/>
                <a:cs typeface="Courier New"/>
              </a:rPr>
              <a:t>ТИС</a:t>
            </a:r>
            <a:r>
              <a:rPr sz="1700" b="1" spc="22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700" b="1" spc="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160" dirty="0">
                <a:solidFill>
                  <a:srgbClr val="FFFFFF"/>
                </a:solidFill>
                <a:latin typeface="Courier New"/>
                <a:cs typeface="Courier New"/>
              </a:rPr>
              <a:t>ГРН</a:t>
            </a:r>
            <a:r>
              <a:rPr sz="1700" b="1" spc="160" dirty="0">
                <a:solidFill>
                  <a:srgbClr val="FFFFFF"/>
                </a:solidFill>
                <a:latin typeface="Tahoma"/>
                <a:cs typeface="Tahoma"/>
              </a:rPr>
              <a:t>),</a:t>
            </a:r>
            <a:r>
              <a:rPr sz="1700" b="1" spc="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710" dirty="0">
                <a:solidFill>
                  <a:srgbClr val="FFFFFF"/>
                </a:solidFill>
                <a:latin typeface="Courier New"/>
                <a:cs typeface="Courier New"/>
              </a:rPr>
              <a:t>ЩО</a:t>
            </a:r>
            <a:r>
              <a:rPr sz="1700" b="1" spc="-1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320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700" b="1" spc="-19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ahoma"/>
                <a:cs typeface="Tahoma"/>
              </a:rPr>
              <a:t>8</a:t>
            </a:r>
            <a:r>
              <a:rPr sz="1700" b="1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-13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700" b="1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ahoma"/>
                <a:cs typeface="Tahoma"/>
              </a:rPr>
              <a:t>8</a:t>
            </a:r>
            <a:r>
              <a:rPr sz="1700" b="1" spc="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-290" dirty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r>
              <a:rPr sz="1700" b="1" spc="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285" dirty="0">
                <a:solidFill>
                  <a:srgbClr val="FFFFFF"/>
                </a:solidFill>
                <a:latin typeface="Courier New"/>
                <a:cs typeface="Courier New"/>
              </a:rPr>
              <a:t>БІЛЬШЕ </a:t>
            </a:r>
            <a:r>
              <a:rPr sz="1700" b="1" spc="310" dirty="0">
                <a:solidFill>
                  <a:srgbClr val="FFFFFF"/>
                </a:solidFill>
                <a:latin typeface="Courier New"/>
                <a:cs typeface="Courier New"/>
              </a:rPr>
              <a:t>НІЖ</a:t>
            </a:r>
            <a:r>
              <a:rPr sz="1700" b="1" spc="-204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110" dirty="0">
                <a:solidFill>
                  <a:srgbClr val="FFFFFF"/>
                </a:solidFill>
                <a:latin typeface="Courier New"/>
                <a:cs typeface="Courier New"/>
              </a:rPr>
              <a:t>У</a:t>
            </a:r>
            <a:r>
              <a:rPr sz="1700" b="1" spc="-2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130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r>
              <a:rPr sz="1700" b="1" spc="3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195" dirty="0">
                <a:solidFill>
                  <a:srgbClr val="FFFFFF"/>
                </a:solidFill>
                <a:latin typeface="Courier New"/>
                <a:cs typeface="Courier New"/>
              </a:rPr>
              <a:t>РОЦІ</a:t>
            </a:r>
            <a:r>
              <a:rPr sz="1700" b="1" spc="19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700" dirty="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53382" y="5143500"/>
            <a:ext cx="14532610" cy="1541145"/>
          </a:xfrm>
          <a:prstGeom prst="rect">
            <a:avLst/>
          </a:prstGeom>
          <a:solidFill>
            <a:srgbClr val="A08B7E"/>
          </a:solidFill>
        </p:spPr>
        <p:txBody>
          <a:bodyPr vert="horz" wrap="square" lIns="0" tIns="285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25"/>
              </a:spcBef>
            </a:pPr>
            <a:endParaRPr sz="1700">
              <a:latin typeface="Times New Roman"/>
              <a:cs typeface="Times New Roman"/>
            </a:endParaRPr>
          </a:p>
          <a:p>
            <a:pPr marL="430530" marR="897255" indent="-112395">
              <a:lnSpc>
                <a:spcPct val="113999"/>
              </a:lnSpc>
              <a:spcBef>
                <a:spcPts val="5"/>
              </a:spcBef>
            </a:pPr>
            <a:r>
              <a:rPr sz="1700" b="1" spc="315" dirty="0">
                <a:latin typeface="Courier New"/>
                <a:cs typeface="Courier New"/>
              </a:rPr>
              <a:t>НА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310" dirty="0">
                <a:latin typeface="Courier New"/>
                <a:cs typeface="Courier New"/>
              </a:rPr>
              <a:t>ОРГАНІЗАЦІЮ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245" dirty="0">
                <a:latin typeface="Courier New"/>
                <a:cs typeface="Courier New"/>
              </a:rPr>
              <a:t>ГУРТКОВОЇ</a:t>
            </a:r>
            <a:r>
              <a:rPr sz="1700" b="1" spc="-190" dirty="0">
                <a:latin typeface="Courier New"/>
                <a:cs typeface="Courier New"/>
              </a:rPr>
              <a:t> </a:t>
            </a:r>
            <a:r>
              <a:rPr sz="1700" b="1" spc="355" dirty="0">
                <a:latin typeface="Courier New"/>
                <a:cs typeface="Courier New"/>
              </a:rPr>
              <a:t>РОБОТИ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155" dirty="0">
                <a:latin typeface="Courier New"/>
                <a:cs typeface="Courier New"/>
              </a:rPr>
              <a:t>ТА</a:t>
            </a:r>
            <a:r>
              <a:rPr sz="1700" b="1" spc="-190" dirty="0">
                <a:latin typeface="Courier New"/>
                <a:cs typeface="Courier New"/>
              </a:rPr>
              <a:t> </a:t>
            </a:r>
            <a:r>
              <a:rPr sz="1700" b="1" spc="365" dirty="0">
                <a:latin typeface="Courier New"/>
                <a:cs typeface="Courier New"/>
              </a:rPr>
              <a:t>СПРИЯННЯ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320" dirty="0">
                <a:latin typeface="Courier New"/>
                <a:cs typeface="Courier New"/>
              </a:rPr>
              <a:t>РОЗВИТКУ</a:t>
            </a:r>
            <a:r>
              <a:rPr sz="1700" b="1" spc="-190" dirty="0">
                <a:latin typeface="Courier New"/>
                <a:cs typeface="Courier New"/>
              </a:rPr>
              <a:t> </a:t>
            </a:r>
            <a:r>
              <a:rPr sz="1700" b="1" spc="290" dirty="0">
                <a:latin typeface="Courier New"/>
                <a:cs typeface="Courier New"/>
              </a:rPr>
              <a:t>ІНДИВІДУАЛЬНОЇ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155" dirty="0">
                <a:latin typeface="Courier New"/>
                <a:cs typeface="Courier New"/>
              </a:rPr>
              <a:t>ТА</a:t>
            </a:r>
            <a:r>
              <a:rPr sz="1700" b="1" spc="-190" dirty="0">
                <a:latin typeface="Courier New"/>
                <a:cs typeface="Courier New"/>
              </a:rPr>
              <a:t> </a:t>
            </a:r>
            <a:r>
              <a:rPr sz="1700" b="1" spc="310" dirty="0">
                <a:latin typeface="Courier New"/>
                <a:cs typeface="Courier New"/>
              </a:rPr>
              <a:t>КОЛЕКТИВНОЇ </a:t>
            </a:r>
            <a:r>
              <a:rPr sz="1700" b="1" spc="254" dirty="0">
                <a:latin typeface="Courier New"/>
                <a:cs typeface="Courier New"/>
              </a:rPr>
              <a:t>ТВОРЧОСТІ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dirty="0">
                <a:latin typeface="Tahoma"/>
                <a:cs typeface="Tahoma"/>
              </a:rPr>
              <a:t>1779</a:t>
            </a:r>
            <a:r>
              <a:rPr sz="1700" b="1" spc="320" dirty="0">
                <a:latin typeface="Tahoma"/>
                <a:cs typeface="Tahoma"/>
              </a:rPr>
              <a:t> </a:t>
            </a:r>
            <a:r>
              <a:rPr sz="1700" b="1" spc="200" dirty="0">
                <a:latin typeface="Courier New"/>
                <a:cs typeface="Courier New"/>
              </a:rPr>
              <a:t>ДІТЕЙ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spc="100" dirty="0">
                <a:latin typeface="Courier New"/>
                <a:cs typeface="Courier New"/>
              </a:rPr>
              <a:t>У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dirty="0">
                <a:latin typeface="Tahoma"/>
                <a:cs typeface="Tahoma"/>
              </a:rPr>
              <a:t>2</a:t>
            </a:r>
            <a:r>
              <a:rPr sz="1700" b="1" spc="320" dirty="0">
                <a:latin typeface="Tahoma"/>
                <a:cs typeface="Tahoma"/>
              </a:rPr>
              <a:t> </a:t>
            </a:r>
            <a:r>
              <a:rPr sz="1700" b="1" spc="340" dirty="0">
                <a:latin typeface="Courier New"/>
                <a:cs typeface="Courier New"/>
              </a:rPr>
              <a:t>ЗАКЛАДАХ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spc="350" dirty="0">
                <a:latin typeface="Courier New"/>
                <a:cs typeface="Courier New"/>
              </a:rPr>
              <a:t>ПОЗАШКІЛЬНОЇ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250" dirty="0">
                <a:latin typeface="Courier New"/>
                <a:cs typeface="Courier New"/>
              </a:rPr>
              <a:t>ОСВІТИ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409" dirty="0">
                <a:latin typeface="Courier New"/>
                <a:cs typeface="Courier New"/>
              </a:rPr>
              <a:t>СПРЯМОВАНО</a:t>
            </a:r>
            <a:r>
              <a:rPr sz="1700" b="1" spc="-210" dirty="0">
                <a:latin typeface="Courier New"/>
                <a:cs typeface="Courier New"/>
              </a:rPr>
              <a:t> </a:t>
            </a:r>
            <a:r>
              <a:rPr sz="1700" b="1" dirty="0">
                <a:latin typeface="Tahoma"/>
                <a:cs typeface="Tahoma"/>
              </a:rPr>
              <a:t>22</a:t>
            </a:r>
            <a:r>
              <a:rPr sz="1700" b="1" spc="320" dirty="0">
                <a:latin typeface="Tahoma"/>
                <a:cs typeface="Tahoma"/>
              </a:rPr>
              <a:t> </a:t>
            </a:r>
            <a:r>
              <a:rPr sz="1700" b="1" dirty="0">
                <a:latin typeface="Tahoma"/>
                <a:cs typeface="Tahoma"/>
              </a:rPr>
              <a:t>318</a:t>
            </a:r>
            <a:r>
              <a:rPr sz="1700" b="1" spc="320" dirty="0">
                <a:latin typeface="Tahoma"/>
                <a:cs typeface="Tahoma"/>
              </a:rPr>
              <a:t> </a:t>
            </a:r>
            <a:r>
              <a:rPr sz="1700" b="1" spc="220" dirty="0">
                <a:latin typeface="Courier New"/>
                <a:cs typeface="Courier New"/>
              </a:rPr>
              <a:t>ТИС</a:t>
            </a:r>
            <a:r>
              <a:rPr sz="1700" b="1" spc="220" dirty="0">
                <a:latin typeface="Tahoma"/>
                <a:cs typeface="Tahoma"/>
              </a:rPr>
              <a:t>.</a:t>
            </a:r>
            <a:r>
              <a:rPr sz="1700" b="1" spc="315" dirty="0">
                <a:latin typeface="Tahoma"/>
                <a:cs typeface="Tahoma"/>
              </a:rPr>
              <a:t> </a:t>
            </a:r>
            <a:r>
              <a:rPr sz="1700" b="1" spc="185" dirty="0">
                <a:latin typeface="Courier New"/>
                <a:cs typeface="Courier New"/>
              </a:rPr>
              <a:t>ГРН</a:t>
            </a:r>
            <a:r>
              <a:rPr sz="1700" b="1" spc="185" dirty="0">
                <a:latin typeface="Tahoma"/>
                <a:cs typeface="Tahoma"/>
              </a:rPr>
              <a:t>,</a:t>
            </a:r>
            <a:r>
              <a:rPr sz="1700" b="1" spc="320" dirty="0">
                <a:latin typeface="Tahoma"/>
                <a:cs typeface="Tahoma"/>
              </a:rPr>
              <a:t> </a:t>
            </a:r>
            <a:r>
              <a:rPr sz="1700" b="1" spc="675" dirty="0">
                <a:latin typeface="Courier New"/>
                <a:cs typeface="Courier New"/>
              </a:rPr>
              <a:t>ЩО</a:t>
            </a:r>
            <a:endParaRPr sz="1700">
              <a:latin typeface="Courier New"/>
              <a:cs typeface="Courier New"/>
            </a:endParaRPr>
          </a:p>
          <a:p>
            <a:pPr marL="4283710">
              <a:lnSpc>
                <a:spcPct val="100000"/>
              </a:lnSpc>
              <a:spcBef>
                <a:spcPts val="284"/>
              </a:spcBef>
            </a:pPr>
            <a:r>
              <a:rPr sz="1700" b="1" spc="295" dirty="0">
                <a:latin typeface="Courier New"/>
                <a:cs typeface="Courier New"/>
              </a:rPr>
              <a:t>БІЛЬШЕ</a:t>
            </a:r>
            <a:r>
              <a:rPr sz="1700" b="1" spc="-229" dirty="0">
                <a:latin typeface="Courier New"/>
                <a:cs typeface="Courier New"/>
              </a:rPr>
              <a:t> </a:t>
            </a:r>
            <a:r>
              <a:rPr sz="1700" b="1" spc="315" dirty="0">
                <a:latin typeface="Courier New"/>
                <a:cs typeface="Courier New"/>
              </a:rPr>
              <a:t>НА</a:t>
            </a:r>
            <a:r>
              <a:rPr sz="1700" b="1" spc="-225" dirty="0">
                <a:latin typeface="Courier New"/>
                <a:cs typeface="Courier New"/>
              </a:rPr>
              <a:t> </a:t>
            </a:r>
            <a:r>
              <a:rPr sz="1700" b="1" spc="-135" dirty="0">
                <a:latin typeface="Tahoma"/>
                <a:cs typeface="Tahoma"/>
              </a:rPr>
              <a:t>12</a:t>
            </a:r>
            <a:r>
              <a:rPr sz="1700" b="1" spc="-295" dirty="0">
                <a:latin typeface="Tahoma"/>
                <a:cs typeface="Tahoma"/>
              </a:rPr>
              <a:t> </a:t>
            </a:r>
            <a:r>
              <a:rPr sz="1700" b="1" spc="-135" dirty="0">
                <a:latin typeface="Tahoma"/>
                <a:cs typeface="Tahoma"/>
              </a:rPr>
              <a:t>,</a:t>
            </a:r>
            <a:r>
              <a:rPr sz="1700" b="1" spc="-295" dirty="0">
                <a:latin typeface="Tahoma"/>
                <a:cs typeface="Tahoma"/>
              </a:rPr>
              <a:t> </a:t>
            </a:r>
            <a:r>
              <a:rPr sz="1700" b="1" dirty="0">
                <a:latin typeface="Tahoma"/>
                <a:cs typeface="Tahoma"/>
              </a:rPr>
              <a:t>3</a:t>
            </a:r>
            <a:r>
              <a:rPr sz="1700" b="1" spc="300" dirty="0">
                <a:latin typeface="Tahoma"/>
                <a:cs typeface="Tahoma"/>
              </a:rPr>
              <a:t> </a:t>
            </a:r>
            <a:r>
              <a:rPr sz="1700" b="1" spc="-290" dirty="0">
                <a:latin typeface="Tahoma"/>
                <a:cs typeface="Tahoma"/>
              </a:rPr>
              <a:t>%</a:t>
            </a:r>
            <a:r>
              <a:rPr sz="1700" b="1" spc="300" dirty="0">
                <a:latin typeface="Tahoma"/>
                <a:cs typeface="Tahoma"/>
              </a:rPr>
              <a:t> </a:t>
            </a:r>
            <a:r>
              <a:rPr sz="1700" b="1" spc="409" dirty="0">
                <a:latin typeface="Courier New"/>
                <a:cs typeface="Courier New"/>
              </a:rPr>
              <a:t>ДО</a:t>
            </a:r>
            <a:r>
              <a:rPr sz="1700" b="1" spc="-225" dirty="0">
                <a:latin typeface="Courier New"/>
                <a:cs typeface="Courier New"/>
              </a:rPr>
              <a:t> </a:t>
            </a:r>
            <a:r>
              <a:rPr sz="1700" b="1" spc="450" dirty="0">
                <a:latin typeface="Courier New"/>
                <a:cs typeface="Courier New"/>
              </a:rPr>
              <a:t>МИНУЛОГО</a:t>
            </a:r>
            <a:r>
              <a:rPr sz="1700" b="1" spc="-225" dirty="0">
                <a:latin typeface="Courier New"/>
                <a:cs typeface="Courier New"/>
              </a:rPr>
              <a:t> </a:t>
            </a:r>
            <a:r>
              <a:rPr sz="1700" b="1" spc="250" dirty="0">
                <a:latin typeface="Courier New"/>
                <a:cs typeface="Courier New"/>
              </a:rPr>
              <a:t>РОКУ</a:t>
            </a:r>
            <a:r>
              <a:rPr sz="1700" b="1" spc="250" dirty="0">
                <a:latin typeface="Tahoma"/>
                <a:cs typeface="Tahoma"/>
              </a:rPr>
              <a:t>.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11029" y="7122770"/>
            <a:ext cx="16376015" cy="1169670"/>
          </a:xfrm>
          <a:custGeom>
            <a:avLst/>
            <a:gdLst/>
            <a:ahLst/>
            <a:cxnLst/>
            <a:rect l="l" t="t" r="r" b="b"/>
            <a:pathLst>
              <a:path w="16376015" h="1169670">
                <a:moveTo>
                  <a:pt x="16375836" y="1169376"/>
                </a:moveTo>
                <a:lnTo>
                  <a:pt x="0" y="1169376"/>
                </a:lnTo>
                <a:lnTo>
                  <a:pt x="0" y="0"/>
                </a:lnTo>
                <a:lnTo>
                  <a:pt x="16375836" y="0"/>
                </a:lnTo>
                <a:lnTo>
                  <a:pt x="16375836" y="1169376"/>
                </a:lnTo>
                <a:close/>
              </a:path>
            </a:pathLst>
          </a:custGeom>
          <a:solidFill>
            <a:srgbClr val="3F3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99347" y="7387916"/>
            <a:ext cx="15240635" cy="615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88790" marR="5080" indent="-4276725">
              <a:lnSpc>
                <a:spcPct val="113999"/>
              </a:lnSpc>
              <a:spcBef>
                <a:spcPts val="95"/>
              </a:spcBef>
            </a:pPr>
            <a:r>
              <a:rPr sz="1700" b="1" spc="315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700" b="1" spc="-2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390" dirty="0">
                <a:solidFill>
                  <a:srgbClr val="FFFFFF"/>
                </a:solidFill>
                <a:latin typeface="Courier New"/>
                <a:cs typeface="Courier New"/>
              </a:rPr>
              <a:t>НАДАННЯ</a:t>
            </a:r>
            <a:r>
              <a:rPr sz="1700" b="1" spc="-2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265" dirty="0">
                <a:solidFill>
                  <a:srgbClr val="FFFFFF"/>
                </a:solidFill>
                <a:latin typeface="Courier New"/>
                <a:cs typeface="Courier New"/>
              </a:rPr>
              <a:t>СПЕЦІАЛІЗОВАНОЇ</a:t>
            </a:r>
            <a:r>
              <a:rPr sz="1700" b="1" spc="-2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250" dirty="0">
                <a:solidFill>
                  <a:srgbClr val="FFFFFF"/>
                </a:solidFill>
                <a:latin typeface="Courier New"/>
                <a:cs typeface="Courier New"/>
              </a:rPr>
              <a:t>ОСВІТИ</a:t>
            </a:r>
            <a:r>
              <a:rPr sz="1700" b="1" spc="-2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434" dirty="0">
                <a:solidFill>
                  <a:srgbClr val="FFFFFF"/>
                </a:solidFill>
                <a:latin typeface="Courier New"/>
                <a:cs typeface="Courier New"/>
              </a:rPr>
              <a:t>МИСТЕЦЬКИМИ</a:t>
            </a:r>
            <a:r>
              <a:rPr sz="1700" b="1" spc="-2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550" dirty="0">
                <a:solidFill>
                  <a:srgbClr val="FFFFFF"/>
                </a:solidFill>
                <a:latin typeface="Courier New"/>
                <a:cs typeface="Courier New"/>
              </a:rPr>
              <a:t>ШКОЛАМИ</a:t>
            </a:r>
            <a:r>
              <a:rPr sz="1700" b="1" spc="-2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700" b="1" spc="3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110" dirty="0">
                <a:solidFill>
                  <a:srgbClr val="FFFFFF"/>
                </a:solidFill>
                <a:latin typeface="Tahoma"/>
                <a:cs typeface="Tahoma"/>
              </a:rPr>
              <a:t>458</a:t>
            </a:r>
            <a:r>
              <a:rPr sz="1700" b="1" spc="3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275" dirty="0">
                <a:solidFill>
                  <a:srgbClr val="FFFFFF"/>
                </a:solidFill>
                <a:latin typeface="Courier New"/>
                <a:cs typeface="Courier New"/>
              </a:rPr>
              <a:t>ДІТЯМ</a:t>
            </a:r>
            <a:r>
              <a:rPr sz="1700" b="1" spc="-2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409" dirty="0">
                <a:solidFill>
                  <a:srgbClr val="FFFFFF"/>
                </a:solidFill>
                <a:latin typeface="Courier New"/>
                <a:cs typeface="Courier New"/>
              </a:rPr>
              <a:t>СПРЯМОВАНО</a:t>
            </a:r>
            <a:r>
              <a:rPr sz="1700" b="1" spc="-2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ahoma"/>
                <a:cs typeface="Tahoma"/>
              </a:rPr>
              <a:t>103</a:t>
            </a:r>
            <a:r>
              <a:rPr sz="1700" b="1" spc="3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-50" dirty="0">
                <a:solidFill>
                  <a:srgbClr val="FFFFFF"/>
                </a:solidFill>
                <a:latin typeface="Tahoma"/>
                <a:cs typeface="Tahoma"/>
              </a:rPr>
              <a:t>271</a:t>
            </a:r>
            <a:r>
              <a:rPr sz="1700" b="1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-13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700" b="1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sz="1700" b="1" spc="3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220" dirty="0">
                <a:solidFill>
                  <a:srgbClr val="FFFFFF"/>
                </a:solidFill>
                <a:latin typeface="Courier New"/>
                <a:cs typeface="Courier New"/>
              </a:rPr>
              <a:t>ТИС</a:t>
            </a:r>
            <a:r>
              <a:rPr sz="1700" b="1" spc="22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700" b="1" spc="3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b="1" spc="195" dirty="0">
                <a:solidFill>
                  <a:srgbClr val="FFFFFF"/>
                </a:solidFill>
                <a:latin typeface="Courier New"/>
                <a:cs typeface="Courier New"/>
              </a:rPr>
              <a:t>ГРН </a:t>
            </a:r>
            <a:r>
              <a:rPr sz="1700" b="1" spc="320" dirty="0">
                <a:solidFill>
                  <a:srgbClr val="FFFFFF"/>
                </a:solidFill>
                <a:latin typeface="Courier New"/>
                <a:cs typeface="Courier New"/>
              </a:rPr>
              <a:t>АБО</a:t>
            </a:r>
            <a:r>
              <a:rPr sz="1700" b="1" spc="-2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315" dirty="0">
                <a:solidFill>
                  <a:srgbClr val="FFFFFF"/>
                </a:solidFill>
                <a:latin typeface="Courier New"/>
                <a:cs typeface="Courier New"/>
              </a:rPr>
              <a:t>НА</a:t>
            </a:r>
            <a:r>
              <a:rPr sz="1700" b="1" spc="-2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110" dirty="0">
                <a:solidFill>
                  <a:srgbClr val="FFFFFF"/>
                </a:solidFill>
                <a:latin typeface="Courier New"/>
                <a:cs typeface="Courier New"/>
              </a:rPr>
              <a:t>РІВНІ</a:t>
            </a:r>
            <a:r>
              <a:rPr sz="1700" b="1" spc="-2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390" dirty="0">
                <a:solidFill>
                  <a:srgbClr val="FFFFFF"/>
                </a:solidFill>
                <a:latin typeface="Courier New"/>
                <a:cs typeface="Courier New"/>
              </a:rPr>
              <a:t>ПОКАЗНИКА</a:t>
            </a:r>
            <a:r>
              <a:rPr sz="1700" b="1" spc="-2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350" dirty="0">
                <a:solidFill>
                  <a:srgbClr val="FFFFFF"/>
                </a:solidFill>
                <a:latin typeface="Courier New"/>
                <a:cs typeface="Courier New"/>
              </a:rPr>
              <a:t>ПОПЕРЕДНЬОГО</a:t>
            </a:r>
            <a:r>
              <a:rPr sz="1700" b="1" spc="-204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250" dirty="0">
                <a:solidFill>
                  <a:srgbClr val="FFFFFF"/>
                </a:solidFill>
                <a:latin typeface="Courier New"/>
                <a:cs typeface="Courier New"/>
              </a:rPr>
              <a:t>РОКУ</a:t>
            </a:r>
            <a:r>
              <a:rPr sz="1700" b="1" spc="25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8700" y="8635043"/>
            <a:ext cx="17259300" cy="1169035"/>
          </a:xfrm>
          <a:prstGeom prst="rect">
            <a:avLst/>
          </a:prstGeom>
          <a:solidFill>
            <a:srgbClr val="A08B7E"/>
          </a:solidFill>
        </p:spPr>
        <p:txBody>
          <a:bodyPr vert="horz" wrap="square" lIns="0" tIns="247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5"/>
              </a:spcBef>
            </a:pPr>
            <a:endParaRPr sz="1700">
              <a:latin typeface="Times New Roman"/>
              <a:cs typeface="Times New Roman"/>
            </a:endParaRPr>
          </a:p>
          <a:p>
            <a:pPr marL="5829935" marR="469265" indent="-5654675">
              <a:lnSpc>
                <a:spcPct val="113999"/>
              </a:lnSpc>
            </a:pPr>
            <a:r>
              <a:rPr sz="1700" b="1" spc="315" dirty="0">
                <a:latin typeface="Courier New"/>
                <a:cs typeface="Courier New"/>
              </a:rPr>
              <a:t>НА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370" dirty="0">
                <a:latin typeface="Courier New"/>
                <a:cs typeface="Courier New"/>
              </a:rPr>
              <a:t>ФУНКЦІОНУВАННЯ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409" dirty="0">
                <a:latin typeface="Courier New"/>
                <a:cs typeface="Courier New"/>
              </a:rPr>
              <a:t>ІНШИХ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275" dirty="0">
                <a:latin typeface="Courier New"/>
                <a:cs typeface="Courier New"/>
              </a:rPr>
              <a:t>ЗАКЛАДІВ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155" dirty="0">
                <a:latin typeface="Courier New"/>
                <a:cs typeface="Courier New"/>
              </a:rPr>
              <a:t>ТА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275" dirty="0">
                <a:latin typeface="Courier New"/>
                <a:cs typeface="Courier New"/>
              </a:rPr>
              <a:t>ЗАХОДІВ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335" dirty="0">
                <a:latin typeface="Courier New"/>
                <a:cs typeface="Courier New"/>
              </a:rPr>
              <a:t>СФЕРИ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250" dirty="0">
                <a:latin typeface="Courier New"/>
                <a:cs typeface="Courier New"/>
              </a:rPr>
              <a:t>ОСВІТИ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409" dirty="0">
                <a:latin typeface="Courier New"/>
                <a:cs typeface="Courier New"/>
              </a:rPr>
              <a:t>СПРЯМОВАНО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dirty="0">
                <a:latin typeface="Tahoma"/>
                <a:cs typeface="Tahoma"/>
              </a:rPr>
              <a:t>27</a:t>
            </a:r>
            <a:r>
              <a:rPr sz="1700" b="1" spc="325" dirty="0">
                <a:latin typeface="Tahoma"/>
                <a:cs typeface="Tahoma"/>
              </a:rPr>
              <a:t> </a:t>
            </a:r>
            <a:r>
              <a:rPr sz="1700" b="1" spc="100" dirty="0">
                <a:latin typeface="Tahoma"/>
                <a:cs typeface="Tahoma"/>
              </a:rPr>
              <a:t>654</a:t>
            </a:r>
            <a:r>
              <a:rPr sz="1700" b="1" spc="-295" dirty="0">
                <a:latin typeface="Tahoma"/>
                <a:cs typeface="Tahoma"/>
              </a:rPr>
              <a:t> </a:t>
            </a:r>
            <a:r>
              <a:rPr sz="1700" b="1" spc="-135" dirty="0">
                <a:latin typeface="Tahoma"/>
                <a:cs typeface="Tahoma"/>
              </a:rPr>
              <a:t>,</a:t>
            </a:r>
            <a:r>
              <a:rPr sz="1700" b="1" spc="-290" dirty="0">
                <a:latin typeface="Tahoma"/>
                <a:cs typeface="Tahoma"/>
              </a:rPr>
              <a:t> </a:t>
            </a:r>
            <a:r>
              <a:rPr sz="1700" b="1" dirty="0">
                <a:latin typeface="Tahoma"/>
                <a:cs typeface="Tahoma"/>
              </a:rPr>
              <a:t>4</a:t>
            </a:r>
            <a:r>
              <a:rPr sz="1700" b="1" spc="320" dirty="0">
                <a:latin typeface="Tahoma"/>
                <a:cs typeface="Tahoma"/>
              </a:rPr>
              <a:t> </a:t>
            </a:r>
            <a:r>
              <a:rPr sz="1700" b="1" spc="220" dirty="0">
                <a:latin typeface="Courier New"/>
                <a:cs typeface="Courier New"/>
              </a:rPr>
              <a:t>ТИС</a:t>
            </a:r>
            <a:r>
              <a:rPr sz="1700" b="1" spc="220" dirty="0">
                <a:latin typeface="Tahoma"/>
                <a:cs typeface="Tahoma"/>
              </a:rPr>
              <a:t>.</a:t>
            </a:r>
            <a:r>
              <a:rPr sz="1700" b="1" spc="325" dirty="0">
                <a:latin typeface="Tahoma"/>
                <a:cs typeface="Tahoma"/>
              </a:rPr>
              <a:t> </a:t>
            </a:r>
            <a:r>
              <a:rPr sz="1700" b="1" spc="185" dirty="0">
                <a:latin typeface="Courier New"/>
                <a:cs typeface="Courier New"/>
              </a:rPr>
              <a:t>ГРН</a:t>
            </a:r>
            <a:r>
              <a:rPr sz="1700" b="1" spc="185" dirty="0">
                <a:latin typeface="Tahoma"/>
                <a:cs typeface="Tahoma"/>
              </a:rPr>
              <a:t>,</a:t>
            </a:r>
            <a:r>
              <a:rPr sz="1700" b="1" spc="325" dirty="0">
                <a:latin typeface="Tahoma"/>
                <a:cs typeface="Tahoma"/>
              </a:rPr>
              <a:t> </a:t>
            </a:r>
            <a:r>
              <a:rPr sz="1700" b="1" spc="710" dirty="0">
                <a:latin typeface="Courier New"/>
                <a:cs typeface="Courier New"/>
              </a:rPr>
              <a:t>ЩО</a:t>
            </a:r>
            <a:r>
              <a:rPr sz="1700" b="1" spc="-204" dirty="0">
                <a:latin typeface="Courier New"/>
                <a:cs typeface="Courier New"/>
              </a:rPr>
              <a:t> </a:t>
            </a:r>
            <a:r>
              <a:rPr sz="1700" b="1" spc="315" dirty="0">
                <a:latin typeface="Courier New"/>
                <a:cs typeface="Courier New"/>
              </a:rPr>
              <a:t>НА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-105" dirty="0">
                <a:latin typeface="Tahoma"/>
                <a:cs typeface="Tahoma"/>
              </a:rPr>
              <a:t>16</a:t>
            </a:r>
            <a:r>
              <a:rPr sz="1700" b="1" spc="-290" dirty="0">
                <a:latin typeface="Tahoma"/>
                <a:cs typeface="Tahoma"/>
              </a:rPr>
              <a:t> </a:t>
            </a:r>
            <a:r>
              <a:rPr sz="1700" b="1" spc="-135" dirty="0">
                <a:latin typeface="Tahoma"/>
                <a:cs typeface="Tahoma"/>
              </a:rPr>
              <a:t>,</a:t>
            </a:r>
            <a:r>
              <a:rPr sz="1700" b="1" spc="-295" dirty="0">
                <a:latin typeface="Tahoma"/>
                <a:cs typeface="Tahoma"/>
              </a:rPr>
              <a:t> </a:t>
            </a:r>
            <a:r>
              <a:rPr sz="1700" b="1" dirty="0">
                <a:latin typeface="Tahoma"/>
                <a:cs typeface="Tahoma"/>
              </a:rPr>
              <a:t>2</a:t>
            </a:r>
            <a:r>
              <a:rPr sz="1700" b="1" spc="325" dirty="0">
                <a:latin typeface="Tahoma"/>
                <a:cs typeface="Tahoma"/>
              </a:rPr>
              <a:t> </a:t>
            </a:r>
            <a:r>
              <a:rPr sz="1700" b="1" spc="-290" dirty="0">
                <a:latin typeface="Tahoma"/>
                <a:cs typeface="Tahoma"/>
              </a:rPr>
              <a:t>%</a:t>
            </a:r>
            <a:r>
              <a:rPr sz="1700" b="1" spc="320" dirty="0">
                <a:latin typeface="Tahoma"/>
                <a:cs typeface="Tahoma"/>
              </a:rPr>
              <a:t> </a:t>
            </a:r>
            <a:r>
              <a:rPr sz="1700" b="1" spc="285" dirty="0">
                <a:latin typeface="Courier New"/>
                <a:cs typeface="Courier New"/>
              </a:rPr>
              <a:t>БІЛЬШЕ </a:t>
            </a:r>
            <a:r>
              <a:rPr sz="1700" b="1" spc="335" dirty="0">
                <a:latin typeface="Courier New"/>
                <a:cs typeface="Courier New"/>
              </a:rPr>
              <a:t>ПОРІВНЯНО</a:t>
            </a:r>
            <a:r>
              <a:rPr sz="1700" b="1" spc="-200" dirty="0">
                <a:latin typeface="Courier New"/>
                <a:cs typeface="Courier New"/>
              </a:rPr>
              <a:t> </a:t>
            </a:r>
            <a:r>
              <a:rPr sz="1700" b="1" spc="80" dirty="0">
                <a:latin typeface="Courier New"/>
                <a:cs typeface="Courier New"/>
              </a:rPr>
              <a:t>З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445" dirty="0">
                <a:latin typeface="Courier New"/>
                <a:cs typeface="Courier New"/>
              </a:rPr>
              <a:t>ПОКАЗНИКОМ</a:t>
            </a:r>
            <a:r>
              <a:rPr sz="1700" b="1" spc="-195" dirty="0">
                <a:latin typeface="Courier New"/>
                <a:cs typeface="Courier New"/>
              </a:rPr>
              <a:t> </a:t>
            </a:r>
            <a:r>
              <a:rPr sz="1700" b="1" spc="130" dirty="0">
                <a:latin typeface="Tahoma"/>
                <a:cs typeface="Tahoma"/>
              </a:rPr>
              <a:t>2022</a:t>
            </a:r>
            <a:r>
              <a:rPr sz="1700" b="1" spc="330" dirty="0">
                <a:latin typeface="Tahoma"/>
                <a:cs typeface="Tahoma"/>
              </a:rPr>
              <a:t> </a:t>
            </a:r>
            <a:r>
              <a:rPr sz="1700" b="1" spc="285" dirty="0">
                <a:latin typeface="Courier New"/>
                <a:cs typeface="Courier New"/>
              </a:rPr>
              <a:t>РОКУ</a:t>
            </a:r>
            <a:endParaRPr sz="17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914399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10286999"/>
                </a:lnTo>
                <a:close/>
              </a:path>
            </a:pathLst>
          </a:custGeom>
          <a:solidFill>
            <a:srgbClr val="A08B7E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4942" y="2795307"/>
            <a:ext cx="8553449" cy="52577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422292" y="1252257"/>
            <a:ext cx="8595360" cy="7510145"/>
          </a:xfrm>
          <a:custGeom>
            <a:avLst/>
            <a:gdLst/>
            <a:ahLst/>
            <a:cxnLst/>
            <a:rect l="l" t="t" r="r" b="b"/>
            <a:pathLst>
              <a:path w="8595360" h="7510145">
                <a:moveTo>
                  <a:pt x="8594975" y="7509602"/>
                </a:moveTo>
                <a:lnTo>
                  <a:pt x="0" y="7509602"/>
                </a:lnTo>
                <a:lnTo>
                  <a:pt x="0" y="0"/>
                </a:lnTo>
                <a:lnTo>
                  <a:pt x="8594975" y="0"/>
                </a:lnTo>
                <a:lnTo>
                  <a:pt x="8594975" y="75096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57811" y="204470"/>
            <a:ext cx="3670935" cy="89661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700" spc="650" dirty="0">
                <a:solidFill>
                  <a:srgbClr val="3F3C2E"/>
                </a:solidFill>
              </a:rPr>
              <a:t>ВИДАТКИ</a:t>
            </a:r>
            <a:endParaRPr sz="5700"/>
          </a:p>
        </p:txBody>
      </p:sp>
      <p:sp>
        <p:nvSpPr>
          <p:cNvPr id="6" name="object 6"/>
          <p:cNvSpPr txBox="1"/>
          <p:nvPr/>
        </p:nvSpPr>
        <p:spPr>
          <a:xfrm>
            <a:off x="1237507" y="833120"/>
            <a:ext cx="7223125" cy="164147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700" b="1" spc="955" dirty="0">
                <a:solidFill>
                  <a:srgbClr val="3F3C2E"/>
                </a:solidFill>
                <a:latin typeface="Courier New"/>
                <a:cs typeface="Courier New"/>
              </a:rPr>
              <a:t>ПО</a:t>
            </a:r>
            <a:r>
              <a:rPr sz="5700" b="1" spc="-2545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5700" b="1" spc="75" dirty="0">
                <a:solidFill>
                  <a:srgbClr val="3F3C2E"/>
                </a:solidFill>
                <a:latin typeface="Courier New"/>
                <a:cs typeface="Courier New"/>
              </a:rPr>
              <a:t>ГАЛУЗІ</a:t>
            </a:r>
            <a:r>
              <a:rPr sz="5700" b="1" spc="-2540" dirty="0">
                <a:solidFill>
                  <a:srgbClr val="3F3C2E"/>
                </a:solidFill>
                <a:latin typeface="Courier New"/>
                <a:cs typeface="Courier New"/>
              </a:rPr>
              <a:t> </a:t>
            </a:r>
            <a:r>
              <a:rPr sz="5700" spc="-175" dirty="0">
                <a:solidFill>
                  <a:srgbClr val="3F3C2E"/>
                </a:solidFill>
                <a:latin typeface="Trebuchet MS"/>
                <a:cs typeface="Trebuchet MS"/>
              </a:rPr>
              <a:t>“</a:t>
            </a:r>
            <a:r>
              <a:rPr sz="5700" b="1" spc="-175" dirty="0">
                <a:solidFill>
                  <a:srgbClr val="3F3C2E"/>
                </a:solidFill>
                <a:latin typeface="Courier New"/>
                <a:cs typeface="Courier New"/>
              </a:rPr>
              <a:t>ОСВІТА</a:t>
            </a:r>
            <a:r>
              <a:rPr sz="5700" spc="-175" dirty="0">
                <a:solidFill>
                  <a:srgbClr val="3F3C2E"/>
                </a:solidFill>
                <a:latin typeface="Trebuchet MS"/>
                <a:cs typeface="Trebuchet MS"/>
              </a:rPr>
              <a:t>”</a:t>
            </a:r>
            <a:endParaRPr sz="5700">
              <a:latin typeface="Trebuchet MS"/>
              <a:cs typeface="Trebuchet MS"/>
            </a:endParaRPr>
          </a:p>
          <a:p>
            <a:pPr marL="217170" algn="ctr">
              <a:lnSpc>
                <a:spcPct val="100000"/>
              </a:lnSpc>
              <a:spcBef>
                <a:spcPts val="105"/>
              </a:spcBef>
            </a:pPr>
            <a:r>
              <a:rPr sz="4800" dirty="0">
                <a:latin typeface="Lucida Sans Unicode"/>
                <a:cs typeface="Lucida Sans Unicode"/>
              </a:rPr>
              <a:t>за</a:t>
            </a:r>
            <a:r>
              <a:rPr sz="4800" spc="-765" dirty="0">
                <a:latin typeface="Lucida Sans Unicode"/>
                <a:cs typeface="Lucida Sans Unicode"/>
              </a:rPr>
              <a:t> </a:t>
            </a:r>
            <a:r>
              <a:rPr sz="4800" spc="-800" dirty="0">
                <a:latin typeface="Trebuchet MS"/>
                <a:cs typeface="Trebuchet MS"/>
              </a:rPr>
              <a:t>2022-</a:t>
            </a:r>
            <a:r>
              <a:rPr sz="4800" spc="-840" dirty="0">
                <a:latin typeface="Trebuchet MS"/>
                <a:cs typeface="Trebuchet MS"/>
              </a:rPr>
              <a:t>2023</a:t>
            </a:r>
            <a:r>
              <a:rPr sz="4800" spc="70" dirty="0">
                <a:latin typeface="Trebuchet MS"/>
                <a:cs typeface="Trebuchet MS"/>
              </a:rPr>
              <a:t> </a:t>
            </a:r>
            <a:r>
              <a:rPr sz="4800" spc="-345" dirty="0">
                <a:latin typeface="Trebuchet MS"/>
                <a:cs typeface="Trebuchet MS"/>
              </a:rPr>
              <a:t>(</a:t>
            </a:r>
            <a:r>
              <a:rPr sz="4800" spc="-345" dirty="0">
                <a:latin typeface="Lucida Sans Unicode"/>
                <a:cs typeface="Lucida Sans Unicode"/>
              </a:rPr>
              <a:t>тис</a:t>
            </a:r>
            <a:r>
              <a:rPr sz="4800" spc="-345" dirty="0">
                <a:latin typeface="Trebuchet MS"/>
                <a:cs typeface="Trebuchet MS"/>
              </a:rPr>
              <a:t>.</a:t>
            </a:r>
            <a:r>
              <a:rPr sz="4800" spc="-690" dirty="0">
                <a:latin typeface="Trebuchet MS"/>
                <a:cs typeface="Trebuchet MS"/>
              </a:rPr>
              <a:t> </a:t>
            </a:r>
            <a:r>
              <a:rPr sz="4800" spc="-20" dirty="0">
                <a:latin typeface="Lucida Sans Unicode"/>
                <a:cs typeface="Lucida Sans Unicode"/>
              </a:rPr>
              <a:t>грн</a:t>
            </a:r>
            <a:r>
              <a:rPr sz="4800" spc="-20" dirty="0">
                <a:latin typeface="Trebuchet MS"/>
                <a:cs typeface="Trebuchet MS"/>
              </a:rPr>
              <a:t>)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93664" y="1721778"/>
            <a:ext cx="8216900" cy="1092200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4"/>
              </a:spcBef>
            </a:pPr>
            <a:r>
              <a:rPr sz="1550" spc="65" dirty="0">
                <a:latin typeface="Lucida Sans Unicode"/>
                <a:cs typeface="Lucida Sans Unicode"/>
              </a:rPr>
              <a:t>НА</a:t>
            </a:r>
            <a:r>
              <a:rPr sz="1550" spc="305" dirty="0">
                <a:latin typeface="Lucida Sans Unicode"/>
                <a:cs typeface="Lucida Sans Unicode"/>
              </a:rPr>
              <a:t> </a:t>
            </a:r>
            <a:r>
              <a:rPr sz="1550" spc="195" dirty="0">
                <a:latin typeface="Lucida Sans Unicode"/>
                <a:cs typeface="Lucida Sans Unicode"/>
              </a:rPr>
              <a:t>ПОКРАЩЕННЯ</a:t>
            </a:r>
            <a:r>
              <a:rPr sz="1550" spc="310" dirty="0">
                <a:latin typeface="Lucida Sans Unicode"/>
                <a:cs typeface="Lucida Sans Unicode"/>
              </a:rPr>
              <a:t> </a:t>
            </a:r>
            <a:r>
              <a:rPr sz="1550" spc="185" dirty="0">
                <a:latin typeface="Lucida Sans Unicode"/>
                <a:cs typeface="Lucida Sans Unicode"/>
              </a:rPr>
              <a:t>МАТЕРІАЛЬНО</a:t>
            </a:r>
            <a:r>
              <a:rPr sz="1550" spc="185" dirty="0">
                <a:latin typeface="Tahoma"/>
                <a:cs typeface="Tahoma"/>
              </a:rPr>
              <a:t>-</a:t>
            </a:r>
            <a:r>
              <a:rPr sz="1550" spc="-295" dirty="0">
                <a:latin typeface="Tahoma"/>
                <a:cs typeface="Tahoma"/>
              </a:rPr>
              <a:t> </a:t>
            </a:r>
            <a:r>
              <a:rPr sz="1550" spc="185" dirty="0">
                <a:latin typeface="Lucida Sans Unicode"/>
                <a:cs typeface="Lucida Sans Unicode"/>
              </a:rPr>
              <a:t>ТЕХНІЧНОЇ</a:t>
            </a:r>
            <a:r>
              <a:rPr sz="1550" spc="305" dirty="0">
                <a:latin typeface="Lucida Sans Unicode"/>
                <a:cs typeface="Lucida Sans Unicode"/>
              </a:rPr>
              <a:t> </a:t>
            </a:r>
            <a:r>
              <a:rPr sz="1550" spc="170" dirty="0">
                <a:latin typeface="Lucida Sans Unicode"/>
                <a:cs typeface="Lucida Sans Unicode"/>
              </a:rPr>
              <a:t>БАЗИ</a:t>
            </a:r>
            <a:r>
              <a:rPr sz="1550" spc="310" dirty="0">
                <a:latin typeface="Lucida Sans Unicode"/>
                <a:cs typeface="Lucida Sans Unicode"/>
              </a:rPr>
              <a:t> </a:t>
            </a:r>
            <a:r>
              <a:rPr sz="1550" spc="175" dirty="0">
                <a:latin typeface="Lucida Sans Unicode"/>
                <a:cs typeface="Lucida Sans Unicode"/>
              </a:rPr>
              <a:t>ЗАКЛАДІВ</a:t>
            </a:r>
            <a:r>
              <a:rPr sz="1550" spc="310" dirty="0">
                <a:latin typeface="Lucida Sans Unicode"/>
                <a:cs typeface="Lucida Sans Unicode"/>
              </a:rPr>
              <a:t> </a:t>
            </a:r>
            <a:r>
              <a:rPr sz="1550" spc="140" dirty="0">
                <a:latin typeface="Lucida Sans Unicode"/>
                <a:cs typeface="Lucida Sans Unicode"/>
              </a:rPr>
              <a:t>ОСВІТИ</a:t>
            </a:r>
            <a:r>
              <a:rPr sz="1550" spc="140" dirty="0">
                <a:latin typeface="Tahoma"/>
                <a:cs typeface="Tahoma"/>
              </a:rPr>
              <a:t>,</a:t>
            </a:r>
            <a:endParaRPr sz="15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550" spc="180" dirty="0">
                <a:latin typeface="Lucida Sans Unicode"/>
                <a:cs typeface="Lucida Sans Unicode"/>
              </a:rPr>
              <a:t>СТВОРЕННЯ</a:t>
            </a:r>
            <a:r>
              <a:rPr sz="1550" spc="305" dirty="0">
                <a:latin typeface="Lucida Sans Unicode"/>
                <a:cs typeface="Lucida Sans Unicode"/>
              </a:rPr>
              <a:t> </a:t>
            </a:r>
            <a:r>
              <a:rPr sz="1550" spc="200" dirty="0">
                <a:latin typeface="Lucida Sans Unicode"/>
                <a:cs typeface="Lucida Sans Unicode"/>
              </a:rPr>
              <a:t>БЕЗПЕЧНИХ</a:t>
            </a:r>
            <a:r>
              <a:rPr sz="1550" spc="305" dirty="0">
                <a:latin typeface="Lucida Sans Unicode"/>
                <a:cs typeface="Lucida Sans Unicode"/>
              </a:rPr>
              <a:t> </a:t>
            </a:r>
            <a:r>
              <a:rPr sz="1550" spc="190" dirty="0">
                <a:latin typeface="Lucida Sans Unicode"/>
                <a:cs typeface="Lucida Sans Unicode"/>
              </a:rPr>
              <a:t>УМОВ</a:t>
            </a:r>
            <a:r>
              <a:rPr sz="1550" spc="305" dirty="0">
                <a:latin typeface="Lucida Sans Unicode"/>
                <a:cs typeface="Lucida Sans Unicode"/>
              </a:rPr>
              <a:t> </a:t>
            </a:r>
            <a:r>
              <a:rPr sz="1550" spc="185" dirty="0">
                <a:latin typeface="Lucida Sans Unicode"/>
                <a:cs typeface="Lucida Sans Unicode"/>
              </a:rPr>
              <a:t>НАВЧАННЯ</a:t>
            </a:r>
            <a:r>
              <a:rPr sz="1550" spc="310" dirty="0">
                <a:latin typeface="Lucida Sans Unicode"/>
                <a:cs typeface="Lucida Sans Unicode"/>
              </a:rPr>
              <a:t> </a:t>
            </a:r>
            <a:r>
              <a:rPr sz="1550" dirty="0">
                <a:latin typeface="Lucida Sans Unicode"/>
                <a:cs typeface="Lucida Sans Unicode"/>
              </a:rPr>
              <a:t>ТА</a:t>
            </a:r>
            <a:r>
              <a:rPr sz="1550" spc="305" dirty="0">
                <a:latin typeface="Lucida Sans Unicode"/>
                <a:cs typeface="Lucida Sans Unicode"/>
              </a:rPr>
              <a:t> </a:t>
            </a:r>
            <a:r>
              <a:rPr sz="1550" spc="190" dirty="0">
                <a:latin typeface="Lucida Sans Unicode"/>
                <a:cs typeface="Lucida Sans Unicode"/>
              </a:rPr>
              <a:t>ПЕРЕБУВАННЯ</a:t>
            </a:r>
            <a:endParaRPr sz="1550">
              <a:latin typeface="Lucida Sans Unicode"/>
              <a:cs typeface="Lucida Sans Unicode"/>
            </a:endParaRPr>
          </a:p>
          <a:p>
            <a:pPr marL="12700" marR="5080" algn="ctr">
              <a:lnSpc>
                <a:spcPct val="112900"/>
              </a:lnSpc>
            </a:pPr>
            <a:r>
              <a:rPr sz="1550" spc="195" dirty="0">
                <a:latin typeface="Lucida Sans Unicode"/>
                <a:cs typeface="Lucida Sans Unicode"/>
              </a:rPr>
              <a:t>УЧАСНИКІВ</a:t>
            </a:r>
            <a:r>
              <a:rPr sz="1550" spc="295" dirty="0">
                <a:latin typeface="Lucida Sans Unicode"/>
                <a:cs typeface="Lucida Sans Unicode"/>
              </a:rPr>
              <a:t> </a:t>
            </a:r>
            <a:r>
              <a:rPr sz="1550" spc="190" dirty="0">
                <a:latin typeface="Lucida Sans Unicode"/>
                <a:cs typeface="Lucida Sans Unicode"/>
              </a:rPr>
              <a:t>ОСВІТНЬОГО</a:t>
            </a:r>
            <a:r>
              <a:rPr sz="1550" spc="300" dirty="0">
                <a:latin typeface="Lucida Sans Unicode"/>
                <a:cs typeface="Lucida Sans Unicode"/>
              </a:rPr>
              <a:t> </a:t>
            </a:r>
            <a:r>
              <a:rPr sz="1550" spc="160" dirty="0">
                <a:latin typeface="Lucida Sans Unicode"/>
                <a:cs typeface="Lucida Sans Unicode"/>
              </a:rPr>
              <a:t>ПРОЦЕСУ</a:t>
            </a:r>
            <a:r>
              <a:rPr sz="1550" spc="300" dirty="0">
                <a:latin typeface="Lucida Sans Unicode"/>
                <a:cs typeface="Lucida Sans Unicode"/>
              </a:rPr>
              <a:t> </a:t>
            </a:r>
            <a:r>
              <a:rPr sz="1550" spc="95" dirty="0">
                <a:latin typeface="Lucida Sans Unicode"/>
                <a:cs typeface="Lucida Sans Unicode"/>
              </a:rPr>
              <a:t>ЗА</a:t>
            </a:r>
            <a:r>
              <a:rPr sz="1550" spc="295" dirty="0">
                <a:latin typeface="Lucida Sans Unicode"/>
                <a:cs typeface="Lucida Sans Unicode"/>
              </a:rPr>
              <a:t> </a:t>
            </a:r>
            <a:r>
              <a:rPr sz="1550" spc="160" dirty="0">
                <a:latin typeface="Lucida Sans Unicode"/>
                <a:cs typeface="Lucida Sans Unicode"/>
              </a:rPr>
              <a:t>РАХУНОК</a:t>
            </a:r>
            <a:r>
              <a:rPr sz="1550" spc="300" dirty="0">
                <a:latin typeface="Lucida Sans Unicode"/>
                <a:cs typeface="Lucida Sans Unicode"/>
              </a:rPr>
              <a:t> </a:t>
            </a:r>
            <a:r>
              <a:rPr sz="1550" spc="170" dirty="0">
                <a:latin typeface="Lucida Sans Unicode"/>
                <a:cs typeface="Lucida Sans Unicode"/>
              </a:rPr>
              <a:t>БЮДЖЕТУ</a:t>
            </a:r>
            <a:r>
              <a:rPr sz="1550" spc="300" dirty="0">
                <a:latin typeface="Lucida Sans Unicode"/>
                <a:cs typeface="Lucida Sans Unicode"/>
              </a:rPr>
              <a:t> </a:t>
            </a:r>
            <a:r>
              <a:rPr sz="1550" spc="185" dirty="0">
                <a:latin typeface="Lucida Sans Unicode"/>
                <a:cs typeface="Lucida Sans Unicode"/>
              </a:rPr>
              <a:t>РОЗВИТКУ </a:t>
            </a:r>
            <a:r>
              <a:rPr sz="1550" spc="190" dirty="0">
                <a:latin typeface="Lucida Sans Unicode"/>
                <a:cs typeface="Lucida Sans Unicode"/>
              </a:rPr>
              <a:t>СПРЯМОВАНО</a:t>
            </a:r>
            <a:r>
              <a:rPr sz="1550" spc="295" dirty="0">
                <a:latin typeface="Lucida Sans Unicode"/>
                <a:cs typeface="Lucida Sans Unicode"/>
              </a:rPr>
              <a:t> </a:t>
            </a:r>
            <a:r>
              <a:rPr sz="1550" b="1" spc="65" dirty="0">
                <a:latin typeface="Tahoma"/>
                <a:cs typeface="Tahoma"/>
              </a:rPr>
              <a:t>74</a:t>
            </a:r>
            <a:r>
              <a:rPr sz="1550" b="1" spc="300" dirty="0">
                <a:latin typeface="Tahoma"/>
                <a:cs typeface="Tahoma"/>
              </a:rPr>
              <a:t> </a:t>
            </a:r>
            <a:r>
              <a:rPr sz="1550" b="1" spc="165" dirty="0">
                <a:latin typeface="Tahoma"/>
                <a:cs typeface="Tahoma"/>
              </a:rPr>
              <a:t>300</a:t>
            </a:r>
            <a:r>
              <a:rPr sz="1550" b="1" spc="-270" dirty="0">
                <a:latin typeface="Tahoma"/>
                <a:cs typeface="Tahoma"/>
              </a:rPr>
              <a:t> </a:t>
            </a:r>
            <a:r>
              <a:rPr sz="1550" b="1" spc="-120" dirty="0">
                <a:latin typeface="Tahoma"/>
                <a:cs typeface="Tahoma"/>
              </a:rPr>
              <a:t>,</a:t>
            </a:r>
            <a:r>
              <a:rPr sz="1550" b="1" spc="-265" dirty="0">
                <a:latin typeface="Tahoma"/>
                <a:cs typeface="Tahoma"/>
              </a:rPr>
              <a:t> </a:t>
            </a:r>
            <a:r>
              <a:rPr sz="1550" b="1" spc="-350" dirty="0">
                <a:latin typeface="Tahoma"/>
                <a:cs typeface="Tahoma"/>
              </a:rPr>
              <a:t>1</a:t>
            </a:r>
            <a:r>
              <a:rPr sz="1550" b="1" spc="300" dirty="0">
                <a:latin typeface="Tahoma"/>
                <a:cs typeface="Tahoma"/>
              </a:rPr>
              <a:t> </a:t>
            </a:r>
            <a:r>
              <a:rPr sz="1550" b="1" spc="215" dirty="0">
                <a:latin typeface="Courier New"/>
                <a:cs typeface="Courier New"/>
              </a:rPr>
              <a:t>ТИС</a:t>
            </a:r>
            <a:r>
              <a:rPr sz="1550" b="1" spc="215" dirty="0">
                <a:latin typeface="Tahoma"/>
                <a:cs typeface="Tahoma"/>
              </a:rPr>
              <a:t>.</a:t>
            </a:r>
            <a:r>
              <a:rPr sz="1550" b="1" spc="295" dirty="0">
                <a:latin typeface="Tahoma"/>
                <a:cs typeface="Tahoma"/>
              </a:rPr>
              <a:t> </a:t>
            </a:r>
            <a:r>
              <a:rPr sz="1550" b="1" spc="145" dirty="0">
                <a:latin typeface="Courier New"/>
                <a:cs typeface="Courier New"/>
              </a:rPr>
              <a:t>ГРН</a:t>
            </a:r>
            <a:r>
              <a:rPr sz="1550" b="1" spc="145" dirty="0">
                <a:latin typeface="Tahoma"/>
                <a:cs typeface="Tahoma"/>
              </a:rPr>
              <a:t>:</a:t>
            </a:r>
            <a:endParaRPr sz="1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97236" y="3055278"/>
            <a:ext cx="8209280" cy="5359400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4"/>
              </a:spcBef>
            </a:pPr>
            <a:r>
              <a:rPr sz="1550" spc="65" dirty="0">
                <a:latin typeface="Lucida Sans Unicode"/>
                <a:cs typeface="Lucida Sans Unicode"/>
              </a:rPr>
              <a:t>НА</a:t>
            </a:r>
            <a:r>
              <a:rPr sz="1550" spc="225" dirty="0">
                <a:latin typeface="Lucida Sans Unicode"/>
                <a:cs typeface="Lucida Sans Unicode"/>
              </a:rPr>
              <a:t> </a:t>
            </a:r>
            <a:r>
              <a:rPr sz="1550" spc="175" dirty="0">
                <a:latin typeface="Lucida Sans Unicode"/>
                <a:cs typeface="Lucida Sans Unicode"/>
              </a:rPr>
              <a:t>ПРИДБАННЯ</a:t>
            </a:r>
            <a:r>
              <a:rPr sz="1550" spc="254" dirty="0">
                <a:latin typeface="Lucida Sans Unicode"/>
                <a:cs typeface="Lucida Sans Unicode"/>
              </a:rPr>
              <a:t> </a:t>
            </a:r>
            <a:r>
              <a:rPr sz="1550" spc="160" dirty="0">
                <a:latin typeface="Lucida Sans Unicode"/>
                <a:cs typeface="Lucida Sans Unicode"/>
              </a:rPr>
              <a:t>ОБЛАДНАННЯ</a:t>
            </a:r>
            <a:r>
              <a:rPr sz="1550" spc="250" dirty="0">
                <a:latin typeface="Lucida Sans Unicode"/>
                <a:cs typeface="Lucida Sans Unicode"/>
              </a:rPr>
              <a:t> </a:t>
            </a:r>
            <a:r>
              <a:rPr sz="1550" dirty="0">
                <a:latin typeface="Tahoma"/>
                <a:cs typeface="Tahoma"/>
              </a:rPr>
              <a:t>–</a:t>
            </a:r>
            <a:r>
              <a:rPr sz="1550" spc="225" dirty="0">
                <a:latin typeface="Tahoma"/>
                <a:cs typeface="Tahoma"/>
              </a:rPr>
              <a:t> </a:t>
            </a:r>
            <a:r>
              <a:rPr sz="1550" b="1" dirty="0">
                <a:latin typeface="Tahoma"/>
                <a:cs typeface="Tahoma"/>
              </a:rPr>
              <a:t>2</a:t>
            </a:r>
            <a:r>
              <a:rPr sz="1550" b="1" spc="254" dirty="0">
                <a:latin typeface="Tahoma"/>
                <a:cs typeface="Tahoma"/>
              </a:rPr>
              <a:t> </a:t>
            </a:r>
            <a:r>
              <a:rPr sz="1550" b="1" spc="125" dirty="0">
                <a:latin typeface="Tahoma"/>
                <a:cs typeface="Tahoma"/>
              </a:rPr>
              <a:t>507</a:t>
            </a:r>
            <a:r>
              <a:rPr sz="1550" b="1" spc="-270" dirty="0">
                <a:latin typeface="Tahoma"/>
                <a:cs typeface="Tahoma"/>
              </a:rPr>
              <a:t> </a:t>
            </a:r>
            <a:r>
              <a:rPr sz="1550" b="1" spc="-120" dirty="0">
                <a:latin typeface="Tahoma"/>
                <a:cs typeface="Tahoma"/>
              </a:rPr>
              <a:t>,</a:t>
            </a:r>
            <a:r>
              <a:rPr sz="1550" b="1" spc="-270" dirty="0">
                <a:latin typeface="Tahoma"/>
                <a:cs typeface="Tahoma"/>
              </a:rPr>
              <a:t> </a:t>
            </a:r>
            <a:r>
              <a:rPr sz="1550" b="1" dirty="0">
                <a:latin typeface="Tahoma"/>
                <a:cs typeface="Tahoma"/>
              </a:rPr>
              <a:t>5</a:t>
            </a:r>
            <a:r>
              <a:rPr sz="1550" b="1" spc="254" dirty="0">
                <a:latin typeface="Tahoma"/>
                <a:cs typeface="Tahoma"/>
              </a:rPr>
              <a:t> </a:t>
            </a:r>
            <a:r>
              <a:rPr sz="1550" b="1" spc="215" dirty="0">
                <a:latin typeface="Courier New"/>
                <a:cs typeface="Courier New"/>
              </a:rPr>
              <a:t>ТИС</a:t>
            </a:r>
            <a:r>
              <a:rPr sz="1550" b="1" spc="215" dirty="0">
                <a:latin typeface="Tahoma"/>
                <a:cs typeface="Tahoma"/>
              </a:rPr>
              <a:t>.</a:t>
            </a:r>
            <a:r>
              <a:rPr sz="1550" b="1" spc="250" dirty="0">
                <a:latin typeface="Tahoma"/>
                <a:cs typeface="Tahoma"/>
              </a:rPr>
              <a:t> </a:t>
            </a:r>
            <a:r>
              <a:rPr sz="1550" b="1" spc="220" dirty="0">
                <a:latin typeface="Courier New"/>
                <a:cs typeface="Courier New"/>
              </a:rPr>
              <a:t>ГРН</a:t>
            </a:r>
            <a:r>
              <a:rPr sz="1550" b="1" spc="-745" dirty="0">
                <a:latin typeface="Courier New"/>
                <a:cs typeface="Courier New"/>
              </a:rPr>
              <a:t> </a:t>
            </a:r>
            <a:r>
              <a:rPr sz="1550" dirty="0">
                <a:latin typeface="Tahoma"/>
                <a:cs typeface="Tahoma"/>
              </a:rPr>
              <a:t>,</a:t>
            </a:r>
            <a:r>
              <a:rPr sz="1550" spc="270" dirty="0">
                <a:latin typeface="Tahoma"/>
                <a:cs typeface="Tahoma"/>
              </a:rPr>
              <a:t> </a:t>
            </a:r>
            <a:r>
              <a:rPr sz="1550" spc="130" dirty="0">
                <a:latin typeface="Lucida Sans Unicode"/>
                <a:cs typeface="Lucida Sans Unicode"/>
              </a:rPr>
              <a:t>В</a:t>
            </a:r>
            <a:r>
              <a:rPr sz="1550" spc="250" dirty="0">
                <a:latin typeface="Lucida Sans Unicode"/>
                <a:cs typeface="Lucida Sans Unicode"/>
              </a:rPr>
              <a:t> </a:t>
            </a:r>
            <a:r>
              <a:rPr sz="1550" spc="130" dirty="0">
                <a:latin typeface="Lucida Sans Unicode"/>
                <a:cs typeface="Lucida Sans Unicode"/>
              </a:rPr>
              <a:t>ТОМУ</a:t>
            </a:r>
            <a:r>
              <a:rPr sz="1550" spc="250" dirty="0">
                <a:latin typeface="Lucida Sans Unicode"/>
                <a:cs typeface="Lucida Sans Unicode"/>
              </a:rPr>
              <a:t> </a:t>
            </a:r>
            <a:r>
              <a:rPr sz="1550" spc="135" dirty="0">
                <a:latin typeface="Lucida Sans Unicode"/>
                <a:cs typeface="Lucida Sans Unicode"/>
              </a:rPr>
              <a:t>ЧИСЛІ</a:t>
            </a:r>
            <a:r>
              <a:rPr sz="1550" spc="135" dirty="0">
                <a:latin typeface="Tahoma"/>
                <a:cs typeface="Tahoma"/>
              </a:rPr>
              <a:t>:</a:t>
            </a:r>
            <a:endParaRPr sz="1550">
              <a:latin typeface="Tahoma"/>
              <a:cs typeface="Tahoma"/>
            </a:endParaRPr>
          </a:p>
          <a:p>
            <a:pPr marL="227965" marR="220345" algn="ctr">
              <a:lnSpc>
                <a:spcPct val="112900"/>
              </a:lnSpc>
            </a:pPr>
            <a:r>
              <a:rPr sz="1550" dirty="0">
                <a:latin typeface="Tahoma"/>
                <a:cs typeface="Tahoma"/>
              </a:rPr>
              <a:t>-</a:t>
            </a:r>
            <a:r>
              <a:rPr sz="1550" spc="315" dirty="0">
                <a:latin typeface="Tahoma"/>
                <a:cs typeface="Tahoma"/>
              </a:rPr>
              <a:t> </a:t>
            </a:r>
            <a:r>
              <a:rPr sz="1550" spc="145" dirty="0">
                <a:latin typeface="Lucida Sans Unicode"/>
                <a:cs typeface="Lucida Sans Unicode"/>
              </a:rPr>
              <a:t>СУЧАСНЕ</a:t>
            </a:r>
            <a:r>
              <a:rPr sz="1550" spc="305" dirty="0">
                <a:latin typeface="Lucida Sans Unicode"/>
                <a:cs typeface="Lucida Sans Unicode"/>
              </a:rPr>
              <a:t> </a:t>
            </a:r>
            <a:r>
              <a:rPr sz="1550" spc="185" dirty="0">
                <a:latin typeface="Lucida Sans Unicode"/>
                <a:cs typeface="Lucida Sans Unicode"/>
              </a:rPr>
              <a:t>ІНТЕРАКТИВНЕ</a:t>
            </a:r>
            <a:r>
              <a:rPr sz="1550" spc="300" dirty="0">
                <a:latin typeface="Lucida Sans Unicode"/>
                <a:cs typeface="Lucida Sans Unicode"/>
              </a:rPr>
              <a:t> </a:t>
            </a:r>
            <a:r>
              <a:rPr sz="1550" spc="160" dirty="0">
                <a:latin typeface="Lucida Sans Unicode"/>
                <a:cs typeface="Lucida Sans Unicode"/>
              </a:rPr>
              <a:t>ОБЛАДНАННЯ</a:t>
            </a:r>
            <a:r>
              <a:rPr sz="1550" spc="305" dirty="0">
                <a:latin typeface="Lucida Sans Unicode"/>
                <a:cs typeface="Lucida Sans Unicode"/>
              </a:rPr>
              <a:t> </a:t>
            </a:r>
            <a:r>
              <a:rPr sz="1550" spc="105" dirty="0">
                <a:latin typeface="Lucida Sans Unicode"/>
                <a:cs typeface="Lucida Sans Unicode"/>
              </a:rPr>
              <a:t>ДЛЯ</a:t>
            </a:r>
            <a:r>
              <a:rPr sz="1550" spc="305" dirty="0">
                <a:latin typeface="Lucida Sans Unicode"/>
                <a:cs typeface="Lucida Sans Unicode"/>
              </a:rPr>
              <a:t> </a:t>
            </a:r>
            <a:r>
              <a:rPr sz="1550" spc="175" dirty="0">
                <a:latin typeface="Lucida Sans Unicode"/>
                <a:cs typeface="Lucida Sans Unicode"/>
              </a:rPr>
              <a:t>ЗАГАЛЬНООСВІТНІХ </a:t>
            </a:r>
            <a:r>
              <a:rPr sz="1550" spc="195" dirty="0">
                <a:latin typeface="Lucida Sans Unicode"/>
                <a:cs typeface="Lucida Sans Unicode"/>
              </a:rPr>
              <a:t>НАВЧАЛЬНИХ</a:t>
            </a:r>
            <a:r>
              <a:rPr sz="1550" spc="229" dirty="0">
                <a:latin typeface="Lucida Sans Unicode"/>
                <a:cs typeface="Lucida Sans Unicode"/>
              </a:rPr>
              <a:t> </a:t>
            </a:r>
            <a:r>
              <a:rPr sz="1550" spc="175" dirty="0">
                <a:latin typeface="Lucida Sans Unicode"/>
                <a:cs typeface="Lucida Sans Unicode"/>
              </a:rPr>
              <a:t>ЗАКЛАДІВ</a:t>
            </a:r>
            <a:r>
              <a:rPr sz="1550" spc="250" dirty="0">
                <a:latin typeface="Lucida Sans Unicode"/>
                <a:cs typeface="Lucida Sans Unicode"/>
              </a:rPr>
              <a:t> </a:t>
            </a:r>
            <a:r>
              <a:rPr sz="1550" dirty="0">
                <a:latin typeface="Tahoma"/>
                <a:cs typeface="Tahoma"/>
              </a:rPr>
              <a:t>–</a:t>
            </a:r>
            <a:r>
              <a:rPr sz="1550" spc="225" dirty="0">
                <a:latin typeface="Tahoma"/>
                <a:cs typeface="Tahoma"/>
              </a:rPr>
              <a:t> </a:t>
            </a:r>
            <a:r>
              <a:rPr sz="1550" b="1" spc="-350" dirty="0">
                <a:latin typeface="Tahoma"/>
                <a:cs typeface="Tahoma"/>
              </a:rPr>
              <a:t>1</a:t>
            </a:r>
            <a:r>
              <a:rPr sz="1550" b="1" spc="250" dirty="0">
                <a:latin typeface="Tahoma"/>
                <a:cs typeface="Tahoma"/>
              </a:rPr>
              <a:t> </a:t>
            </a:r>
            <a:r>
              <a:rPr sz="1550" b="1" spc="90" dirty="0">
                <a:latin typeface="Tahoma"/>
                <a:cs typeface="Tahoma"/>
              </a:rPr>
              <a:t>565</a:t>
            </a:r>
            <a:r>
              <a:rPr sz="1550" b="1" spc="-270" dirty="0">
                <a:latin typeface="Tahoma"/>
                <a:cs typeface="Tahoma"/>
              </a:rPr>
              <a:t> </a:t>
            </a:r>
            <a:r>
              <a:rPr sz="1550" b="1" spc="-120" dirty="0">
                <a:latin typeface="Tahoma"/>
                <a:cs typeface="Tahoma"/>
              </a:rPr>
              <a:t>,</a:t>
            </a:r>
            <a:r>
              <a:rPr sz="1550" b="1" spc="-270" dirty="0">
                <a:latin typeface="Tahoma"/>
                <a:cs typeface="Tahoma"/>
              </a:rPr>
              <a:t> </a:t>
            </a:r>
            <a:r>
              <a:rPr sz="1550" b="1" dirty="0">
                <a:latin typeface="Tahoma"/>
                <a:cs typeface="Tahoma"/>
              </a:rPr>
              <a:t>2</a:t>
            </a:r>
            <a:r>
              <a:rPr sz="1550" b="1" spc="250" dirty="0">
                <a:latin typeface="Tahoma"/>
                <a:cs typeface="Tahoma"/>
              </a:rPr>
              <a:t> </a:t>
            </a:r>
            <a:r>
              <a:rPr sz="1550" b="1" spc="215" dirty="0">
                <a:latin typeface="Courier New"/>
                <a:cs typeface="Courier New"/>
              </a:rPr>
              <a:t>ТИС</a:t>
            </a:r>
            <a:r>
              <a:rPr sz="1550" b="1" spc="215" dirty="0">
                <a:latin typeface="Tahoma"/>
                <a:cs typeface="Tahoma"/>
              </a:rPr>
              <a:t>.</a:t>
            </a:r>
            <a:r>
              <a:rPr sz="1550" b="1" spc="250" dirty="0">
                <a:latin typeface="Tahoma"/>
                <a:cs typeface="Tahoma"/>
              </a:rPr>
              <a:t> </a:t>
            </a:r>
            <a:r>
              <a:rPr sz="1550" b="1" spc="160" dirty="0">
                <a:latin typeface="Courier New"/>
                <a:cs typeface="Courier New"/>
              </a:rPr>
              <a:t>ГРН</a:t>
            </a:r>
            <a:r>
              <a:rPr sz="1550" b="1" spc="160" dirty="0">
                <a:latin typeface="Tahoma"/>
                <a:cs typeface="Tahoma"/>
              </a:rPr>
              <a:t>,</a:t>
            </a:r>
            <a:endParaRPr sz="15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550" dirty="0">
                <a:latin typeface="Tahoma"/>
                <a:cs typeface="Tahoma"/>
              </a:rPr>
              <a:t>-</a:t>
            </a:r>
            <a:r>
              <a:rPr sz="1550" spc="270" dirty="0">
                <a:latin typeface="Tahoma"/>
                <a:cs typeface="Tahoma"/>
              </a:rPr>
              <a:t> </a:t>
            </a:r>
            <a:r>
              <a:rPr sz="1550" spc="185" dirty="0">
                <a:latin typeface="Lucida Sans Unicode"/>
                <a:cs typeface="Lucida Sans Unicode"/>
              </a:rPr>
              <a:t>ОБЛАШТУВАННЯ</a:t>
            </a:r>
            <a:r>
              <a:rPr sz="1550" spc="270" dirty="0">
                <a:latin typeface="Lucida Sans Unicode"/>
                <a:cs typeface="Lucida Sans Unicode"/>
              </a:rPr>
              <a:t> </a:t>
            </a:r>
            <a:r>
              <a:rPr sz="1550" spc="-175" dirty="0">
                <a:latin typeface="Tahoma"/>
                <a:cs typeface="Tahoma"/>
              </a:rPr>
              <a:t>«</a:t>
            </a:r>
            <a:r>
              <a:rPr sz="1550" spc="-300" dirty="0">
                <a:latin typeface="Tahoma"/>
                <a:cs typeface="Tahoma"/>
              </a:rPr>
              <a:t> </a:t>
            </a:r>
            <a:r>
              <a:rPr sz="1550" spc="125" dirty="0">
                <a:latin typeface="Lucida Sans Unicode"/>
                <a:cs typeface="Lucida Sans Unicode"/>
              </a:rPr>
              <a:t>КЛАСУ</a:t>
            </a:r>
            <a:r>
              <a:rPr sz="1550" spc="270" dirty="0">
                <a:latin typeface="Lucida Sans Unicode"/>
                <a:cs typeface="Lucida Sans Unicode"/>
              </a:rPr>
              <a:t> </a:t>
            </a:r>
            <a:r>
              <a:rPr sz="1550" spc="180" dirty="0">
                <a:latin typeface="Lucida Sans Unicode"/>
                <a:cs typeface="Lucida Sans Unicode"/>
              </a:rPr>
              <a:t>БЕЗПЕКИ</a:t>
            </a:r>
            <a:r>
              <a:rPr sz="1550" spc="180" dirty="0">
                <a:latin typeface="Tahoma"/>
                <a:cs typeface="Tahoma"/>
              </a:rPr>
              <a:t>»</a:t>
            </a:r>
            <a:r>
              <a:rPr sz="1550" spc="285" dirty="0">
                <a:latin typeface="Tahoma"/>
                <a:cs typeface="Tahoma"/>
              </a:rPr>
              <a:t> </a:t>
            </a:r>
            <a:r>
              <a:rPr sz="1550" dirty="0">
                <a:latin typeface="Tahoma"/>
                <a:cs typeface="Tahoma"/>
              </a:rPr>
              <a:t>–</a:t>
            </a:r>
            <a:r>
              <a:rPr sz="1550" spc="285" dirty="0">
                <a:latin typeface="Tahoma"/>
                <a:cs typeface="Tahoma"/>
              </a:rPr>
              <a:t> </a:t>
            </a:r>
            <a:r>
              <a:rPr sz="1550" b="1" spc="50" dirty="0">
                <a:latin typeface="Tahoma"/>
                <a:cs typeface="Tahoma"/>
              </a:rPr>
              <a:t>140</a:t>
            </a:r>
            <a:r>
              <a:rPr sz="1550" b="1" spc="-270" dirty="0">
                <a:latin typeface="Tahoma"/>
                <a:cs typeface="Tahoma"/>
              </a:rPr>
              <a:t> </a:t>
            </a:r>
            <a:r>
              <a:rPr sz="1550" b="1" spc="-120" dirty="0">
                <a:latin typeface="Tahoma"/>
                <a:cs typeface="Tahoma"/>
              </a:rPr>
              <a:t>,</a:t>
            </a:r>
            <a:r>
              <a:rPr sz="1550" b="1" spc="-270" dirty="0">
                <a:latin typeface="Tahoma"/>
                <a:cs typeface="Tahoma"/>
              </a:rPr>
              <a:t> </a:t>
            </a:r>
            <a:r>
              <a:rPr sz="1550" b="1" spc="114" dirty="0">
                <a:latin typeface="Tahoma"/>
                <a:cs typeface="Tahoma"/>
              </a:rPr>
              <a:t>0</a:t>
            </a:r>
            <a:r>
              <a:rPr sz="1550" b="1" spc="270" dirty="0">
                <a:latin typeface="Tahoma"/>
                <a:cs typeface="Tahoma"/>
              </a:rPr>
              <a:t> </a:t>
            </a:r>
            <a:r>
              <a:rPr sz="1550" b="1" spc="215" dirty="0">
                <a:latin typeface="Courier New"/>
                <a:cs typeface="Courier New"/>
              </a:rPr>
              <a:t>ТИС</a:t>
            </a:r>
            <a:r>
              <a:rPr sz="1550" b="1" spc="215" dirty="0">
                <a:latin typeface="Tahoma"/>
                <a:cs typeface="Tahoma"/>
              </a:rPr>
              <a:t>.</a:t>
            </a:r>
            <a:r>
              <a:rPr sz="1550" b="1" spc="270" dirty="0">
                <a:latin typeface="Tahoma"/>
                <a:cs typeface="Tahoma"/>
              </a:rPr>
              <a:t> </a:t>
            </a:r>
            <a:r>
              <a:rPr sz="1550" b="1" spc="160" dirty="0">
                <a:latin typeface="Courier New"/>
                <a:cs typeface="Courier New"/>
              </a:rPr>
              <a:t>ГРН</a:t>
            </a:r>
            <a:r>
              <a:rPr sz="1550" b="1" spc="160" dirty="0">
                <a:latin typeface="Tahoma"/>
                <a:cs typeface="Tahoma"/>
              </a:rPr>
              <a:t>,</a:t>
            </a:r>
            <a:endParaRPr sz="15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550" dirty="0">
                <a:latin typeface="Tahoma"/>
                <a:cs typeface="Tahoma"/>
              </a:rPr>
              <a:t>-</a:t>
            </a:r>
            <a:r>
              <a:rPr sz="1550" spc="295" dirty="0">
                <a:latin typeface="Tahoma"/>
                <a:cs typeface="Tahoma"/>
              </a:rPr>
              <a:t> </a:t>
            </a:r>
            <a:r>
              <a:rPr sz="1550" spc="170" dirty="0">
                <a:latin typeface="Lucida Sans Unicode"/>
                <a:cs typeface="Lucida Sans Unicode"/>
              </a:rPr>
              <a:t>НОУТБУКИ</a:t>
            </a:r>
            <a:r>
              <a:rPr sz="1550" spc="280" dirty="0">
                <a:latin typeface="Lucida Sans Unicode"/>
                <a:cs typeface="Lucida Sans Unicode"/>
              </a:rPr>
              <a:t> </a:t>
            </a:r>
            <a:r>
              <a:rPr sz="1550" spc="105" dirty="0">
                <a:latin typeface="Lucida Sans Unicode"/>
                <a:cs typeface="Lucida Sans Unicode"/>
              </a:rPr>
              <a:t>ДЛЯ</a:t>
            </a:r>
            <a:r>
              <a:rPr sz="1550" spc="280" dirty="0">
                <a:latin typeface="Lucida Sans Unicode"/>
                <a:cs typeface="Lucida Sans Unicode"/>
              </a:rPr>
              <a:t> </a:t>
            </a:r>
            <a:r>
              <a:rPr sz="1550" spc="185" dirty="0">
                <a:latin typeface="Lucida Sans Unicode"/>
                <a:cs typeface="Lucida Sans Unicode"/>
              </a:rPr>
              <a:t>МИСТЕЦЬКОЇ</a:t>
            </a:r>
            <a:r>
              <a:rPr sz="1550" spc="285" dirty="0">
                <a:latin typeface="Lucida Sans Unicode"/>
                <a:cs typeface="Lucida Sans Unicode"/>
              </a:rPr>
              <a:t> </a:t>
            </a:r>
            <a:r>
              <a:rPr sz="1550" spc="204" dirty="0">
                <a:latin typeface="Lucida Sans Unicode"/>
                <a:cs typeface="Lucida Sans Unicode"/>
              </a:rPr>
              <a:t>ШКОЛИ</a:t>
            </a:r>
            <a:r>
              <a:rPr sz="1550" spc="280" dirty="0">
                <a:latin typeface="Lucida Sans Unicode"/>
                <a:cs typeface="Lucida Sans Unicode"/>
              </a:rPr>
              <a:t> </a:t>
            </a:r>
            <a:r>
              <a:rPr sz="1550" dirty="0">
                <a:latin typeface="Tahoma"/>
                <a:cs typeface="Tahoma"/>
              </a:rPr>
              <a:t>–</a:t>
            </a:r>
            <a:r>
              <a:rPr sz="1550" spc="300" dirty="0">
                <a:latin typeface="Tahoma"/>
                <a:cs typeface="Tahoma"/>
              </a:rPr>
              <a:t> </a:t>
            </a:r>
            <a:r>
              <a:rPr sz="1550" b="1" dirty="0">
                <a:latin typeface="Tahoma"/>
                <a:cs typeface="Tahoma"/>
              </a:rPr>
              <a:t>107</a:t>
            </a:r>
            <a:r>
              <a:rPr sz="1550" b="1" spc="-270" dirty="0">
                <a:latin typeface="Tahoma"/>
                <a:cs typeface="Tahoma"/>
              </a:rPr>
              <a:t> </a:t>
            </a:r>
            <a:r>
              <a:rPr sz="1550" b="1" spc="-120" dirty="0">
                <a:latin typeface="Tahoma"/>
                <a:cs typeface="Tahoma"/>
              </a:rPr>
              <a:t>,</a:t>
            </a:r>
            <a:r>
              <a:rPr sz="1550" b="1" spc="-270" dirty="0">
                <a:latin typeface="Tahoma"/>
                <a:cs typeface="Tahoma"/>
              </a:rPr>
              <a:t> </a:t>
            </a:r>
            <a:r>
              <a:rPr sz="1550" b="1" dirty="0">
                <a:latin typeface="Tahoma"/>
                <a:cs typeface="Tahoma"/>
              </a:rPr>
              <a:t>6</a:t>
            </a:r>
            <a:r>
              <a:rPr sz="1550" b="1" spc="280" dirty="0">
                <a:latin typeface="Tahoma"/>
                <a:cs typeface="Tahoma"/>
              </a:rPr>
              <a:t> </a:t>
            </a:r>
            <a:r>
              <a:rPr sz="1550" b="1" spc="215" dirty="0">
                <a:latin typeface="Courier New"/>
                <a:cs typeface="Courier New"/>
              </a:rPr>
              <a:t>ТИС</a:t>
            </a:r>
            <a:r>
              <a:rPr sz="1550" b="1" spc="215" dirty="0">
                <a:latin typeface="Tahoma"/>
                <a:cs typeface="Tahoma"/>
              </a:rPr>
              <a:t>.</a:t>
            </a:r>
            <a:r>
              <a:rPr sz="1550" b="1" spc="285" dirty="0">
                <a:latin typeface="Tahoma"/>
                <a:cs typeface="Tahoma"/>
              </a:rPr>
              <a:t> </a:t>
            </a:r>
            <a:r>
              <a:rPr sz="1550" b="1" spc="160" dirty="0">
                <a:latin typeface="Courier New"/>
                <a:cs typeface="Courier New"/>
              </a:rPr>
              <a:t>ГРН</a:t>
            </a:r>
            <a:r>
              <a:rPr sz="1550" b="1" spc="160" dirty="0">
                <a:latin typeface="Tahoma"/>
                <a:cs typeface="Tahoma"/>
              </a:rPr>
              <a:t>,</a:t>
            </a:r>
            <a:endParaRPr sz="15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550" dirty="0">
                <a:latin typeface="Tahoma"/>
                <a:cs typeface="Tahoma"/>
              </a:rPr>
              <a:t>-</a:t>
            </a:r>
            <a:r>
              <a:rPr sz="1550" spc="315" dirty="0">
                <a:latin typeface="Tahoma"/>
                <a:cs typeface="Tahoma"/>
              </a:rPr>
              <a:t> </a:t>
            </a:r>
            <a:r>
              <a:rPr sz="1550" spc="160" dirty="0">
                <a:latin typeface="Lucida Sans Unicode"/>
                <a:cs typeface="Lucida Sans Unicode"/>
              </a:rPr>
              <a:t>ОРГТЕХНІКА</a:t>
            </a:r>
            <a:r>
              <a:rPr sz="1550" spc="160" dirty="0">
                <a:latin typeface="Tahoma"/>
                <a:cs typeface="Tahoma"/>
              </a:rPr>
              <a:t>,</a:t>
            </a:r>
            <a:r>
              <a:rPr sz="1550" spc="315" dirty="0">
                <a:latin typeface="Tahoma"/>
                <a:cs typeface="Tahoma"/>
              </a:rPr>
              <a:t> </a:t>
            </a:r>
            <a:r>
              <a:rPr sz="1550" spc="165" dirty="0">
                <a:latin typeface="Lucida Sans Unicode"/>
                <a:cs typeface="Lucida Sans Unicode"/>
              </a:rPr>
              <a:t>ПОБУТОВА</a:t>
            </a:r>
            <a:r>
              <a:rPr sz="1550" spc="300" dirty="0">
                <a:latin typeface="Lucida Sans Unicode"/>
                <a:cs typeface="Lucida Sans Unicode"/>
              </a:rPr>
              <a:t> </a:t>
            </a:r>
            <a:r>
              <a:rPr sz="1550" spc="150" dirty="0">
                <a:latin typeface="Lucida Sans Unicode"/>
                <a:cs typeface="Lucida Sans Unicode"/>
              </a:rPr>
              <a:t>ТЕХНІКА</a:t>
            </a:r>
            <a:r>
              <a:rPr sz="1550" spc="300" dirty="0">
                <a:latin typeface="Lucida Sans Unicode"/>
                <a:cs typeface="Lucida Sans Unicode"/>
              </a:rPr>
              <a:t> </a:t>
            </a:r>
            <a:r>
              <a:rPr sz="1550" spc="80" dirty="0">
                <a:latin typeface="Lucida Sans Unicode"/>
                <a:cs typeface="Lucida Sans Unicode"/>
              </a:rPr>
              <a:t>І</a:t>
            </a:r>
            <a:r>
              <a:rPr sz="1550" spc="305" dirty="0">
                <a:latin typeface="Lucida Sans Unicode"/>
                <a:cs typeface="Lucida Sans Unicode"/>
              </a:rPr>
              <a:t> </a:t>
            </a:r>
            <a:r>
              <a:rPr sz="1550" spc="200" dirty="0">
                <a:latin typeface="Lucida Sans Unicode"/>
                <a:cs typeface="Lucida Sans Unicode"/>
              </a:rPr>
              <a:t>МЕБЛІ</a:t>
            </a:r>
            <a:r>
              <a:rPr sz="1550" spc="300" dirty="0">
                <a:latin typeface="Lucida Sans Unicode"/>
                <a:cs typeface="Lucida Sans Unicode"/>
              </a:rPr>
              <a:t> </a:t>
            </a:r>
            <a:r>
              <a:rPr sz="1550" spc="105" dirty="0">
                <a:latin typeface="Lucida Sans Unicode"/>
                <a:cs typeface="Lucida Sans Unicode"/>
              </a:rPr>
              <a:t>ДЛЯ</a:t>
            </a:r>
            <a:r>
              <a:rPr sz="1550" spc="300" dirty="0">
                <a:latin typeface="Lucida Sans Unicode"/>
                <a:cs typeface="Lucida Sans Unicode"/>
              </a:rPr>
              <a:t> </a:t>
            </a:r>
            <a:r>
              <a:rPr sz="1550" spc="175" dirty="0">
                <a:latin typeface="Lucida Sans Unicode"/>
                <a:cs typeface="Lucida Sans Unicode"/>
              </a:rPr>
              <a:t>ОБЛАШТУВАННЯ</a:t>
            </a:r>
            <a:endParaRPr sz="155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550" spc="235" dirty="0">
                <a:latin typeface="Lucida Sans Unicode"/>
                <a:cs typeface="Lucida Sans Unicode"/>
              </a:rPr>
              <a:t>ФІЛІЇ</a:t>
            </a:r>
            <a:r>
              <a:rPr sz="1550" spc="305" dirty="0">
                <a:latin typeface="Lucida Sans Unicode"/>
                <a:cs typeface="Lucida Sans Unicode"/>
              </a:rPr>
              <a:t> </a:t>
            </a:r>
            <a:r>
              <a:rPr sz="1550" spc="225" dirty="0">
                <a:latin typeface="Lucida Sans Unicode"/>
                <a:cs typeface="Lucida Sans Unicode"/>
              </a:rPr>
              <a:t>ІНКЛЮЗИВНО</a:t>
            </a:r>
            <a:r>
              <a:rPr sz="1550" spc="225" dirty="0">
                <a:latin typeface="Tahoma"/>
                <a:cs typeface="Tahoma"/>
              </a:rPr>
              <a:t>-</a:t>
            </a:r>
            <a:r>
              <a:rPr sz="1550" spc="-295" dirty="0">
                <a:latin typeface="Tahoma"/>
                <a:cs typeface="Tahoma"/>
              </a:rPr>
              <a:t> </a:t>
            </a:r>
            <a:r>
              <a:rPr sz="1550" spc="175" dirty="0">
                <a:latin typeface="Lucida Sans Unicode"/>
                <a:cs typeface="Lucida Sans Unicode"/>
              </a:rPr>
              <a:t>РЕСУРСНОГО</a:t>
            </a:r>
            <a:r>
              <a:rPr sz="1550" spc="305" dirty="0">
                <a:latin typeface="Lucida Sans Unicode"/>
                <a:cs typeface="Lucida Sans Unicode"/>
              </a:rPr>
              <a:t> </a:t>
            </a:r>
            <a:r>
              <a:rPr sz="1550" spc="150" dirty="0">
                <a:latin typeface="Lucida Sans Unicode"/>
                <a:cs typeface="Lucida Sans Unicode"/>
              </a:rPr>
              <a:t>ЦЕНТРУ</a:t>
            </a:r>
            <a:r>
              <a:rPr sz="1550" spc="305" dirty="0">
                <a:latin typeface="Lucida Sans Unicode"/>
                <a:cs typeface="Lucida Sans Unicode"/>
              </a:rPr>
              <a:t> </a:t>
            </a:r>
            <a:r>
              <a:rPr sz="1550" spc="195" dirty="0">
                <a:latin typeface="Lucida Sans Unicode"/>
                <a:cs typeface="Lucida Sans Unicode"/>
              </a:rPr>
              <a:t>ПОДІЛЬСЬКОГО</a:t>
            </a:r>
            <a:r>
              <a:rPr sz="1550" spc="305" dirty="0">
                <a:latin typeface="Lucida Sans Unicode"/>
                <a:cs typeface="Lucida Sans Unicode"/>
              </a:rPr>
              <a:t> </a:t>
            </a:r>
            <a:r>
              <a:rPr sz="1550" spc="170" dirty="0">
                <a:latin typeface="Lucida Sans Unicode"/>
                <a:cs typeface="Lucida Sans Unicode"/>
              </a:rPr>
              <a:t>РАЙОНУ</a:t>
            </a:r>
            <a:r>
              <a:rPr sz="1550" spc="305" dirty="0">
                <a:latin typeface="Lucida Sans Unicode"/>
                <a:cs typeface="Lucida Sans Unicode"/>
              </a:rPr>
              <a:t> </a:t>
            </a:r>
            <a:r>
              <a:rPr sz="1550" spc="-50" dirty="0">
                <a:latin typeface="Tahoma"/>
                <a:cs typeface="Tahoma"/>
              </a:rPr>
              <a:t>–</a:t>
            </a:r>
            <a:endParaRPr sz="1550">
              <a:latin typeface="Tahoma"/>
              <a:cs typeface="Tahoma"/>
            </a:endParaRPr>
          </a:p>
          <a:p>
            <a:pPr marL="3206750">
              <a:lnSpc>
                <a:spcPct val="100000"/>
              </a:lnSpc>
              <a:spcBef>
                <a:spcPts val="240"/>
              </a:spcBef>
            </a:pPr>
            <a:r>
              <a:rPr sz="1550" b="1" spc="125" dirty="0">
                <a:latin typeface="Tahoma"/>
                <a:cs typeface="Tahoma"/>
              </a:rPr>
              <a:t>694</a:t>
            </a:r>
            <a:r>
              <a:rPr sz="1550" b="1" spc="-270" dirty="0">
                <a:latin typeface="Tahoma"/>
                <a:cs typeface="Tahoma"/>
              </a:rPr>
              <a:t> </a:t>
            </a:r>
            <a:r>
              <a:rPr sz="1550" b="1" spc="-120" dirty="0">
                <a:latin typeface="Tahoma"/>
                <a:cs typeface="Tahoma"/>
              </a:rPr>
              <a:t>,</a:t>
            </a:r>
            <a:r>
              <a:rPr sz="1550" b="1" spc="-270" dirty="0">
                <a:latin typeface="Tahoma"/>
                <a:cs typeface="Tahoma"/>
              </a:rPr>
              <a:t> </a:t>
            </a:r>
            <a:r>
              <a:rPr sz="1550" b="1" dirty="0">
                <a:latin typeface="Tahoma"/>
                <a:cs typeface="Tahoma"/>
              </a:rPr>
              <a:t>7</a:t>
            </a:r>
            <a:r>
              <a:rPr sz="1550" b="1" spc="265" dirty="0">
                <a:latin typeface="Tahoma"/>
                <a:cs typeface="Tahoma"/>
              </a:rPr>
              <a:t> </a:t>
            </a:r>
            <a:r>
              <a:rPr sz="1550" b="1" spc="215" dirty="0">
                <a:latin typeface="Courier New"/>
                <a:cs typeface="Courier New"/>
              </a:rPr>
              <a:t>ТИС</a:t>
            </a:r>
            <a:r>
              <a:rPr sz="1550" b="1" spc="215" dirty="0">
                <a:latin typeface="Tahoma"/>
                <a:cs typeface="Tahoma"/>
              </a:rPr>
              <a:t>.</a:t>
            </a:r>
            <a:r>
              <a:rPr sz="1550" b="1" spc="270" dirty="0">
                <a:latin typeface="Tahoma"/>
                <a:cs typeface="Tahoma"/>
              </a:rPr>
              <a:t> </a:t>
            </a:r>
            <a:r>
              <a:rPr sz="1550" b="1" spc="195" dirty="0">
                <a:latin typeface="Courier New"/>
                <a:cs typeface="Courier New"/>
              </a:rPr>
              <a:t>ГРН</a:t>
            </a:r>
            <a:endParaRPr sz="1550">
              <a:latin typeface="Courier New"/>
              <a:cs typeface="Courier New"/>
            </a:endParaRPr>
          </a:p>
          <a:p>
            <a:pPr marL="3335020" marR="288290" indent="-3039110">
              <a:lnSpc>
                <a:spcPct val="112900"/>
              </a:lnSpc>
            </a:pPr>
            <a:r>
              <a:rPr sz="1550" spc="180" dirty="0">
                <a:latin typeface="Lucida Sans Unicode"/>
                <a:cs typeface="Lucida Sans Unicode"/>
              </a:rPr>
              <a:t>КАПІТАЛЬНИЙ</a:t>
            </a:r>
            <a:r>
              <a:rPr sz="1550" spc="200" dirty="0">
                <a:latin typeface="Lucida Sans Unicode"/>
                <a:cs typeface="Lucida Sans Unicode"/>
              </a:rPr>
              <a:t> </a:t>
            </a:r>
            <a:r>
              <a:rPr sz="1550" spc="175" dirty="0">
                <a:latin typeface="Lucida Sans Unicode"/>
                <a:cs typeface="Lucida Sans Unicode"/>
              </a:rPr>
              <a:t>РЕМОНТ</a:t>
            </a:r>
            <a:r>
              <a:rPr sz="1550" spc="235" dirty="0">
                <a:latin typeface="Lucida Sans Unicode"/>
                <a:cs typeface="Lucida Sans Unicode"/>
              </a:rPr>
              <a:t> </a:t>
            </a:r>
            <a:r>
              <a:rPr sz="1550" spc="175" dirty="0">
                <a:latin typeface="Lucida Sans Unicode"/>
                <a:cs typeface="Lucida Sans Unicode"/>
              </a:rPr>
              <a:t>ЗАКЛАДІВ</a:t>
            </a:r>
            <a:r>
              <a:rPr sz="1550" spc="235" dirty="0">
                <a:latin typeface="Lucida Sans Unicode"/>
                <a:cs typeface="Lucida Sans Unicode"/>
              </a:rPr>
              <a:t> </a:t>
            </a:r>
            <a:r>
              <a:rPr sz="1550" spc="170" dirty="0">
                <a:latin typeface="Lucida Sans Unicode"/>
                <a:cs typeface="Lucida Sans Unicode"/>
              </a:rPr>
              <a:t>ОСВІТИ</a:t>
            </a:r>
            <a:r>
              <a:rPr sz="1550" spc="235" dirty="0">
                <a:latin typeface="Lucida Sans Unicode"/>
                <a:cs typeface="Lucida Sans Unicode"/>
              </a:rPr>
              <a:t> </a:t>
            </a:r>
            <a:r>
              <a:rPr sz="1550" dirty="0">
                <a:latin typeface="Tahoma"/>
                <a:cs typeface="Tahoma"/>
              </a:rPr>
              <a:t>–</a:t>
            </a:r>
            <a:r>
              <a:rPr sz="1550" spc="250" dirty="0">
                <a:latin typeface="Tahoma"/>
                <a:cs typeface="Tahoma"/>
              </a:rPr>
              <a:t> </a:t>
            </a:r>
            <a:r>
              <a:rPr sz="1550" b="1" dirty="0">
                <a:latin typeface="Tahoma"/>
                <a:cs typeface="Tahoma"/>
              </a:rPr>
              <a:t>71</a:t>
            </a:r>
            <a:r>
              <a:rPr sz="1550" b="1" spc="235" dirty="0">
                <a:latin typeface="Tahoma"/>
                <a:cs typeface="Tahoma"/>
              </a:rPr>
              <a:t> </a:t>
            </a:r>
            <a:r>
              <a:rPr sz="1550" b="1" spc="85" dirty="0">
                <a:latin typeface="Tahoma"/>
                <a:cs typeface="Tahoma"/>
              </a:rPr>
              <a:t>792</a:t>
            </a:r>
            <a:r>
              <a:rPr sz="1550" b="1" spc="-270" dirty="0">
                <a:latin typeface="Tahoma"/>
                <a:cs typeface="Tahoma"/>
              </a:rPr>
              <a:t> </a:t>
            </a:r>
            <a:r>
              <a:rPr sz="1550" b="1" spc="-120" dirty="0">
                <a:latin typeface="Tahoma"/>
                <a:cs typeface="Tahoma"/>
              </a:rPr>
              <a:t>,</a:t>
            </a:r>
            <a:r>
              <a:rPr sz="1550" b="1" spc="-270" dirty="0">
                <a:latin typeface="Tahoma"/>
                <a:cs typeface="Tahoma"/>
              </a:rPr>
              <a:t> </a:t>
            </a:r>
            <a:r>
              <a:rPr sz="1550" b="1" dirty="0">
                <a:latin typeface="Tahoma"/>
                <a:cs typeface="Tahoma"/>
              </a:rPr>
              <a:t>6</a:t>
            </a:r>
            <a:r>
              <a:rPr sz="1550" b="1" spc="240" dirty="0">
                <a:latin typeface="Tahoma"/>
                <a:cs typeface="Tahoma"/>
              </a:rPr>
              <a:t> </a:t>
            </a:r>
            <a:r>
              <a:rPr sz="1550" b="1" spc="215" dirty="0">
                <a:latin typeface="Courier New"/>
                <a:cs typeface="Courier New"/>
              </a:rPr>
              <a:t>ТИС</a:t>
            </a:r>
            <a:r>
              <a:rPr sz="1550" b="1" spc="215" dirty="0">
                <a:latin typeface="Tahoma"/>
                <a:cs typeface="Tahoma"/>
              </a:rPr>
              <a:t>.</a:t>
            </a:r>
            <a:r>
              <a:rPr sz="1550" b="1" spc="235" dirty="0">
                <a:latin typeface="Tahoma"/>
                <a:cs typeface="Tahoma"/>
              </a:rPr>
              <a:t> </a:t>
            </a:r>
            <a:r>
              <a:rPr sz="1550" b="1" spc="220" dirty="0">
                <a:latin typeface="Courier New"/>
                <a:cs typeface="Courier New"/>
              </a:rPr>
              <a:t>ГРН</a:t>
            </a:r>
            <a:r>
              <a:rPr sz="1550" b="1" spc="-745" dirty="0">
                <a:latin typeface="Courier New"/>
                <a:cs typeface="Courier New"/>
              </a:rPr>
              <a:t> </a:t>
            </a:r>
            <a:r>
              <a:rPr sz="1550" dirty="0">
                <a:latin typeface="Tahoma"/>
                <a:cs typeface="Tahoma"/>
              </a:rPr>
              <a:t>,</a:t>
            </a:r>
            <a:r>
              <a:rPr sz="1550" spc="250" dirty="0">
                <a:latin typeface="Tahoma"/>
                <a:cs typeface="Tahoma"/>
              </a:rPr>
              <a:t> </a:t>
            </a:r>
            <a:r>
              <a:rPr sz="1550" spc="-50" dirty="0">
                <a:latin typeface="Lucida Sans Unicode"/>
                <a:cs typeface="Lucida Sans Unicode"/>
              </a:rPr>
              <a:t>У </a:t>
            </a:r>
            <a:r>
              <a:rPr sz="1550" spc="130" dirty="0">
                <a:latin typeface="Lucida Sans Unicode"/>
                <a:cs typeface="Lucida Sans Unicode"/>
              </a:rPr>
              <a:t>ТОМУ</a:t>
            </a:r>
            <a:r>
              <a:rPr sz="1550" spc="295" dirty="0">
                <a:latin typeface="Lucida Sans Unicode"/>
                <a:cs typeface="Lucida Sans Unicode"/>
              </a:rPr>
              <a:t> </a:t>
            </a:r>
            <a:r>
              <a:rPr sz="1550" spc="135" dirty="0">
                <a:latin typeface="Lucida Sans Unicode"/>
                <a:cs typeface="Lucida Sans Unicode"/>
              </a:rPr>
              <a:t>ЧИСЛІ</a:t>
            </a:r>
            <a:r>
              <a:rPr sz="1550" spc="135" dirty="0">
                <a:latin typeface="Tahoma"/>
                <a:cs typeface="Tahoma"/>
              </a:rPr>
              <a:t>:</a:t>
            </a:r>
            <a:endParaRPr sz="1550">
              <a:latin typeface="Tahoma"/>
              <a:cs typeface="Tahoma"/>
            </a:endParaRPr>
          </a:p>
          <a:p>
            <a:pPr marL="12700" marR="5080" indent="375285">
              <a:lnSpc>
                <a:spcPct val="112900"/>
              </a:lnSpc>
              <a:buFont typeface="Tahoma"/>
              <a:buChar char="-"/>
              <a:tabLst>
                <a:tab pos="387985" algn="l"/>
              </a:tabLst>
            </a:pPr>
            <a:r>
              <a:rPr sz="1550" spc="200" dirty="0">
                <a:latin typeface="Lucida Sans Unicode"/>
                <a:cs typeface="Lucida Sans Unicode"/>
              </a:rPr>
              <a:t>БУДІВЕЛЬ</a:t>
            </a:r>
            <a:r>
              <a:rPr sz="1550" spc="300" dirty="0">
                <a:latin typeface="Lucida Sans Unicode"/>
                <a:cs typeface="Lucida Sans Unicode"/>
              </a:rPr>
              <a:t> </a:t>
            </a:r>
            <a:r>
              <a:rPr sz="1550" spc="80" dirty="0">
                <a:latin typeface="Lucida Sans Unicode"/>
                <a:cs typeface="Lucida Sans Unicode"/>
              </a:rPr>
              <a:t>І</a:t>
            </a:r>
            <a:r>
              <a:rPr sz="1550" spc="300" dirty="0">
                <a:latin typeface="Lucida Sans Unicode"/>
                <a:cs typeface="Lucida Sans Unicode"/>
              </a:rPr>
              <a:t> </a:t>
            </a:r>
            <a:r>
              <a:rPr sz="1550" spc="229" dirty="0">
                <a:latin typeface="Lucida Sans Unicode"/>
                <a:cs typeface="Lucida Sans Unicode"/>
              </a:rPr>
              <a:t>ПРИМІЩЕНЬ</a:t>
            </a:r>
            <a:r>
              <a:rPr sz="1550" spc="305" dirty="0">
                <a:latin typeface="Lucida Sans Unicode"/>
                <a:cs typeface="Lucida Sans Unicode"/>
              </a:rPr>
              <a:t> </a:t>
            </a:r>
            <a:r>
              <a:rPr sz="1550" spc="175" dirty="0">
                <a:latin typeface="Lucida Sans Unicode"/>
                <a:cs typeface="Lucida Sans Unicode"/>
              </a:rPr>
              <a:t>ЗАКЛАДІВ</a:t>
            </a:r>
            <a:r>
              <a:rPr sz="1550" spc="300" dirty="0">
                <a:latin typeface="Lucida Sans Unicode"/>
                <a:cs typeface="Lucida Sans Unicode"/>
              </a:rPr>
              <a:t> </a:t>
            </a:r>
            <a:r>
              <a:rPr sz="1550" spc="150" dirty="0">
                <a:latin typeface="Lucida Sans Unicode"/>
                <a:cs typeface="Lucida Sans Unicode"/>
              </a:rPr>
              <a:t>ОСВІТИ</a:t>
            </a:r>
            <a:r>
              <a:rPr sz="1550" spc="150" dirty="0">
                <a:latin typeface="Tahoma"/>
                <a:cs typeface="Tahoma"/>
              </a:rPr>
              <a:t>,</a:t>
            </a:r>
            <a:r>
              <a:rPr sz="1550" spc="320" dirty="0">
                <a:latin typeface="Tahoma"/>
                <a:cs typeface="Tahoma"/>
              </a:rPr>
              <a:t> </a:t>
            </a:r>
            <a:r>
              <a:rPr sz="1550" spc="190" dirty="0">
                <a:latin typeface="Lucida Sans Unicode"/>
                <a:cs typeface="Lucida Sans Unicode"/>
              </a:rPr>
              <a:t>ПОШКОДЖЕНИХ</a:t>
            </a:r>
            <a:r>
              <a:rPr sz="1550" spc="300" dirty="0">
                <a:latin typeface="Lucida Sans Unicode"/>
                <a:cs typeface="Lucida Sans Unicode"/>
              </a:rPr>
              <a:t> </a:t>
            </a:r>
            <a:r>
              <a:rPr sz="1550" spc="90" dirty="0">
                <a:latin typeface="Lucida Sans Unicode"/>
                <a:cs typeface="Lucida Sans Unicode"/>
              </a:rPr>
              <a:t>ПІД </a:t>
            </a:r>
            <a:r>
              <a:rPr sz="1550" spc="105" dirty="0">
                <a:latin typeface="Lucida Sans Unicode"/>
                <a:cs typeface="Lucida Sans Unicode"/>
              </a:rPr>
              <a:t>ЧАС</a:t>
            </a:r>
            <a:r>
              <a:rPr sz="1550" spc="270" dirty="0">
                <a:latin typeface="Lucida Sans Unicode"/>
                <a:cs typeface="Lucida Sans Unicode"/>
              </a:rPr>
              <a:t> </a:t>
            </a:r>
            <a:r>
              <a:rPr sz="1550" spc="160" dirty="0">
                <a:latin typeface="Lucida Sans Unicode"/>
                <a:cs typeface="Lucida Sans Unicode"/>
              </a:rPr>
              <a:t>РАКЕТНИХ</a:t>
            </a:r>
            <a:r>
              <a:rPr sz="1550" spc="270" dirty="0">
                <a:latin typeface="Lucida Sans Unicode"/>
                <a:cs typeface="Lucida Sans Unicode"/>
              </a:rPr>
              <a:t> </a:t>
            </a:r>
            <a:r>
              <a:rPr sz="1550" spc="170" dirty="0">
                <a:latin typeface="Lucida Sans Unicode"/>
                <a:cs typeface="Lucida Sans Unicode"/>
              </a:rPr>
              <a:t>УДАРІВ</a:t>
            </a:r>
            <a:r>
              <a:rPr sz="1550" spc="270" dirty="0">
                <a:latin typeface="Lucida Sans Unicode"/>
                <a:cs typeface="Lucida Sans Unicode"/>
              </a:rPr>
              <a:t> </a:t>
            </a:r>
            <a:r>
              <a:rPr sz="1550" spc="200" dirty="0">
                <a:latin typeface="Lucida Sans Unicode"/>
                <a:cs typeface="Lucida Sans Unicode"/>
              </a:rPr>
              <a:t>РОСІЙСЬКОЇ</a:t>
            </a:r>
            <a:r>
              <a:rPr sz="1550" spc="275" dirty="0">
                <a:latin typeface="Lucida Sans Unicode"/>
                <a:cs typeface="Lucida Sans Unicode"/>
              </a:rPr>
              <a:t> </a:t>
            </a:r>
            <a:r>
              <a:rPr sz="1550" spc="195" dirty="0">
                <a:latin typeface="Lucida Sans Unicode"/>
                <a:cs typeface="Lucida Sans Unicode"/>
              </a:rPr>
              <a:t>ФЕДЕРАЦІЇ</a:t>
            </a:r>
            <a:r>
              <a:rPr sz="1550" spc="270" dirty="0">
                <a:latin typeface="Lucida Sans Unicode"/>
                <a:cs typeface="Lucida Sans Unicode"/>
              </a:rPr>
              <a:t> </a:t>
            </a:r>
            <a:r>
              <a:rPr sz="1550" spc="110" dirty="0">
                <a:latin typeface="Lucida Sans Unicode"/>
                <a:cs typeface="Lucida Sans Unicode"/>
              </a:rPr>
              <a:t>ПО</a:t>
            </a:r>
            <a:r>
              <a:rPr sz="1550" spc="270" dirty="0">
                <a:latin typeface="Lucida Sans Unicode"/>
                <a:cs typeface="Lucida Sans Unicode"/>
              </a:rPr>
              <a:t> </a:t>
            </a:r>
            <a:r>
              <a:rPr sz="1550" spc="135" dirty="0">
                <a:latin typeface="Lucida Sans Unicode"/>
                <a:cs typeface="Lucida Sans Unicode"/>
              </a:rPr>
              <a:t>МІСТУ</a:t>
            </a:r>
            <a:r>
              <a:rPr sz="1550" spc="270" dirty="0">
                <a:latin typeface="Lucida Sans Unicode"/>
                <a:cs typeface="Lucida Sans Unicode"/>
              </a:rPr>
              <a:t> </a:t>
            </a:r>
            <a:r>
              <a:rPr sz="1550" spc="204" dirty="0">
                <a:latin typeface="Lucida Sans Unicode"/>
                <a:cs typeface="Lucida Sans Unicode"/>
              </a:rPr>
              <a:t>КИЄВУ</a:t>
            </a:r>
            <a:r>
              <a:rPr sz="1550" spc="275" dirty="0">
                <a:latin typeface="Lucida Sans Unicode"/>
                <a:cs typeface="Lucida Sans Unicode"/>
              </a:rPr>
              <a:t> </a:t>
            </a:r>
            <a:r>
              <a:rPr sz="1550" dirty="0">
                <a:latin typeface="Tahoma"/>
                <a:cs typeface="Tahoma"/>
              </a:rPr>
              <a:t>–</a:t>
            </a:r>
            <a:r>
              <a:rPr sz="1550" spc="285" dirty="0">
                <a:latin typeface="Tahoma"/>
                <a:cs typeface="Tahoma"/>
              </a:rPr>
              <a:t> </a:t>
            </a:r>
            <a:r>
              <a:rPr sz="1550" spc="165" dirty="0">
                <a:latin typeface="Tahoma"/>
                <a:cs typeface="Tahoma"/>
              </a:rPr>
              <a:t>29</a:t>
            </a:r>
            <a:endParaRPr sz="1550">
              <a:latin typeface="Tahoma"/>
              <a:cs typeface="Tahoma"/>
            </a:endParaRPr>
          </a:p>
          <a:p>
            <a:pPr marL="3245485">
              <a:lnSpc>
                <a:spcPct val="100000"/>
              </a:lnSpc>
              <a:spcBef>
                <a:spcPts val="240"/>
              </a:spcBef>
            </a:pPr>
            <a:r>
              <a:rPr sz="1550" b="1" spc="85" dirty="0">
                <a:latin typeface="Tahoma"/>
                <a:cs typeface="Tahoma"/>
              </a:rPr>
              <a:t>636</a:t>
            </a:r>
            <a:r>
              <a:rPr sz="1550" b="1" spc="-270" dirty="0">
                <a:latin typeface="Tahoma"/>
                <a:cs typeface="Tahoma"/>
              </a:rPr>
              <a:t> </a:t>
            </a:r>
            <a:r>
              <a:rPr sz="1550" b="1" spc="-120" dirty="0">
                <a:latin typeface="Tahoma"/>
                <a:cs typeface="Tahoma"/>
              </a:rPr>
              <a:t>,</a:t>
            </a:r>
            <a:r>
              <a:rPr sz="1550" b="1" spc="-265" dirty="0">
                <a:latin typeface="Tahoma"/>
                <a:cs typeface="Tahoma"/>
              </a:rPr>
              <a:t> </a:t>
            </a:r>
            <a:r>
              <a:rPr sz="1550" b="1" dirty="0">
                <a:latin typeface="Tahoma"/>
                <a:cs typeface="Tahoma"/>
              </a:rPr>
              <a:t>9</a:t>
            </a:r>
            <a:r>
              <a:rPr sz="1550" b="1" spc="295" dirty="0">
                <a:latin typeface="Tahoma"/>
                <a:cs typeface="Tahoma"/>
              </a:rPr>
              <a:t> </a:t>
            </a:r>
            <a:r>
              <a:rPr sz="1550" b="1" spc="215" dirty="0">
                <a:latin typeface="Courier New"/>
                <a:cs typeface="Courier New"/>
              </a:rPr>
              <a:t>ТИС</a:t>
            </a:r>
            <a:r>
              <a:rPr sz="1550" b="1" spc="215" dirty="0">
                <a:latin typeface="Tahoma"/>
                <a:cs typeface="Tahoma"/>
              </a:rPr>
              <a:t>.</a:t>
            </a:r>
            <a:r>
              <a:rPr sz="1550" b="1" spc="295" dirty="0">
                <a:latin typeface="Tahoma"/>
                <a:cs typeface="Tahoma"/>
              </a:rPr>
              <a:t> </a:t>
            </a:r>
            <a:r>
              <a:rPr sz="1550" b="1" spc="195" dirty="0">
                <a:latin typeface="Courier New"/>
                <a:cs typeface="Courier New"/>
              </a:rPr>
              <a:t>ГРН</a:t>
            </a:r>
            <a:endParaRPr sz="1550">
              <a:latin typeface="Courier New"/>
              <a:cs typeface="Courier New"/>
            </a:endParaRPr>
          </a:p>
          <a:p>
            <a:pPr marR="67945" algn="ctr">
              <a:lnSpc>
                <a:spcPct val="100000"/>
              </a:lnSpc>
              <a:spcBef>
                <a:spcPts val="240"/>
              </a:spcBef>
            </a:pPr>
            <a:r>
              <a:rPr sz="1550" dirty="0">
                <a:latin typeface="Tahoma"/>
                <a:cs typeface="Tahoma"/>
              </a:rPr>
              <a:t>-</a:t>
            </a:r>
            <a:r>
              <a:rPr sz="1550" spc="245" dirty="0">
                <a:latin typeface="Tahoma"/>
                <a:cs typeface="Tahoma"/>
              </a:rPr>
              <a:t> </a:t>
            </a:r>
            <a:r>
              <a:rPr sz="1550" spc="165" dirty="0">
                <a:latin typeface="Lucida Sans Unicode"/>
                <a:cs typeface="Lucida Sans Unicode"/>
              </a:rPr>
              <a:t>ФАСАДІВ</a:t>
            </a:r>
            <a:r>
              <a:rPr sz="1550" spc="235" dirty="0">
                <a:latin typeface="Lucida Sans Unicode"/>
                <a:cs typeface="Lucida Sans Unicode"/>
              </a:rPr>
              <a:t> </a:t>
            </a:r>
            <a:r>
              <a:rPr sz="1550" spc="90" dirty="0">
                <a:latin typeface="Tahoma"/>
                <a:cs typeface="Tahoma"/>
              </a:rPr>
              <a:t>4</a:t>
            </a:r>
            <a:r>
              <a:rPr sz="1550" spc="250" dirty="0">
                <a:latin typeface="Tahoma"/>
                <a:cs typeface="Tahoma"/>
              </a:rPr>
              <a:t> </a:t>
            </a:r>
            <a:r>
              <a:rPr sz="1550" spc="175" dirty="0">
                <a:latin typeface="Lucida Sans Unicode"/>
                <a:cs typeface="Lucida Sans Unicode"/>
              </a:rPr>
              <a:t>ЗАКЛАДІВ</a:t>
            </a:r>
            <a:r>
              <a:rPr sz="1550" spc="235" dirty="0">
                <a:latin typeface="Lucida Sans Unicode"/>
                <a:cs typeface="Lucida Sans Unicode"/>
              </a:rPr>
              <a:t> </a:t>
            </a:r>
            <a:r>
              <a:rPr sz="1550" dirty="0">
                <a:latin typeface="Tahoma"/>
                <a:cs typeface="Tahoma"/>
              </a:rPr>
              <a:t>–</a:t>
            </a:r>
            <a:r>
              <a:rPr sz="1550" spc="245" dirty="0">
                <a:latin typeface="Tahoma"/>
                <a:cs typeface="Tahoma"/>
              </a:rPr>
              <a:t> </a:t>
            </a:r>
            <a:r>
              <a:rPr sz="1550" dirty="0">
                <a:latin typeface="Tahoma"/>
                <a:cs typeface="Tahoma"/>
              </a:rPr>
              <a:t>1</a:t>
            </a:r>
            <a:r>
              <a:rPr sz="1550" spc="250" dirty="0">
                <a:latin typeface="Tahoma"/>
                <a:cs typeface="Tahoma"/>
              </a:rPr>
              <a:t> </a:t>
            </a:r>
            <a:r>
              <a:rPr sz="1550" spc="185" dirty="0">
                <a:latin typeface="Tahoma"/>
                <a:cs typeface="Tahoma"/>
              </a:rPr>
              <a:t>574</a:t>
            </a:r>
            <a:r>
              <a:rPr sz="1550" spc="250" dirty="0">
                <a:latin typeface="Tahoma"/>
                <a:cs typeface="Tahoma"/>
              </a:rPr>
              <a:t> </a:t>
            </a:r>
            <a:r>
              <a:rPr sz="1550" spc="70" dirty="0">
                <a:latin typeface="Lucida Sans Unicode"/>
                <a:cs typeface="Lucida Sans Unicode"/>
              </a:rPr>
              <a:t>ТИС</a:t>
            </a:r>
            <a:r>
              <a:rPr sz="1550" spc="70" dirty="0">
                <a:latin typeface="Tahoma"/>
                <a:cs typeface="Tahoma"/>
              </a:rPr>
              <a:t>.</a:t>
            </a:r>
            <a:r>
              <a:rPr sz="1550" spc="250" dirty="0">
                <a:latin typeface="Tahoma"/>
                <a:cs typeface="Tahoma"/>
              </a:rPr>
              <a:t> </a:t>
            </a:r>
            <a:r>
              <a:rPr sz="1550" spc="114" dirty="0">
                <a:latin typeface="Lucida Sans Unicode"/>
                <a:cs typeface="Lucida Sans Unicode"/>
              </a:rPr>
              <a:t>ГРН</a:t>
            </a:r>
            <a:r>
              <a:rPr sz="1550" spc="114" dirty="0">
                <a:latin typeface="Tahoma"/>
                <a:cs typeface="Tahoma"/>
              </a:rPr>
              <a:t>,</a:t>
            </a:r>
            <a:endParaRPr sz="1550">
              <a:latin typeface="Tahoma"/>
              <a:cs typeface="Tahoma"/>
            </a:endParaRPr>
          </a:p>
          <a:p>
            <a:pPr marL="173990" indent="-173990" algn="ctr">
              <a:lnSpc>
                <a:spcPct val="100000"/>
              </a:lnSpc>
              <a:spcBef>
                <a:spcPts val="240"/>
              </a:spcBef>
              <a:buFont typeface="Tahoma"/>
              <a:buChar char="-"/>
              <a:tabLst>
                <a:tab pos="173990" algn="l"/>
              </a:tabLst>
            </a:pPr>
            <a:r>
              <a:rPr sz="1550" spc="180" dirty="0">
                <a:latin typeface="Lucida Sans Unicode"/>
                <a:cs typeface="Lucida Sans Unicode"/>
              </a:rPr>
              <a:t>НАЙПРОСТІШИХ</a:t>
            </a:r>
            <a:r>
              <a:rPr sz="1550" spc="265" dirty="0">
                <a:latin typeface="Lucida Sans Unicode"/>
                <a:cs typeface="Lucida Sans Unicode"/>
              </a:rPr>
              <a:t> </a:t>
            </a:r>
            <a:r>
              <a:rPr sz="1550" spc="180" dirty="0">
                <a:latin typeface="Lucida Sans Unicode"/>
                <a:cs typeface="Lucida Sans Unicode"/>
              </a:rPr>
              <a:t>УКРИТТІВ</a:t>
            </a:r>
            <a:r>
              <a:rPr sz="1550" spc="270" dirty="0">
                <a:latin typeface="Lucida Sans Unicode"/>
                <a:cs typeface="Lucida Sans Unicode"/>
              </a:rPr>
              <a:t> </a:t>
            </a:r>
            <a:r>
              <a:rPr sz="1550" spc="90" dirty="0">
                <a:latin typeface="Tahoma"/>
                <a:cs typeface="Tahoma"/>
              </a:rPr>
              <a:t>33</a:t>
            </a:r>
            <a:r>
              <a:rPr sz="1550" spc="285" dirty="0">
                <a:latin typeface="Tahoma"/>
                <a:cs typeface="Tahoma"/>
              </a:rPr>
              <a:t> </a:t>
            </a:r>
            <a:r>
              <a:rPr sz="1550" spc="175" dirty="0">
                <a:latin typeface="Lucida Sans Unicode"/>
                <a:cs typeface="Lucida Sans Unicode"/>
              </a:rPr>
              <a:t>ЗАКЛАДІВ</a:t>
            </a:r>
            <a:r>
              <a:rPr sz="1550" spc="270" dirty="0">
                <a:latin typeface="Lucida Sans Unicode"/>
                <a:cs typeface="Lucida Sans Unicode"/>
              </a:rPr>
              <a:t> </a:t>
            </a:r>
            <a:r>
              <a:rPr sz="1550" spc="170" dirty="0">
                <a:latin typeface="Lucida Sans Unicode"/>
                <a:cs typeface="Lucida Sans Unicode"/>
              </a:rPr>
              <a:t>ОСВІТИ</a:t>
            </a:r>
            <a:r>
              <a:rPr sz="1550" spc="275" dirty="0">
                <a:latin typeface="Lucida Sans Unicode"/>
                <a:cs typeface="Lucida Sans Unicode"/>
              </a:rPr>
              <a:t> </a:t>
            </a:r>
            <a:r>
              <a:rPr sz="1550" dirty="0">
                <a:latin typeface="Tahoma"/>
                <a:cs typeface="Tahoma"/>
              </a:rPr>
              <a:t>–</a:t>
            </a:r>
            <a:r>
              <a:rPr sz="1550" spc="285" dirty="0">
                <a:latin typeface="Tahoma"/>
                <a:cs typeface="Tahoma"/>
              </a:rPr>
              <a:t> </a:t>
            </a:r>
            <a:r>
              <a:rPr sz="1550" b="1" spc="95" dirty="0">
                <a:latin typeface="Tahoma"/>
                <a:cs typeface="Tahoma"/>
              </a:rPr>
              <a:t>30</a:t>
            </a:r>
            <a:r>
              <a:rPr sz="1550" b="1" spc="270" dirty="0">
                <a:latin typeface="Tahoma"/>
                <a:cs typeface="Tahoma"/>
              </a:rPr>
              <a:t> </a:t>
            </a:r>
            <a:r>
              <a:rPr sz="1550" b="1" spc="114" dirty="0">
                <a:latin typeface="Tahoma"/>
                <a:cs typeface="Tahoma"/>
              </a:rPr>
              <a:t>845</a:t>
            </a:r>
            <a:r>
              <a:rPr sz="1550" b="1" spc="-270" dirty="0">
                <a:latin typeface="Tahoma"/>
                <a:cs typeface="Tahoma"/>
              </a:rPr>
              <a:t> </a:t>
            </a:r>
            <a:r>
              <a:rPr sz="1550" b="1" spc="-120" dirty="0">
                <a:latin typeface="Tahoma"/>
                <a:cs typeface="Tahoma"/>
              </a:rPr>
              <a:t>,</a:t>
            </a:r>
            <a:r>
              <a:rPr sz="1550" b="1" spc="-270" dirty="0">
                <a:latin typeface="Tahoma"/>
                <a:cs typeface="Tahoma"/>
              </a:rPr>
              <a:t> </a:t>
            </a:r>
            <a:r>
              <a:rPr sz="1550" b="1" spc="114" dirty="0">
                <a:latin typeface="Tahoma"/>
                <a:cs typeface="Tahoma"/>
              </a:rPr>
              <a:t>0</a:t>
            </a:r>
            <a:r>
              <a:rPr sz="1550" b="1" spc="275" dirty="0">
                <a:latin typeface="Tahoma"/>
                <a:cs typeface="Tahoma"/>
              </a:rPr>
              <a:t> </a:t>
            </a:r>
            <a:r>
              <a:rPr sz="1550" b="1" spc="195" dirty="0">
                <a:latin typeface="Courier New"/>
                <a:cs typeface="Courier New"/>
              </a:rPr>
              <a:t>ТИС</a:t>
            </a:r>
            <a:r>
              <a:rPr sz="1550" b="1" spc="195" dirty="0">
                <a:latin typeface="Tahoma"/>
                <a:cs typeface="Tahoma"/>
              </a:rPr>
              <a:t>.</a:t>
            </a:r>
            <a:endParaRPr sz="15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550" b="1" spc="160" dirty="0">
                <a:latin typeface="Courier New"/>
                <a:cs typeface="Courier New"/>
              </a:rPr>
              <a:t>ГРН</a:t>
            </a:r>
            <a:r>
              <a:rPr sz="1550" b="1" spc="160" dirty="0">
                <a:latin typeface="Tahoma"/>
                <a:cs typeface="Tahoma"/>
              </a:rPr>
              <a:t>,</a:t>
            </a:r>
            <a:endParaRPr sz="15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550" dirty="0">
                <a:latin typeface="Tahoma"/>
                <a:cs typeface="Tahoma"/>
              </a:rPr>
              <a:t>-</a:t>
            </a:r>
            <a:r>
              <a:rPr sz="1550" spc="250" dirty="0">
                <a:latin typeface="Tahoma"/>
                <a:cs typeface="Tahoma"/>
              </a:rPr>
              <a:t> </a:t>
            </a:r>
            <a:r>
              <a:rPr sz="1550" spc="225" dirty="0">
                <a:latin typeface="Lucida Sans Unicode"/>
                <a:cs typeface="Lucida Sans Unicode"/>
              </a:rPr>
              <a:t>ПОКРІВЕЛЬ</a:t>
            </a:r>
            <a:r>
              <a:rPr sz="1550" spc="265" dirty="0">
                <a:latin typeface="Lucida Sans Unicode"/>
                <a:cs typeface="Lucida Sans Unicode"/>
              </a:rPr>
              <a:t> </a:t>
            </a:r>
            <a:r>
              <a:rPr sz="1550" dirty="0">
                <a:latin typeface="Lucida Sans Unicode"/>
                <a:cs typeface="Lucida Sans Unicode"/>
              </a:rPr>
              <a:t>У</a:t>
            </a:r>
            <a:r>
              <a:rPr sz="1550" spc="260" dirty="0">
                <a:latin typeface="Lucida Sans Unicode"/>
                <a:cs typeface="Lucida Sans Unicode"/>
              </a:rPr>
              <a:t> </a:t>
            </a:r>
            <a:r>
              <a:rPr sz="1550" spc="75" dirty="0">
                <a:latin typeface="Tahoma"/>
                <a:cs typeface="Tahoma"/>
              </a:rPr>
              <a:t>2</a:t>
            </a:r>
            <a:r>
              <a:rPr sz="1550" spc="-300" dirty="0">
                <a:latin typeface="Tahoma"/>
                <a:cs typeface="Tahoma"/>
              </a:rPr>
              <a:t> </a:t>
            </a:r>
            <a:r>
              <a:rPr sz="1550" dirty="0">
                <a:latin typeface="Tahoma"/>
                <a:cs typeface="Tahoma"/>
              </a:rPr>
              <a:t>-</a:t>
            </a:r>
            <a:r>
              <a:rPr sz="1550" spc="-300" dirty="0">
                <a:latin typeface="Tahoma"/>
                <a:cs typeface="Tahoma"/>
              </a:rPr>
              <a:t> </a:t>
            </a:r>
            <a:r>
              <a:rPr sz="1550" dirty="0">
                <a:latin typeface="Lucida Sans Unicode"/>
                <a:cs typeface="Lucida Sans Unicode"/>
              </a:rPr>
              <a:t>Х</a:t>
            </a:r>
            <a:r>
              <a:rPr sz="1550" spc="260" dirty="0">
                <a:latin typeface="Lucida Sans Unicode"/>
                <a:cs typeface="Lucida Sans Unicode"/>
              </a:rPr>
              <a:t> </a:t>
            </a:r>
            <a:r>
              <a:rPr sz="1550" spc="130" dirty="0">
                <a:latin typeface="Lucida Sans Unicode"/>
                <a:cs typeface="Lucida Sans Unicode"/>
              </a:rPr>
              <a:t>ЗАКЛАДАХ</a:t>
            </a:r>
            <a:r>
              <a:rPr sz="1550" spc="265" dirty="0">
                <a:latin typeface="Lucida Sans Unicode"/>
                <a:cs typeface="Lucida Sans Unicode"/>
              </a:rPr>
              <a:t> </a:t>
            </a:r>
            <a:r>
              <a:rPr sz="1550" dirty="0">
                <a:latin typeface="Tahoma"/>
                <a:cs typeface="Tahoma"/>
              </a:rPr>
              <a:t>–</a:t>
            </a:r>
            <a:r>
              <a:rPr sz="1550" spc="275" dirty="0">
                <a:latin typeface="Tahoma"/>
                <a:cs typeface="Tahoma"/>
              </a:rPr>
              <a:t> </a:t>
            </a:r>
            <a:r>
              <a:rPr sz="1550" b="1" dirty="0">
                <a:latin typeface="Tahoma"/>
                <a:cs typeface="Tahoma"/>
              </a:rPr>
              <a:t>981</a:t>
            </a:r>
            <a:r>
              <a:rPr sz="1550" b="1" spc="-270" dirty="0">
                <a:latin typeface="Tahoma"/>
                <a:cs typeface="Tahoma"/>
              </a:rPr>
              <a:t> </a:t>
            </a:r>
            <a:r>
              <a:rPr sz="1550" b="1" spc="-120" dirty="0">
                <a:latin typeface="Tahoma"/>
                <a:cs typeface="Tahoma"/>
              </a:rPr>
              <a:t>,</a:t>
            </a:r>
            <a:r>
              <a:rPr sz="1550" b="1" spc="-270" dirty="0">
                <a:latin typeface="Tahoma"/>
                <a:cs typeface="Tahoma"/>
              </a:rPr>
              <a:t> </a:t>
            </a:r>
            <a:r>
              <a:rPr sz="1550" b="1" dirty="0">
                <a:latin typeface="Tahoma"/>
                <a:cs typeface="Tahoma"/>
              </a:rPr>
              <a:t>2</a:t>
            </a:r>
            <a:r>
              <a:rPr sz="1550" b="1" spc="260" dirty="0">
                <a:latin typeface="Tahoma"/>
                <a:cs typeface="Tahoma"/>
              </a:rPr>
              <a:t> </a:t>
            </a:r>
            <a:r>
              <a:rPr sz="1550" b="1" spc="215" dirty="0">
                <a:latin typeface="Courier New"/>
                <a:cs typeface="Courier New"/>
              </a:rPr>
              <a:t>ТИС</a:t>
            </a:r>
            <a:r>
              <a:rPr sz="1550" b="1" spc="215" dirty="0">
                <a:latin typeface="Tahoma"/>
                <a:cs typeface="Tahoma"/>
              </a:rPr>
              <a:t>.</a:t>
            </a:r>
            <a:r>
              <a:rPr sz="1550" b="1" spc="265" dirty="0">
                <a:latin typeface="Tahoma"/>
                <a:cs typeface="Tahoma"/>
              </a:rPr>
              <a:t> </a:t>
            </a:r>
            <a:r>
              <a:rPr sz="1550" b="1" spc="160" dirty="0">
                <a:latin typeface="Courier New"/>
                <a:cs typeface="Courier New"/>
              </a:rPr>
              <a:t>ГРН</a:t>
            </a:r>
            <a:r>
              <a:rPr sz="1550" b="1" spc="160" dirty="0">
                <a:latin typeface="Tahoma"/>
                <a:cs typeface="Tahoma"/>
              </a:rPr>
              <a:t>,</a:t>
            </a:r>
            <a:endParaRPr sz="15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550" dirty="0">
                <a:latin typeface="Tahoma"/>
                <a:cs typeface="Tahoma"/>
              </a:rPr>
              <a:t>-</a:t>
            </a:r>
            <a:r>
              <a:rPr sz="1550" spc="270" dirty="0">
                <a:latin typeface="Tahoma"/>
                <a:cs typeface="Tahoma"/>
              </a:rPr>
              <a:t> </a:t>
            </a:r>
            <a:r>
              <a:rPr sz="1550" spc="190" dirty="0">
                <a:latin typeface="Lucida Sans Unicode"/>
                <a:cs typeface="Lucida Sans Unicode"/>
              </a:rPr>
              <a:t>СПОРТИВНОЇ</a:t>
            </a:r>
            <a:r>
              <a:rPr sz="1550" spc="270" dirty="0">
                <a:latin typeface="Lucida Sans Unicode"/>
                <a:cs typeface="Lucida Sans Unicode"/>
              </a:rPr>
              <a:t> </a:t>
            </a:r>
            <a:r>
              <a:rPr sz="1550" spc="160" dirty="0">
                <a:latin typeface="Lucida Sans Unicode"/>
                <a:cs typeface="Lucida Sans Unicode"/>
              </a:rPr>
              <a:t>ЗАЛИ</a:t>
            </a:r>
            <a:r>
              <a:rPr sz="1550" spc="265" dirty="0">
                <a:latin typeface="Lucida Sans Unicode"/>
                <a:cs typeface="Lucida Sans Unicode"/>
              </a:rPr>
              <a:t> </a:t>
            </a:r>
            <a:r>
              <a:rPr sz="1550" spc="210" dirty="0">
                <a:latin typeface="Lucida Sans Unicode"/>
                <a:cs typeface="Lucida Sans Unicode"/>
              </a:rPr>
              <a:t>ГІМНАЗІЇ</a:t>
            </a:r>
            <a:r>
              <a:rPr sz="1550" spc="270" dirty="0">
                <a:latin typeface="Lucida Sans Unicode"/>
                <a:cs typeface="Lucida Sans Unicode"/>
              </a:rPr>
              <a:t> </a:t>
            </a:r>
            <a:r>
              <a:rPr sz="1550" dirty="0">
                <a:latin typeface="Tahoma"/>
                <a:cs typeface="Tahoma"/>
              </a:rPr>
              <a:t>–</a:t>
            </a:r>
            <a:r>
              <a:rPr sz="1550" spc="245" dirty="0">
                <a:latin typeface="Tahoma"/>
                <a:cs typeface="Tahoma"/>
              </a:rPr>
              <a:t> </a:t>
            </a:r>
            <a:r>
              <a:rPr sz="1550" b="1" dirty="0">
                <a:latin typeface="Tahoma"/>
                <a:cs typeface="Tahoma"/>
              </a:rPr>
              <a:t>4</a:t>
            </a:r>
            <a:r>
              <a:rPr sz="1550" b="1" spc="265" dirty="0">
                <a:latin typeface="Tahoma"/>
                <a:cs typeface="Tahoma"/>
              </a:rPr>
              <a:t> </a:t>
            </a:r>
            <a:r>
              <a:rPr sz="1550" b="1" spc="110" dirty="0">
                <a:latin typeface="Tahoma"/>
                <a:cs typeface="Tahoma"/>
              </a:rPr>
              <a:t>867</a:t>
            </a:r>
            <a:r>
              <a:rPr sz="1550" b="1" spc="-270" dirty="0">
                <a:latin typeface="Tahoma"/>
                <a:cs typeface="Tahoma"/>
              </a:rPr>
              <a:t> </a:t>
            </a:r>
            <a:r>
              <a:rPr sz="1550" b="1" spc="-120" dirty="0">
                <a:latin typeface="Tahoma"/>
                <a:cs typeface="Tahoma"/>
              </a:rPr>
              <a:t>,</a:t>
            </a:r>
            <a:r>
              <a:rPr sz="1550" b="1" spc="-270" dirty="0">
                <a:latin typeface="Tahoma"/>
                <a:cs typeface="Tahoma"/>
              </a:rPr>
              <a:t> </a:t>
            </a:r>
            <a:r>
              <a:rPr sz="1550" b="1" spc="-350" dirty="0">
                <a:latin typeface="Tahoma"/>
                <a:cs typeface="Tahoma"/>
              </a:rPr>
              <a:t>1</a:t>
            </a:r>
            <a:r>
              <a:rPr sz="1550" b="1" spc="270" dirty="0">
                <a:latin typeface="Tahoma"/>
                <a:cs typeface="Tahoma"/>
              </a:rPr>
              <a:t> </a:t>
            </a:r>
            <a:r>
              <a:rPr sz="1550" b="1" spc="215" dirty="0">
                <a:latin typeface="Courier New"/>
                <a:cs typeface="Courier New"/>
              </a:rPr>
              <a:t>ТИС</a:t>
            </a:r>
            <a:r>
              <a:rPr sz="1550" b="1" spc="215" dirty="0">
                <a:latin typeface="Tahoma"/>
                <a:cs typeface="Tahoma"/>
              </a:rPr>
              <a:t>.</a:t>
            </a:r>
            <a:r>
              <a:rPr sz="1550" b="1" spc="270" dirty="0">
                <a:latin typeface="Tahoma"/>
                <a:cs typeface="Tahoma"/>
              </a:rPr>
              <a:t> </a:t>
            </a:r>
            <a:r>
              <a:rPr sz="1550" b="1" spc="160" dirty="0">
                <a:latin typeface="Courier New"/>
                <a:cs typeface="Courier New"/>
              </a:rPr>
              <a:t>ГРН</a:t>
            </a:r>
            <a:r>
              <a:rPr sz="1550" b="1" spc="160" dirty="0">
                <a:latin typeface="Tahoma"/>
                <a:cs typeface="Tahoma"/>
              </a:rPr>
              <a:t>,</a:t>
            </a:r>
            <a:endParaRPr sz="1550">
              <a:latin typeface="Tahoma"/>
              <a:cs typeface="Tahoma"/>
            </a:endParaRPr>
          </a:p>
          <a:p>
            <a:pPr marL="237490" marR="229870" algn="ctr">
              <a:lnSpc>
                <a:spcPct val="112900"/>
              </a:lnSpc>
            </a:pPr>
            <a:r>
              <a:rPr sz="1550" dirty="0">
                <a:latin typeface="Tahoma"/>
                <a:cs typeface="Tahoma"/>
              </a:rPr>
              <a:t>-</a:t>
            </a:r>
            <a:r>
              <a:rPr sz="1550" spc="325" dirty="0">
                <a:latin typeface="Tahoma"/>
                <a:cs typeface="Tahoma"/>
              </a:rPr>
              <a:t> </a:t>
            </a:r>
            <a:r>
              <a:rPr sz="1550" spc="190" dirty="0">
                <a:latin typeface="Lucida Sans Unicode"/>
                <a:cs typeface="Lucida Sans Unicode"/>
              </a:rPr>
              <a:t>БУДІВЛІ</a:t>
            </a:r>
            <a:r>
              <a:rPr sz="1550" spc="310" dirty="0">
                <a:latin typeface="Lucida Sans Unicode"/>
                <a:cs typeface="Lucida Sans Unicode"/>
              </a:rPr>
              <a:t> </a:t>
            </a:r>
            <a:r>
              <a:rPr sz="1550" spc="105" dirty="0">
                <a:latin typeface="Lucida Sans Unicode"/>
                <a:cs typeface="Lucida Sans Unicode"/>
              </a:rPr>
              <a:t>ДЛЯ</a:t>
            </a:r>
            <a:r>
              <a:rPr sz="1550" spc="315" dirty="0">
                <a:latin typeface="Lucida Sans Unicode"/>
                <a:cs typeface="Lucida Sans Unicode"/>
              </a:rPr>
              <a:t> </a:t>
            </a:r>
            <a:r>
              <a:rPr sz="1550" spc="190" dirty="0">
                <a:latin typeface="Lucida Sans Unicode"/>
                <a:cs typeface="Lucida Sans Unicode"/>
              </a:rPr>
              <a:t>РОЗТАШУВАННЯ</a:t>
            </a:r>
            <a:r>
              <a:rPr sz="1550" spc="310" dirty="0">
                <a:latin typeface="Lucida Sans Unicode"/>
                <a:cs typeface="Lucida Sans Unicode"/>
              </a:rPr>
              <a:t> </a:t>
            </a:r>
            <a:r>
              <a:rPr sz="1550" spc="235" dirty="0">
                <a:latin typeface="Lucida Sans Unicode"/>
                <a:cs typeface="Lucida Sans Unicode"/>
              </a:rPr>
              <a:t>ФІЛІЇ</a:t>
            </a:r>
            <a:r>
              <a:rPr sz="1550" spc="310" dirty="0">
                <a:latin typeface="Lucida Sans Unicode"/>
                <a:cs typeface="Lucida Sans Unicode"/>
              </a:rPr>
              <a:t> </a:t>
            </a:r>
            <a:r>
              <a:rPr sz="1550" spc="225" dirty="0">
                <a:latin typeface="Lucida Sans Unicode"/>
                <a:cs typeface="Lucida Sans Unicode"/>
              </a:rPr>
              <a:t>ІНКЛЮЗИВНО</a:t>
            </a:r>
            <a:r>
              <a:rPr sz="1550" spc="225" dirty="0">
                <a:latin typeface="Tahoma"/>
                <a:cs typeface="Tahoma"/>
              </a:rPr>
              <a:t>-</a:t>
            </a:r>
            <a:r>
              <a:rPr sz="1550" spc="-290" dirty="0">
                <a:latin typeface="Tahoma"/>
                <a:cs typeface="Tahoma"/>
              </a:rPr>
              <a:t> </a:t>
            </a:r>
            <a:r>
              <a:rPr sz="1550" spc="165" dirty="0">
                <a:latin typeface="Lucida Sans Unicode"/>
                <a:cs typeface="Lucida Sans Unicode"/>
              </a:rPr>
              <a:t>РЕСУРСНОГО </a:t>
            </a:r>
            <a:r>
              <a:rPr sz="1550" spc="150" dirty="0">
                <a:latin typeface="Lucida Sans Unicode"/>
                <a:cs typeface="Lucida Sans Unicode"/>
              </a:rPr>
              <a:t>ЦЕНТРУ</a:t>
            </a:r>
            <a:r>
              <a:rPr sz="1550" spc="220" dirty="0">
                <a:latin typeface="Lucida Sans Unicode"/>
                <a:cs typeface="Lucida Sans Unicode"/>
              </a:rPr>
              <a:t> </a:t>
            </a:r>
            <a:r>
              <a:rPr sz="1550" spc="195" dirty="0">
                <a:latin typeface="Lucida Sans Unicode"/>
                <a:cs typeface="Lucida Sans Unicode"/>
              </a:rPr>
              <a:t>ПОДІЛЬСЬКОГО</a:t>
            </a:r>
            <a:r>
              <a:rPr sz="1550" spc="240" dirty="0">
                <a:latin typeface="Lucida Sans Unicode"/>
                <a:cs typeface="Lucida Sans Unicode"/>
              </a:rPr>
              <a:t> </a:t>
            </a:r>
            <a:r>
              <a:rPr sz="1550" spc="170" dirty="0">
                <a:latin typeface="Lucida Sans Unicode"/>
                <a:cs typeface="Lucida Sans Unicode"/>
              </a:rPr>
              <a:t>РАЙОНУ</a:t>
            </a:r>
            <a:r>
              <a:rPr sz="1550" spc="245" dirty="0">
                <a:latin typeface="Lucida Sans Unicode"/>
                <a:cs typeface="Lucida Sans Unicode"/>
              </a:rPr>
              <a:t> </a:t>
            </a:r>
            <a:r>
              <a:rPr sz="1550" dirty="0">
                <a:latin typeface="Tahoma"/>
                <a:cs typeface="Tahoma"/>
              </a:rPr>
              <a:t>–</a:t>
            </a:r>
            <a:r>
              <a:rPr sz="1550" spc="254" dirty="0">
                <a:latin typeface="Tahoma"/>
                <a:cs typeface="Tahoma"/>
              </a:rPr>
              <a:t> </a:t>
            </a:r>
            <a:r>
              <a:rPr sz="1550" b="1" dirty="0">
                <a:latin typeface="Tahoma"/>
                <a:cs typeface="Tahoma"/>
              </a:rPr>
              <a:t>3</a:t>
            </a:r>
            <a:r>
              <a:rPr sz="1550" b="1" spc="240" dirty="0">
                <a:latin typeface="Tahoma"/>
                <a:cs typeface="Tahoma"/>
              </a:rPr>
              <a:t> </a:t>
            </a:r>
            <a:r>
              <a:rPr sz="1550" b="1" spc="110" dirty="0">
                <a:latin typeface="Tahoma"/>
                <a:cs typeface="Tahoma"/>
              </a:rPr>
              <a:t>789</a:t>
            </a:r>
            <a:r>
              <a:rPr sz="1550" b="1" spc="-270" dirty="0">
                <a:latin typeface="Tahoma"/>
                <a:cs typeface="Tahoma"/>
              </a:rPr>
              <a:t> </a:t>
            </a:r>
            <a:r>
              <a:rPr sz="1550" b="1" spc="-120" dirty="0">
                <a:latin typeface="Tahoma"/>
                <a:cs typeface="Tahoma"/>
              </a:rPr>
              <a:t>,</a:t>
            </a:r>
            <a:r>
              <a:rPr sz="1550" b="1" spc="-270" dirty="0">
                <a:latin typeface="Tahoma"/>
                <a:cs typeface="Tahoma"/>
              </a:rPr>
              <a:t> </a:t>
            </a:r>
            <a:r>
              <a:rPr sz="1550" b="1" dirty="0">
                <a:latin typeface="Tahoma"/>
                <a:cs typeface="Tahoma"/>
              </a:rPr>
              <a:t>5</a:t>
            </a:r>
            <a:r>
              <a:rPr sz="1550" b="1" spc="245" dirty="0">
                <a:latin typeface="Tahoma"/>
                <a:cs typeface="Tahoma"/>
              </a:rPr>
              <a:t> </a:t>
            </a:r>
            <a:r>
              <a:rPr sz="1550" b="1" spc="215" dirty="0">
                <a:latin typeface="Courier New"/>
                <a:cs typeface="Courier New"/>
              </a:rPr>
              <a:t>ТИС</a:t>
            </a:r>
            <a:r>
              <a:rPr sz="1550" b="1" spc="215" dirty="0">
                <a:latin typeface="Tahoma"/>
                <a:cs typeface="Tahoma"/>
              </a:rPr>
              <a:t>.</a:t>
            </a:r>
            <a:r>
              <a:rPr sz="1550" b="1" spc="245" dirty="0">
                <a:latin typeface="Tahoma"/>
                <a:cs typeface="Tahoma"/>
              </a:rPr>
              <a:t> </a:t>
            </a:r>
            <a:r>
              <a:rPr sz="1550" b="1" spc="195" dirty="0">
                <a:latin typeface="Courier New"/>
                <a:cs typeface="Courier New"/>
              </a:rPr>
              <a:t>ГРН</a:t>
            </a:r>
            <a:endParaRPr sz="155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7529</Words>
  <Application>Microsoft Office PowerPoint</Application>
  <PresentationFormat>Довільний</PresentationFormat>
  <Paragraphs>594</Paragraphs>
  <Slides>70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70</vt:i4>
      </vt:variant>
    </vt:vector>
  </HeadingPairs>
  <TitlesOfParts>
    <vt:vector size="81" baseType="lpstr">
      <vt:lpstr>Calibri</vt:lpstr>
      <vt:lpstr>Cambria</vt:lpstr>
      <vt:lpstr>Courier New</vt:lpstr>
      <vt:lpstr>Georgia</vt:lpstr>
      <vt:lpstr>Lucida Sans Unicode</vt:lpstr>
      <vt:lpstr>Microsoft Sans Serif</vt:lpstr>
      <vt:lpstr>Tahoma</vt:lpstr>
      <vt:lpstr>Times New Roman</vt:lpstr>
      <vt:lpstr>Trebuchet MS</vt:lpstr>
      <vt:lpstr>Verdana</vt:lpstr>
      <vt:lpstr>Office Theme</vt:lpstr>
      <vt:lpstr>Презентація PowerPoint</vt:lpstr>
      <vt:lpstr>Презентація PowerPoint</vt:lpstr>
      <vt:lpstr>ВИКОНАННЯ БЮДЖЕТУ МІСТА КИЄВА ЗА 2023 РІК</vt:lpstr>
      <vt:lpstr>Презентація PowerPoint</vt:lpstr>
      <vt:lpstr>ВИДАТКИ ЗА ГАЛУЗЕВОЮ СТРУКТУРОЮ ЗА  2022 - 2023 РОКИ ( ТИС. ГРН)</vt:lpstr>
      <vt:lpstr>СТРУКТУРА ВИДАТКІВ за 2022/2023 роки</vt:lpstr>
      <vt:lpstr>ДЕРЖАВНЕ УПРАВЛІННЯ</vt:lpstr>
      <vt:lpstr>ОСВІТА</vt:lpstr>
      <vt:lpstr>ВИДАТКИ</vt:lpstr>
      <vt:lpstr>СОЦІАЛЬНИЙ ЗАХИСТ</vt:lpstr>
      <vt:lpstr>Презентація PowerPoint</vt:lpstr>
      <vt:lpstr>ВИДАТКИ ПО ГАЛУЗІ “КУЛЬТУРА ТА МИСТЕЦТВО” за 2022/2023 роки</vt:lpstr>
      <vt:lpstr>ВИДАТКИ</vt:lpstr>
      <vt:lpstr>ВИДАТКИ</vt:lpstr>
      <vt:lpstr>ВИДАТКИ</vt:lpstr>
      <vt:lpstr>ІНШІ ПРОГРАМИ</vt:lpstr>
      <vt:lpstr>ОСНОВНІ  СОЦІАЛЬНО- ЕКОНОМІЧНІ ПОКАЗНИКИ</vt:lpstr>
      <vt:lpstr>ЗАГАЛЬНИЙ БЮДЖЕТ РАЙОНУ</vt:lpstr>
      <vt:lpstr>ЗАБОРГОВАНІСТЬ ІЗ ЗАРОБІТНОЇ ПЛАТИ</vt:lpstr>
      <vt:lpstr>ОСВОЄННЯ КАПІТАЛЬНИХ ВИДАТКІВ</vt:lpstr>
      <vt:lpstr>СПОЖИВЧИЙ</vt:lpstr>
      <vt:lpstr>ЗДІЙСНЕННЯ ДОЗВІЛЬНИХ</vt:lpstr>
      <vt:lpstr>СОЦІАЛЬНИЙ ЗАХИСТ НАСЕЛЕННЯ</vt:lpstr>
      <vt:lpstr>ЗАЙНЯТІСТЬ НАСЕЛЕННЯ</vt:lpstr>
      <vt:lpstr>БУДІВНИЦТВО ТА РЕКОНСТРУКЦІЯ</vt:lpstr>
      <vt:lpstr>НА 2023 РІК У РОЗДІЛІ АСИГНУВАНЬ НА ФІНАНСУВАННЯ КАПІТАЛЬНИХ ВКЛАДЕНЬ ПОДІЛЬСЬКІЙ РАЙОННІЙ В МІСТІ КИЄВІ ДЕРЖАВНІЙ АДМІНІСТРАЦІЇ ВИДІЛЕНО 139 613 , 468 ТИС. ГРН ІЗ НИХ 139 613 , 468 ТИС. ГРН НА ОБ’ ЄКТИ</vt:lpstr>
      <vt:lpstr>Презентація PowerPoint</vt:lpstr>
      <vt:lpstr>РЕКОНСТРУКЦІЯ БУДІВЛІ НА ПРОСПЕКТІ ПРАВДИ, 4 ДЛЯ РОЗМІЩЕННЯ ЦЕНТРУ КОМПЛЕКСНОЇ РЕАБІЛІТАЦІЇ ДЛЯ ОСІБ З ІНВАЛІДНІСТЮ</vt:lpstr>
      <vt:lpstr>Презентація PowerPoint</vt:lpstr>
      <vt:lpstr>ЖИТЛОВО- КОМУНАЛЬНЕ ГОСПОДАРСТВО</vt:lpstr>
      <vt:lpstr>Презентація PowerPoint</vt:lpstr>
      <vt:lpstr>Презентація PowerPoint</vt:lpstr>
      <vt:lpstr>НА ОБСЛУГОВУВАННІ КП «КЕРУЮЧА КОМПАНІЯ З ОБСЛУГОВУВАННЯ</vt:lpstr>
      <vt:lpstr>Презентація PowerPoint</vt:lpstr>
      <vt:lpstr>ШЛЯХОВО- ЕКСПЛУАТАЦІЙНЕ  УПРАВЛІННЯ ПО РЕМОНТУ ТА УТРИМАННЮ АВТОМОБІЛЬНИХ ШЛЯХІВ ТА СПОРУД НА НИХ</vt:lpstr>
      <vt:lpstr>Презентація PowerPoint</vt:lpstr>
      <vt:lpstr>ОСВІТА</vt:lpstr>
      <vt:lpstr>Презентація PowerPoint</vt:lpstr>
      <vt:lpstr>ПРОТИПОЖЕЖНА БЕЗПЕКА</vt:lpstr>
      <vt:lpstr>Пункти незламностı</vt:lpstr>
      <vt:lpstr>ОСВІТА</vt:lpstr>
      <vt:lpstr>Презентація PowerPoint</vt:lpstr>
      <vt:lpstr>У 33 ЗАКЛАДАХ ДОШКІЛЬНОЇ ОСВІТИ ОБЛАШТОВАНО НАЙПРОСТІШІ УКРИТТЯ, ЩО</vt:lpstr>
      <vt:lpstr>Презентація PowerPoint</vt:lpstr>
      <vt:lpstr>Презентація PowerPoint</vt:lpstr>
      <vt:lpstr>ЦЕНТР СОЦІАЛЬНИХ СЛУЖБ</vt:lpstr>
      <vt:lpstr>Презентація PowerPoint</vt:lpstr>
      <vt:lpstr>Презентація PowerPoint</vt:lpstr>
      <vt:lpstr>ВЕДЕННЯ ОБЛІКУ ГРОМАДЯН, ЯКІ ПОТРЕБУЮТЬ ПОЛІПШЕННЯ ЖИТЛОВИХ УМОВ</vt:lpstr>
      <vt:lpstr>СТАНОМ НА 01 . 01 . 2024 НА КВАРТИРНОМУ ОБЛІКУ В ПОДІЛЬСЬКОМУ РАЙОНІ ПЕРЕБУВАЄ 5149 РОДИНИ,  ІЗ НИХ: НА ЗАГАЛЬНІЙ ЧЕРЗІ — 2598 ,</vt:lpstr>
      <vt:lpstr>Презентація PowerPoint</vt:lpstr>
      <vt:lpstr>ВЗАЄМОДІЯ З ПРАВООХОРОННИМИ ОРГАНАМИ ТА ПРОТИДІЯ КОРУПЦІЇ</vt:lpstr>
      <vt:lpstr>Презентація PowerPoint</vt:lpstr>
      <vt:lpstr>ТОРГІВЛЯ ТА СПОЖИВЧИЙ РИНОК</vt:lpstr>
      <vt:lpstr>Презентація PowerPoint</vt:lpstr>
      <vt:lpstr>ОХОРОНА ЗДОРОВ’ Я</vt:lpstr>
      <vt:lpstr>Презентація PowerPoint</vt:lpstr>
      <vt:lpstr>Презентація PowerPoint</vt:lpstr>
      <vt:lpstr>Презентація PowerPoint</vt:lpstr>
      <vt:lpstr>MОЛОДІЖНА ПОЛІТИКА, ФІЗКУЛЬТУРА ТА СПОРТ</vt:lpstr>
      <vt:lpstr>Оздоровлено 138 дитину пıльгових категорıй Червень-липень працював табıр для дıтей,</vt:lpstr>
      <vt:lpstr>Презентація PowerPoint</vt:lpstr>
      <vt:lpstr>Презентація PowerPoint</vt:lpstr>
      <vt:lpstr>КУЛЬТУРА Й МИСТЕЦТВО</vt:lpstr>
      <vt:lpstr>Презентація PowerPoint</vt:lpstr>
      <vt:lpstr>ДО</vt:lpstr>
      <vt:lpstr>Презентація PowerPoint</vt:lpstr>
      <vt:lpstr>Презентація PowerPoint</vt:lpstr>
      <vt:lpstr>Презентація PowerPoint</vt:lpstr>
      <vt:lpstr>ДЯКУЄМО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Громадський звіт про роботу Подільської районної вмісті Києві державної адміністрації за 2023 рік</dc:title>
  <dc:creator>Ірина Юхим</dc:creator>
  <cp:keywords>DAF-oS25x_c,BAEr95Ggej4</cp:keywords>
  <cp:lastModifiedBy>Сергій</cp:lastModifiedBy>
  <cp:revision>6</cp:revision>
  <dcterms:created xsi:type="dcterms:W3CDTF">2024-03-08T07:21:53Z</dcterms:created>
  <dcterms:modified xsi:type="dcterms:W3CDTF">2024-03-15T13:17:47Z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2024-03-07T00:00:00Z</vt:filetime>
  </property>
  <property fmtid="{D5CDD505-2E9C-101B-9397-08002B2CF9AE}" pid="3" name="Creator">
    <vt:lpwstr>Canva</vt:lpwstr>
  </property>
  <property fmtid="{D5CDD505-2E9C-101B-9397-08002B2CF9AE}" pid="4" name="LastSaved">
    <vt:filetime>2024-03-08T00:00:00Z</vt:filetime>
  </property>
  <property fmtid="{D5CDD505-2E9C-101B-9397-08002B2CF9AE}" pid="5" name="Producer">
    <vt:lpwstr>Canva</vt:lpwstr>
  </property>
  <property fmtid="{D5CDD505-2E9C-101B-9397-08002B2CF9AE}" pid="6" name="MSIP_Label_defa4170-0d19-0005-0004-bc88714345d2_Enabled">
    <vt:lpwstr>true</vt:lpwstr>
  </property>
  <property fmtid="{D5CDD505-2E9C-101B-9397-08002B2CF9AE}" pid="7" name="MSIP_Label_defa4170-0d19-0005-0004-bc88714345d2_SetDate">
    <vt:lpwstr>2024-03-15T06:40:19Z</vt:lpwstr>
  </property>
  <property fmtid="{D5CDD505-2E9C-101B-9397-08002B2CF9AE}" pid="8" name="MSIP_Label_defa4170-0d19-0005-0004-bc88714345d2_Method">
    <vt:lpwstr>Standard</vt:lpwstr>
  </property>
  <property fmtid="{D5CDD505-2E9C-101B-9397-08002B2CF9AE}" pid="9" name="MSIP_Label_defa4170-0d19-0005-0004-bc88714345d2_Name">
    <vt:lpwstr>defa4170-0d19-0005-0004-bc88714345d2</vt:lpwstr>
  </property>
  <property fmtid="{D5CDD505-2E9C-101B-9397-08002B2CF9AE}" pid="10" name="MSIP_Label_defa4170-0d19-0005-0004-bc88714345d2_SiteId">
    <vt:lpwstr>eb258766-b719-42a2-a2af-31a2b3c3a817</vt:lpwstr>
  </property>
  <property fmtid="{D5CDD505-2E9C-101B-9397-08002B2CF9AE}" pid="11" name="MSIP_Label_defa4170-0d19-0005-0004-bc88714345d2_ActionId">
    <vt:lpwstr>9c772ba3-d64f-43db-91d3-46584ddab42e</vt:lpwstr>
  </property>
  <property fmtid="{D5CDD505-2E9C-101B-9397-08002B2CF9AE}" pid="12" name="MSIP_Label_defa4170-0d19-0005-0004-bc88714345d2_ContentBits">
    <vt:lpwstr>0</vt:lpwstr>
  </property>
</Properties>
</file>